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ECBD78-1D02-4E02-AC8A-47737F69E9D8}" type="datetimeFigureOut">
              <a:rPr lang="ru-RU" smtClean="0"/>
              <a:pPr/>
              <a:t>06.01.2022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046615-8E3D-43AA-861C-45A97FFA948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12305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046615-8E3D-43AA-861C-45A97FFA9482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1/6/2022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1/6/2022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1/6/2022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1/6/2022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1/6/2022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1/6/2022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1/6/2022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1/6/2022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1/6/2022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1/6/2022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1/6/2022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1/6/2022</a:t>
            </a:fld>
            <a:endParaRPr lang="en-US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667000"/>
            <a:ext cx="8915400" cy="1219200"/>
          </a:xfrm>
        </p:spPr>
        <p:txBody>
          <a:bodyPr>
            <a:noAutofit/>
          </a:bodyPr>
          <a:lstStyle/>
          <a:p>
            <a:pPr algn="ctr"/>
            <a:r>
              <a:rPr lang="ru-RU" sz="30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«Детское  экспериментирование – ведущий метод познавательно – исследовательской деятельности» </a:t>
            </a:r>
            <a:endParaRPr lang="ru-RU" sz="3000" dirty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81000" y="174263"/>
            <a:ext cx="8382000" cy="1881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2000" b="1" dirty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Муниципальное автономное дошкольное образовательное учреждение детский сад №44 городского округа город Нефтекамск Республики Башкортостан </a:t>
            </a:r>
            <a:endParaRPr lang="ru-RU" sz="2000" b="1" dirty="0">
              <a:latin typeface="Arial" pitchFamily="34" charset="0"/>
              <a:ea typeface="Times New Roman"/>
              <a:cs typeface="Arial" pitchFamily="34" charset="0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2000" b="1" dirty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(МАДОУ детский сад №44)</a:t>
            </a:r>
            <a:endParaRPr lang="ru-RU" sz="2000" b="1" dirty="0">
              <a:effectLst/>
              <a:latin typeface="Arial" pitchFamily="34" charset="0"/>
              <a:ea typeface="Times New Roman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50857" y="5400918"/>
            <a:ext cx="431214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2800" b="1" dirty="0" err="1" smtClean="0">
                <a:latin typeface="Arial" pitchFamily="34" charset="0"/>
                <a:cs typeface="Arial" pitchFamily="34" charset="0"/>
              </a:rPr>
              <a:t>Выполнила:Минниева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r"/>
            <a:r>
              <a:rPr lang="ru-RU" sz="2800" b="1" dirty="0" err="1" smtClean="0">
                <a:latin typeface="Arial" pitchFamily="34" charset="0"/>
                <a:cs typeface="Arial" pitchFamily="34" charset="0"/>
              </a:rPr>
              <a:t>Зульфира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err="1" smtClean="0">
                <a:latin typeface="Arial" pitchFamily="34" charset="0"/>
                <a:cs typeface="Arial" pitchFamily="34" charset="0"/>
              </a:rPr>
              <a:t>Разифовна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  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sun9-81.userapi.com/impg/QZ-h-KjxotWs0dgj9fJffVS-LsL3ULaaB0piAQ/By-XFETq2Yo.jpg?size=600x450&amp;quality=96&amp;sign=c003120d6ffd8a898255dbeffb85a7f0&amp;type=albu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457200"/>
            <a:ext cx="3840000" cy="288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340" name="Picture 4" descr="https://sun9-8.userapi.com/impg/hkotasyViONySjPC60MdNnJELWGVks5-AoBPhg/t_UTnGuTSPk.jpg?size=600x450&amp;quality=96&amp;sign=4c4504fef00d196ab924a859295250a9&amp;type=albu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381000"/>
            <a:ext cx="3840000" cy="288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342" name="Picture 6" descr="https://sun9-24.userapi.com/impg/v1Kk8-WnHoTRYktolrM8wg3ocGD0bUBGuesjxg/UqX-B8Xus_g.jpg?size=600x450&amp;quality=96&amp;sign=44df0cf28be247e1c6997ee351980eac&amp;type=album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3657600"/>
            <a:ext cx="3840000" cy="288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344" name="Picture 8" descr="https://sun9-58.userapi.com/impg/tuC7_uLP0pv35Zv_ujli7O3dLMgIeMAr2WRWMA/U1Nkp5bFYag.jpg?size=600x450&amp;quality=96&amp;sign=9d687bcb8e30ee124e1278a6cff2b1ec&amp;type=album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00600" y="3657600"/>
            <a:ext cx="3840000" cy="288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sun9-27.userapi.com/impg/nc_GtiFmgrgolzMQC4JbuSG6xcbhUj8-DphpnQ/4hYmBTglomA.jpg?size=600x337&amp;quality=96&amp;sign=113d40b2e8795744b0ceccde291af332&amp;type=albu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228600"/>
            <a:ext cx="4477031" cy="2514600"/>
          </a:xfrm>
          <a:prstGeom prst="rect">
            <a:avLst/>
          </a:prstGeom>
          <a:noFill/>
        </p:spPr>
      </p:pic>
      <p:pic>
        <p:nvPicPr>
          <p:cNvPr id="7172" name="Picture 4" descr="https://sun9-87.userapi.com/impg/ZTBk9Pxk0-okjNXpsLSxO_3wgzyBIPO2CMbXiQ/WeKJ09TO9fQ.jpg?size=600x337&amp;quality=96&amp;sign=2cd9fa88f4fac151b286bebc90591c8e&amp;type=albu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57400" y="3413272"/>
            <a:ext cx="5562600" cy="3124328"/>
          </a:xfrm>
          <a:prstGeom prst="rect">
            <a:avLst/>
          </a:prstGeom>
          <a:noFill/>
        </p:spPr>
      </p:pic>
      <p:pic>
        <p:nvPicPr>
          <p:cNvPr id="7174" name="Picture 6" descr="https://sun9-22.userapi.com/impg/bPg9rHFJr4NnUZGMGw1WPp6ct4WMCeFkBbgl5A/ePo6JIkXvbo.jpg?size=600x337&amp;quality=96&amp;sign=19e63e3c3c6d45ea71ebb779dba5ff6f&amp;type=album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457200"/>
            <a:ext cx="4341363" cy="2438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s://sun9-81.userapi.com/impg/5c219YODl_QtgYE-cWHf6KLpk1DluNWOVoR8uQ/AnBQO6Yv1L4.jpg?size=600x450&amp;quality=96&amp;sign=b844b823e16151303bb5ec5345766fba&amp;type=albu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s://sun9-84.userapi.com/impg/eQ76JvEAM6LSl_2OjqEyd5adObEik3NcwX7Yfg/Qt0IfJBMfys.jpg?size=600x450&amp;quality=96&amp;sign=450809c8277a72fe0d68288d0598eb56&amp;type=albu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838200"/>
            <a:ext cx="3840000" cy="288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8676" name="Picture 4" descr="https://sun9-79.userapi.com/impg/Cya4i0I6v0nNVLj4g3mmogqOg0ULNzSmM7999w/MmpwPAJBEBk.jpg?size=600x450&amp;quality=96&amp;sign=f672418fbe77d8099295796bc820582b&amp;type=albu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914400"/>
            <a:ext cx="3840000" cy="288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8678" name="Picture 6" descr="https://sun9-81.userapi.com/impg/D4UIH6iLGHxxpzHl5RW884Ped_9K-XAOZmYojw/1bdhLco3pF4.jpg?size=600x450&amp;quality=96&amp;sign=04fa84fa180d2307647e1d2c44311e6c&amp;type=album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3978000"/>
            <a:ext cx="3840000" cy="288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8680" name="Picture 8" descr="https://sun9-83.userapi.com/impg/eXSBc3nU8Eoq-GgGku3B_Oco7DzeMmoG3dNjSQ/MxU6OyMzj_4.jpg?size=600x450&amp;quality=96&amp;sign=db024b60609eb1c3f95f0c5c8dd98dd7&amp;type=album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00600" y="3978000"/>
            <a:ext cx="3840000" cy="288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1066800" y="0"/>
            <a:ext cx="746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Опыт «Раскрасим салфетку без рук»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sun9-74.userapi.com/impg/A_LeATvQ16JRA_QF1yzktCsPuz34g4bAcXzuvQ/Zv64PUPsDSk.jpg?size=600x450&amp;quality=96&amp;sign=87c0f5107e4baa5d022ce9c0b89ce378&amp;type=albu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914400"/>
            <a:ext cx="3840000" cy="288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Picture 4" descr="https://sun9-64.userapi.com/impg/PRQpM9ZNDUuXX181Y5eKpTRcV8gQ37z7I4xAiw/g6KHEQhuEvk.jpg?size=600x450&amp;quality=96&amp;sign=36d19bb9f4908ada39760fde1d7b674f&amp;type=albu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3352800"/>
            <a:ext cx="4348000" cy="3261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6" descr="https://sun9-75.userapi.com/impg/npZmjt2Gt8edbYWrhnid7AExU5i1R8fpg7dVBg/k5LCqFmMNn0.jpg?size=600x450&amp;quality=96&amp;sign=9a5d151bc9ef4afea9ba4f782787281f&amp;type=album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3978000"/>
            <a:ext cx="3840000" cy="288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1981200" y="304800"/>
            <a:ext cx="58308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Опыт «Танцующие хлопья»</a:t>
            </a:r>
            <a:endParaRPr lang="ru-RU" sz="32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s://sun9-42.userapi.com/impg/DVq99NajkurMURfrKCOyJlI91kXXVgBwe4t5Yg/M8JT1bWpfDc.jpg?size=600x450&amp;quality=96&amp;sign=0ee0969eb9a464751b4fd8cfa0dc5399&amp;type=albu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3978000"/>
            <a:ext cx="3840000" cy="288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6628" name="Picture 4" descr="https://sun9-55.userapi.com/impg/qqaf6yrU0COnt8rRS_HuI9klquAQxukknCUWAA/gAuxsjxYb3w.jpg?size=450x600&amp;quality=96&amp;sign=273fecf1e89cc5afad3aae8bb05bc1f6&amp;type=albu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72200" y="3505200"/>
            <a:ext cx="2514600" cy="3352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6630" name="Picture 6" descr="https://sun9-85.userapi.com/impg/qZg0tgnBJmUTk4RpkYWj_liFB0J3qCdsp0E-Lg/oInASshg13w.jpg?size=600x450&amp;quality=96&amp;sign=7d6bf0247036b0e02a8d366314a53e89&amp;type=album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76800" y="609600"/>
            <a:ext cx="3840000" cy="288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6632" name="Picture 8" descr="https://sun9-33.userapi.com/impg/ntKKd94iE7KgRUASJQvSMYRwscp8uULSBWon0g/caPWqFAT_5c.jpg?size=600x450&amp;quality=96&amp;sign=0ed7734e89e3e4cab7baf83dfa608b10&amp;type=album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914400"/>
            <a:ext cx="3840000" cy="288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609600" y="0"/>
            <a:ext cx="70266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Arial" pitchFamily="34" charset="0"/>
                <a:cs typeface="Arial" pitchFamily="34" charset="0"/>
              </a:rPr>
              <a:t>«Опыт с пекинской капустой»</a:t>
            </a:r>
            <a:endParaRPr lang="ru-RU" sz="36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2400" y="228600"/>
            <a:ext cx="8229600" cy="438912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Arial" pitchFamily="34" charset="0"/>
                <a:cs typeface="Arial" pitchFamily="34" charset="0"/>
              </a:rPr>
              <a:t>Исследовать, открыть, изучить – значит сделать шаг в неизведанное. Это огромная возможность для детей думать, пробовать, искать, экспериментировать, а самое главное – </a:t>
            </a:r>
            <a:r>
              <a:rPr lang="ru-RU" sz="3600" b="1" dirty="0" err="1" smtClean="0">
                <a:latin typeface="Arial" pitchFamily="34" charset="0"/>
                <a:cs typeface="Arial" pitchFamily="34" charset="0"/>
              </a:rPr>
              <a:t>самовыражаться</a:t>
            </a:r>
            <a:r>
              <a:rPr lang="ru-RU" sz="3600" b="1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36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https://st4.depositphotos.com/1763191/19905/v/1600/depositphotos_199052480-stock-illustration-students-reserch-biology-class-illustration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0583"/>
          <a:stretch>
            <a:fillRect/>
          </a:stretch>
        </p:blipFill>
        <p:spPr bwMode="auto">
          <a:xfrm>
            <a:off x="1676400" y="4282800"/>
            <a:ext cx="4850526" cy="2575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s://ds05.infourok.ru/uploads/ex/0724/0008580b-180a9241/img2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AutoShape 2" descr="https://apf.mail.ru/cgi-bin/readmsg?id=16406213461175773072;0;3&amp;exif=1&amp;full=1&amp;x-email=garifyanova.lera%40mail.r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Рисунок 4" descr="IMG_20210330_09173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746" y="2113128"/>
            <a:ext cx="3543300" cy="4724400"/>
          </a:xfrm>
          <a:prstGeom prst="rect">
            <a:avLst/>
          </a:prstGeom>
        </p:spPr>
      </p:pic>
      <p:pic>
        <p:nvPicPr>
          <p:cNvPr id="22532" name="Picture 4" descr="https://sun9-81.userapi.com/impg/5c219YODl_QtgYE-cWHf6KLpk1DluNWOVoR8uQ/AnBQO6Yv1L4.jpg?size=600x450&amp;quality=96&amp;sign=b844b823e16151303bb5ec5345766fba&amp;type=albu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62400" y="2743200"/>
            <a:ext cx="5003800" cy="375285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460375" y="304800"/>
            <a:ext cx="776922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Народная мудрость гласит:</a:t>
            </a:r>
            <a:endParaRPr lang="ru-RU" sz="2400" b="1" dirty="0">
              <a:latin typeface="Arial" pitchFamily="34" charset="0"/>
              <a:ea typeface="Times New Roman"/>
              <a:cs typeface="Arial" pitchFamily="34" charset="0"/>
            </a:endParaRPr>
          </a:p>
          <a:p>
            <a:pPr algn="ctr"/>
            <a:r>
              <a:rPr lang="ru-RU" sz="2400" b="1" dirty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Расскажи – и я забуду,</a:t>
            </a:r>
            <a:br>
              <a:rPr lang="ru-RU" sz="2400" b="1" dirty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</a:br>
            <a:r>
              <a:rPr lang="ru-RU" sz="2400" b="1" dirty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Покажи – и я запомню,</a:t>
            </a:r>
            <a:br>
              <a:rPr lang="ru-RU" sz="2400" b="1" dirty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</a:br>
            <a:r>
              <a:rPr lang="ru-RU" sz="2400" b="1" dirty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Дай попробовать – и я пойму»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52400"/>
            <a:ext cx="8991600" cy="6705600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1800" b="1" dirty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Цель: </a:t>
            </a:r>
            <a:r>
              <a:rPr lang="ru-RU" sz="1800" dirty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формирование и расширение представлений у дошкольников об объектах живой и неживой природы через практическое самостоятельное познание.</a:t>
            </a:r>
            <a:endParaRPr lang="ru-RU" sz="1800" dirty="0">
              <a:latin typeface="Arial" pitchFamily="34" charset="0"/>
              <a:ea typeface="Times New Roman"/>
              <a:cs typeface="Arial" pitchFamily="34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1800" b="1" dirty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Задачи:</a:t>
            </a:r>
            <a:endParaRPr lang="ru-RU" sz="1800" b="1" dirty="0">
              <a:latin typeface="Arial" pitchFamily="34" charset="0"/>
              <a:ea typeface="Times New Roman"/>
              <a:cs typeface="Arial" pitchFamily="34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/>
              <a:buChar char=""/>
            </a:pPr>
            <a:r>
              <a:rPr lang="ru-RU" sz="1800" dirty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Формировать представления о предметах: их свойствах и качествах; способность определять взаимосвязь между предметами и явлениями.</a:t>
            </a:r>
            <a:endParaRPr lang="ru-RU" sz="1800" dirty="0">
              <a:latin typeface="Arial" pitchFamily="34" charset="0"/>
              <a:ea typeface="Times New Roman"/>
              <a:cs typeface="Arial" pitchFamily="34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/>
              <a:buChar char=""/>
            </a:pPr>
            <a:r>
              <a:rPr lang="ru-RU" sz="1800" dirty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Развивать познавательную активность воспитанников в процессе экспериментирования,</a:t>
            </a:r>
            <a:r>
              <a:rPr lang="ru-RU" sz="1800" dirty="0"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ru-RU" sz="1800" dirty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внимание, зрительную, слуховую чувствительность.</a:t>
            </a:r>
            <a:endParaRPr lang="ru-RU" sz="1800" dirty="0">
              <a:latin typeface="Arial" pitchFamily="34" charset="0"/>
              <a:ea typeface="Times New Roman"/>
              <a:cs typeface="Arial" pitchFamily="34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/>
              <a:buChar char=""/>
            </a:pPr>
            <a:r>
              <a:rPr lang="ru-RU" sz="1800" dirty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Развивать наблюдательность, умение сравнивать, анализировать, обобщать, познавательный интерес в процессе экспериментирования, установления причинно-следственной зависимости; умение делать выводы.</a:t>
            </a:r>
            <a:endParaRPr lang="ru-RU" sz="1800" dirty="0">
              <a:latin typeface="Arial" pitchFamily="34" charset="0"/>
              <a:ea typeface="Times New Roman"/>
              <a:cs typeface="Arial" pitchFamily="34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/>
              <a:buChar char=""/>
            </a:pPr>
            <a:r>
              <a:rPr lang="ru-RU" sz="1800" dirty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Создавать положительную мотивацию к самостоятельному экспериментированию; дружескую атмосферу в группе во время проведения исследований.</a:t>
            </a:r>
            <a:endParaRPr lang="ru-RU" sz="1800" dirty="0">
              <a:latin typeface="Arial" pitchFamily="34" charset="0"/>
              <a:ea typeface="Times New Roman"/>
              <a:cs typeface="Arial" pitchFamily="34" charset="0"/>
            </a:endParaRPr>
          </a:p>
          <a:p>
            <a:r>
              <a:rPr lang="ru-RU" sz="1800" dirty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Воспитывать умение работать в коллективе, чувство взаимопомощи; усидчивость и аккуратность. </a:t>
            </a:r>
            <a:endParaRPr lang="ru-RU" sz="1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600" y="1295400"/>
            <a:ext cx="8915400" cy="3733800"/>
          </a:xfrm>
        </p:spPr>
        <p:txBody>
          <a:bodyPr>
            <a:no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Составила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тематический план работы с детьми по экспериментальной деятельности.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Организовала предметно - развивающую среду.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Составила картотеку проведения опытов и экспериментов.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Подобрала дидактический материал.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Начала с родителями разрабатывать методические пособия (книги ,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лэпбуки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..)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66800" y="0"/>
            <a:ext cx="701040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0" indent="-274320" algn="ctr">
              <a:spcBef>
                <a:spcPct val="20000"/>
              </a:spcBef>
              <a:buClr>
                <a:srgbClr val="0BD0D9"/>
              </a:buClr>
              <a:buSzPct val="95000"/>
              <a:buFont typeface="Wingdings 2"/>
              <a:buChar char=""/>
            </a:pPr>
            <a:r>
              <a:rPr lang="ru-RU" sz="2600" b="1" dirty="0" smtClean="0">
                <a:latin typeface="Arial" pitchFamily="34" charset="0"/>
                <a:cs typeface="Arial" pitchFamily="34" charset="0"/>
              </a:rPr>
              <a:t>Для организации исследовательской деятельности я создала определенные условия:</a:t>
            </a:r>
          </a:p>
        </p:txBody>
      </p:sp>
      <p:pic>
        <p:nvPicPr>
          <p:cNvPr id="14338" name="Picture 2" descr="https://catherineasquithgallery.com/uploads/posts/2021-02/1613678570_32-p-fon-dlya-prezentatsii-po-eksperimentirovan-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576" y="-17373600"/>
            <a:ext cx="4385541" cy="2880000"/>
          </a:xfrm>
          <a:prstGeom prst="rect">
            <a:avLst/>
          </a:prstGeom>
          <a:noFill/>
        </p:spPr>
      </p:pic>
      <p:pic>
        <p:nvPicPr>
          <p:cNvPr id="14340" name="Picture 4" descr="https://catherineasquithgallery.com/uploads/posts/2021-02/1613678570_32-p-fon-dlya-prezentatsii-po-eksperimentirovan-38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33600" y="4648200"/>
            <a:ext cx="3547341" cy="23295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sun9-59.userapi.com/impg/5Gc3G96LDk3eyBufT13AfDZcNqyNA42sxvjS5g/QzITqLRdxUs.jpg?size=450x600&amp;quality=96&amp;sign=904eb15998c4e18efe0a59ec55f404d2&amp;type=albu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3124200"/>
            <a:ext cx="2590800" cy="3454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 descr="https://sun9-85.userapi.com/impg/AcaoT1ZtT27DLDRlXi9lc7sn4XV70oho1CSaRQ/hGlQESvLihY.jpg?size=450x600&amp;quality=96&amp;sign=5d308947944ac5e9b42f4e91dfdffbb8&amp;type=albu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95600" y="3048000"/>
            <a:ext cx="2592000" cy="3456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9458" name="Picture 2" descr="https://sun9-86.userapi.com/impg/ZNibZ-Ufwia71Isb62llgem1lLRxrimkG3jdYg/SFJHwu3XvUM.jpg?size=450x600&amp;quality=96&amp;sign=2462ebc7ec9ca525d8e47efa11b83570&amp;type=album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6019800" y="3048000"/>
            <a:ext cx="2592000" cy="3456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TextBox 6"/>
          <p:cNvSpPr txBox="1"/>
          <p:nvPr/>
        </p:nvSpPr>
        <p:spPr>
          <a:xfrm>
            <a:off x="304800" y="304800"/>
            <a:ext cx="8001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На первом этапе стояла задача обогащения предметно-развивающей </a:t>
            </a:r>
          </a:p>
          <a:p>
            <a:pPr algn="ctr"/>
            <a:r>
              <a:rPr lang="ru-RU" sz="2800" b="1" dirty="0" smtClean="0">
                <a:latin typeface="Arial" pitchFamily="34" charset="0"/>
                <a:cs typeface="Arial" pitchFamily="34" charset="0"/>
              </a:rPr>
              <a:t>среды для реализации на практике </a:t>
            </a:r>
          </a:p>
          <a:p>
            <a:pPr algn="ctr"/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опытно-экспериментальной деятельности детей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_20210330_09173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258000"/>
            <a:ext cx="2700000" cy="360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IMG_20210325_15274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95600" y="3258000"/>
            <a:ext cx="2700000" cy="360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 descr="IMG_20210330_09233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72200" y="3258000"/>
            <a:ext cx="2700000" cy="360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TextBox 7"/>
          <p:cNvSpPr txBox="1"/>
          <p:nvPr/>
        </p:nvSpPr>
        <p:spPr>
          <a:xfrm>
            <a:off x="152400" y="304800"/>
            <a:ext cx="8719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На втором этапе: </a:t>
            </a:r>
            <a:r>
              <a:rPr lang="ru-RU" sz="2400" dirty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проведение с ребятами занятий по развитию умений и навыков исследовательского поиска</a:t>
            </a:r>
            <a:r>
              <a:rPr lang="ru-RU" sz="2400" dirty="0" smtClean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.</a:t>
            </a:r>
          </a:p>
          <a:p>
            <a:r>
              <a:rPr lang="ru-RU" sz="2400" dirty="0" smtClean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ru-RU" sz="2400" b="1" dirty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Целью </a:t>
            </a:r>
            <a:r>
              <a:rPr lang="ru-RU" sz="2400" dirty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этих занятий является введение ребенка в исследовательскую деятельность. После проведения нескольких занятий приступаю к организации экспериментов. 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229600" cy="20574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4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sz="4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4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sz="4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4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sz="4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4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sz="4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4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sz="4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4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sz="4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4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sz="4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\</a:t>
            </a:r>
            <a:br>
              <a:rPr lang="ru-RU" sz="4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sz="4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4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sz="4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4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sz="4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4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sz="4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4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sz="4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4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sz="4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4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sz="4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4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sz="4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4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sz="4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4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sz="4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4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sz="4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4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sz="4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4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sz="4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4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sz="4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4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sz="4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4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sz="4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4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sz="4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Нельзя не отметить положительного влияния экспериментов на: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эмоциональную сферу ребенка,</a:t>
            </a:r>
          </a:p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на развитие творческих способностей,</a:t>
            </a:r>
          </a:p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на формирование трудовых навыков.</a:t>
            </a:r>
          </a:p>
          <a:p>
            <a:endParaRPr lang="ru-RU" dirty="0"/>
          </a:p>
        </p:txBody>
      </p:sp>
      <p:pic>
        <p:nvPicPr>
          <p:cNvPr id="11266" name="Picture 2" descr="https://w7.pngwing.com/pngs/777/507/png-transparent-actividad-u0423u043cu0435u043du0438u0435-national-primary-school-learning-standards-kindergarten-investigation-plant-little-girl-child-painted-fashion-girl.pn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67000" y="3733800"/>
            <a:ext cx="3795989" cy="288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https://sun9-5.userapi.com/impg/4BtTlB2790OAS-mNqbuWvwUi8RKfpprS6V5EqQ/OtIyW_RULhQ.jpg?size=600x450&amp;quality=96&amp;sign=e26497cfc34c27a3fcdcc7a97e311cf2&amp;type=albu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8200" y="228600"/>
            <a:ext cx="4267200" cy="3200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6390" name="Picture 6" descr="https://sun9-84.userapi.com/impg/yewRdFRn2fRpnBOkcjO7f2hvO4ELyjQQsSKt-A/p29A8SOLSKo.jpg?size=600x337&amp;quality=96&amp;sign=1e6af285add12ffe8470b5df18b9e812&amp;type=albu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304800"/>
            <a:ext cx="4341363" cy="304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6392" name="Picture 8" descr="https://sun9-9.userapi.com/impg/YISMd_sReRob-HojpUXRq3rPjPiD1rU84q91qg/-Wznngrhvpc.jpg?size=600x450&amp;quality=96&amp;sign=e143a07e999437aa76aaa96fd85852cf&amp;type=album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57400" y="3695700"/>
            <a:ext cx="3886200" cy="29146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sun9-23.userapi.com/impg/9PvE_8EOY0STccyjeIlGoa0lwv7Rom6deOGBrQ/RUfa-V-CJrI.jpg?size=600x450&amp;quality=96&amp;sign=1946066354d15533df0a19cea08437a7&amp;type=albu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304800"/>
            <a:ext cx="3962400" cy="2971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5364" name="Picture 4" descr="https://sun9-59.userapi.com/impg/UX8oWhwVAKdl1z2qzBdi-AF8MFo3MSLl3rJx2w/h7aIPBZIAnk.jpg?size=600x450&amp;quality=96&amp;sign=a760125067cabf9a3b8f5cd96a53c1c5&amp;type=albu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43400" y="1752600"/>
            <a:ext cx="4572000" cy="3429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5366" name="Picture 6" descr="https://sun9-59.userapi.com/impg/4oVHh9PmhYUjB_ag1Or3fczRSwoa7_SI2od-Rw/Un-tUPS7WAM.jpg?size=600x450&amp;quality=96&amp;sign=dc92efc85c0892922f74258c13d41b6f&amp;type=album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7000" y="3733800"/>
            <a:ext cx="3886200" cy="29146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133</TotalTime>
  <Words>284</Words>
  <Application>Microsoft Office PowerPoint</Application>
  <PresentationFormat>Экран (4:3)</PresentationFormat>
  <Paragraphs>34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Поток</vt:lpstr>
      <vt:lpstr>«Детское  экспериментирование – ведущий метод познавательно – исследовательской деятельности»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 \                 Нельзя не отметить положительного влияния экспериментов на: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«Детское  экспериментирование – ведущий метод познавательно – исследовательской деятельности» </dc:title>
  <dc:creator>евросеть</dc:creator>
  <cp:lastModifiedBy>Microsoft</cp:lastModifiedBy>
  <cp:revision>17</cp:revision>
  <dcterms:created xsi:type="dcterms:W3CDTF">2021-12-28T16:09:23Z</dcterms:created>
  <dcterms:modified xsi:type="dcterms:W3CDTF">2022-01-06T14:15:13Z</dcterms:modified>
</cp:coreProperties>
</file>