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60" r:id="rId7"/>
    <p:sldId id="264" r:id="rId8"/>
    <p:sldId id="263" r:id="rId9"/>
    <p:sldId id="259" r:id="rId10"/>
    <p:sldId id="268" r:id="rId11"/>
    <p:sldId id="271" r:id="rId12"/>
    <p:sldId id="267" r:id="rId13"/>
    <p:sldId id="269" r:id="rId14"/>
    <p:sldId id="266" r:id="rId15"/>
    <p:sldId id="273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7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9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5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4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8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1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0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1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74E2B-78FC-4BF5-A5C0-9EDEA9C26E45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81827-418B-47B1-A2FE-6F91221B8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2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3.timetoast.com/public/uploads/photo/7773527/image/b75fd1f647e67bad65f3a754c8e0c94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ocelahistoria.com/historia-de-los-numeros/" TargetMode="External"/><Relationship Id="rId5" Type="http://schemas.openxmlformats.org/officeDocument/2006/relationships/hyperlink" Target="https://urok.1sept.ru/articles/573140/img1.jpg" TargetMode="External"/><Relationship Id="rId4" Type="http://schemas.openxmlformats.org/officeDocument/2006/relationships/hyperlink" Target="https://avatars.dzeninfra.ru/get-zen_doc/1593343/pub_616dd8087b4d25470d17a1a9_616dd84da29cfc3ab3da73f1/scale_12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30492" y="5483090"/>
            <a:ext cx="3135085" cy="1374910"/>
          </a:xfrm>
        </p:spPr>
        <p:txBody>
          <a:bodyPr/>
          <a:lstStyle/>
          <a:p>
            <a:r>
              <a:rPr lang="ru-RU" dirty="0" smtClean="0"/>
              <a:t>Учитель информатики </a:t>
            </a:r>
          </a:p>
          <a:p>
            <a:r>
              <a:rPr lang="ru-RU" dirty="0" err="1" smtClean="0"/>
              <a:t>Маливанова</a:t>
            </a:r>
            <a:r>
              <a:rPr lang="ru-RU" dirty="0" smtClean="0"/>
              <a:t> Т.А.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4458" y="1334863"/>
            <a:ext cx="6701245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 </a:t>
            </a:r>
            <a:r>
              <a:rPr lang="ru-R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тему: </a:t>
            </a:r>
            <a:r>
              <a:rPr lang="ru-RU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римской системы счисления»</a:t>
            </a:r>
            <a:endParaRPr lang="ru-RU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8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b="15271"/>
          <a:stretch/>
        </p:blipFill>
        <p:spPr bwMode="auto">
          <a:xfrm>
            <a:off x="808262" y="381952"/>
            <a:ext cx="3319601" cy="499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6" y="956718"/>
            <a:ext cx="3448593" cy="4307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9303" y="5708667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Этимология тевтонского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7733" y="5630190"/>
            <a:ext cx="597856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декламация о ложно верящем и лживом даре Константина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9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azbooka.ru/cv/w1100/6eee962f-22f6-451b-bf98-954e16fde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5" y="1259340"/>
            <a:ext cx="3576190" cy="55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1965" y="2299063"/>
            <a:ext cx="6669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СССС</a:t>
            </a:r>
            <a:r>
              <a:rPr lang="en-US" sz="2400" dirty="0" smtClean="0"/>
              <a:t>LXIX</a:t>
            </a:r>
          </a:p>
          <a:p>
            <a:r>
              <a:rPr lang="ru-RU" sz="2400" dirty="0" smtClean="0"/>
              <a:t>Полагаю вероятным, что Австрия войдет однажды в соглашение о владениях с папской курией. Поелику я не назначаю срока, когда сие свершится, никто не сможет опровергнуть меня.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223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cdn.tripster.ru/thumbs2/bd271adc-9997-11ec-8d29-3eb0c81ab6ed.800x6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431075"/>
            <a:ext cx="3423648" cy="25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ages-na.ssl-images-amazon.com/images/I/71huOtwN%2B2L._AC_SL1024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49" y="215098"/>
            <a:ext cx="3910736" cy="29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pinimg.com/736x/53/14/a1/5314a19f17dcf8cf0dc6870991eb9029--romane-t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3246120"/>
            <a:ext cx="3108960" cy="32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7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714" t="41875" r="46955" b="36339"/>
          <a:stretch/>
        </p:blipFill>
        <p:spPr>
          <a:xfrm>
            <a:off x="587828" y="1289775"/>
            <a:ext cx="4336870" cy="1593669"/>
          </a:xfrm>
          <a:prstGeom prst="rect">
            <a:avLst/>
          </a:prstGeom>
        </p:spPr>
      </p:pic>
      <p:pic>
        <p:nvPicPr>
          <p:cNvPr id="10244" name="Picture 4" descr="Историко-приключенческий роман Александра Дюма-отца «Три мушкетёра» с иллюстрациями Мориса Лелуара, 1894 г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18" y="37619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7806" t="19375" r="19345" b="54018"/>
          <a:stretch/>
        </p:blipFill>
        <p:spPr>
          <a:xfrm>
            <a:off x="4506374" y="3357153"/>
            <a:ext cx="7354128" cy="1750423"/>
          </a:xfrm>
          <a:prstGeom prst="rect">
            <a:avLst/>
          </a:prstGeom>
        </p:spPr>
      </p:pic>
      <p:sp>
        <p:nvSpPr>
          <p:cNvPr id="5" name="AutoShape 6" descr="https://1.bp.blogspot.com/-xRUHXG1kTMI/X9DtC64HF5I/AAAAAAABK7M/ztu9d2dO5BwljvcdfFz_yHwXd8cv76AfACLcBGAsYHQ/s1280/%25D0%2594%25D0%25B0%25D0%25BC%25D0%25B0_%25D1%2581_%25D1%2581%25D0%25BE%25D0%25B1%25D0%25B0%25D1%2587%25D0%25BA%25D0%25BE%25D0%25B9_%25D0%2593%25D0%25B5%25D0%25BB%25D0%25B5%25D0%25B3%25D0%25BD%25D0%25B4%25D0%25B6%25D0%25B8%25D0%25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6741" t="17233" r="46151" b="20267"/>
          <a:stretch/>
        </p:blipFill>
        <p:spPr>
          <a:xfrm>
            <a:off x="1554480" y="3357153"/>
            <a:ext cx="2168435" cy="28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2a0000017a038c3eca1c55093a79656ed503-392529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66" y="1594620"/>
            <a:ext cx="3076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0316" t="25089" r="37114" b="29553"/>
          <a:stretch/>
        </p:blipFill>
        <p:spPr>
          <a:xfrm>
            <a:off x="5159828" y="1228860"/>
            <a:ext cx="508800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0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525" y="989615"/>
            <a:ext cx="9562011" cy="566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римской системы счисления дату своего рождения.  </a:t>
            </a:r>
            <a:endParaRPr lang="ru-RU" sz="20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Даты и годы исторических событий:</a:t>
            </a:r>
            <a:endParaRPr lang="ru-RU" sz="20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 крещения Руси (988),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Куликовская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битва (1380),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взятие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Казани Иваном Грозным (1552),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почты в России (1666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Основание Санкт-Петербурга (1703),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Итальянский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поход А.В. Суворова (1799),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Отечественная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война (1812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Манифест об освобождении крестьян от крепостной зависимости (1861),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всеобщая перепись населения (1897),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советско-финляндской («зимней») войны (1939),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Великой Отечественной войны народов СССР(1941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 Победы (1945),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катастрофа на Чернобыльской АЭС (1986),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назначение председателя Правительства РФ В.В. Путина исполняющим обязанности президента РФ (1999).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786" y="1123406"/>
            <a:ext cx="86476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Используемые источники:</a:t>
            </a:r>
          </a:p>
          <a:p>
            <a:r>
              <a:rPr lang="en-US" sz="2200" dirty="0" smtClean="0">
                <a:hlinkClick r:id="rId3"/>
              </a:rPr>
              <a:t>https://s3.amazonaws.com/s3.timetoast.com/public/uploads/photo/7773527/image/b75fd1f647e67bad65f3a754c8e0c945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en-US" sz="2200" dirty="0" smtClean="0">
                <a:hlinkClick r:id="rId4"/>
              </a:rPr>
              <a:t>https://avatars.dzeninfra.ru/get-zen_doc/1593343/pub_616dd8087b4d25470d17a1a9_616dd84da29cfc3ab3da73f1/scale_1200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en-US" sz="2200" dirty="0" smtClean="0">
                <a:hlinkClick r:id="rId5"/>
              </a:rPr>
              <a:t>https://urok.1sept.ru/articles/573140/img1.jpg</a:t>
            </a:r>
            <a:endParaRPr lang="ru-RU" sz="2200" dirty="0" smtClean="0"/>
          </a:p>
          <a:p>
            <a:r>
              <a:rPr lang="ru-RU" dirty="0">
                <a:hlinkClick r:id="rId6"/>
              </a:rPr>
              <a:t>https://conocelahistoria.com/historia-de-los-numeros/</a:t>
            </a:r>
            <a:endParaRPr lang="ru-RU" dirty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1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.amazonaws.com/s3.timetoast.com/public/uploads/photo/7773527/image/b75fd1f647e67bad65f3a754c8e0c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1" y="2247731"/>
            <a:ext cx="3255509" cy="282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dzeninfra.ru/get-zen_doc/1593343/pub_616dd8087b4d25470d17a1a9_616dd84da29cfc3ab3da73f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36" y="2361300"/>
            <a:ext cx="3380105" cy="22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rok.1sept.ru/articles/573140/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17" y="968177"/>
            <a:ext cx="3097076" cy="50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erscontent2.emaze.com/images/84d171e8-ff48-4c13-9cf5-92264e20ba2f/bbd823742a43ccf9b3700cf9d91ef65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24176" r="11130" b="1"/>
          <a:stretch/>
        </p:blipFill>
        <p:spPr bwMode="auto">
          <a:xfrm>
            <a:off x="718458" y="1933303"/>
            <a:ext cx="4520627" cy="32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f.ppt-online.org/files1/slide/c/C5Ag2tK4uUHfrokTEYzXGe3ZDqchVIsOypivwxmd8/slide-4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17583" r="10523"/>
          <a:stretch/>
        </p:blipFill>
        <p:spPr bwMode="auto">
          <a:xfrm>
            <a:off x="7341327" y="1933303"/>
            <a:ext cx="3932799" cy="30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чисел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/>
          <a:stretch/>
        </p:blipFill>
        <p:spPr bwMode="auto">
          <a:xfrm>
            <a:off x="1227909" y="1498691"/>
            <a:ext cx="8386354" cy="3360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3900" y="857212"/>
            <a:ext cx="6604693" cy="422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использования системы счисления</a:t>
            </a:r>
            <a:endParaRPr lang="ru-RU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6" y="5543397"/>
            <a:ext cx="9262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1045 становится </a:t>
            </a:r>
            <a:r>
              <a:rPr lang="ru-RU" sz="3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MXLV = 1000+40+5 = </a:t>
            </a:r>
            <a:r>
              <a:rPr lang="en-US" sz="3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M+(X-L)+V</a:t>
            </a:r>
            <a:r>
              <a:rPr lang="ru-RU" sz="3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7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renderhub.com/squir/statue-of-liberty1/statue-of-liberty1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4" y="252700"/>
            <a:ext cx="5421086" cy="30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822" t="14017" r="38622" b="19911"/>
          <a:stretch/>
        </p:blipFill>
        <p:spPr>
          <a:xfrm>
            <a:off x="8020593" y="252699"/>
            <a:ext cx="3247157" cy="3049361"/>
          </a:xfrm>
          <a:prstGeom prst="rect">
            <a:avLst/>
          </a:prstGeom>
        </p:spPr>
      </p:pic>
      <p:pic>
        <p:nvPicPr>
          <p:cNvPr id="5124" name="Picture 4" descr="https://all-aforizmy.ru/wp-content/uploads/2023/04/2600x1839_797210_www.artfile.ru_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90" y="3657600"/>
            <a:ext cx="3111673" cy="22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1937" y="5845073"/>
            <a:ext cx="441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-apple-system"/>
              </a:rPr>
              <a:t>XXII Зимние Олимпийские игры 2014</a:t>
            </a:r>
            <a:endParaRPr lang="ru-RU" b="1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79668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345" y="543704"/>
            <a:ext cx="3927678" cy="451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римских цифр</a:t>
            </a:r>
            <a:endParaRPr lang="ru-R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6107" y="1467785"/>
            <a:ext cx="53719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Этруски использовали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𐌠, 𐌡, 𐌢, ⋔, 𐌚, и 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⊕</a:t>
            </a:r>
          </a:p>
          <a:p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I, V, X, L, C и M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s://it.latuaitalia.ru/wp-content/uploads/2017/12/Visual_TC_Tarquin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64" y="1011782"/>
            <a:ext cx="3348346" cy="20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4245" y="3428533"/>
            <a:ext cx="676559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гипотез состоит в том, что этрусско-римские числа на самом деле происходят от насечек на стержнях, которые продолжали использоваться итальянскими и далматинскими пастухами в XIX веке.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Рисунок 8" descr="история чис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25751" r="12386" b="34906"/>
          <a:stretch>
            <a:fillRect/>
          </a:stretch>
        </p:blipFill>
        <p:spPr bwMode="auto">
          <a:xfrm>
            <a:off x="3286943" y="5147883"/>
            <a:ext cx="3100410" cy="10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4345" y="34230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684" y="1182217"/>
            <a:ext cx="10282389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⟨I⟩ происходит не от буквы ⟨I⟩, а от выемки, нанесенной на масть. Каждая пятая выемка была двойной (⋀, ⋁, ⋋, ⋌ и т. Д.), А каждая десятая - поперечной (X), IIIIΛIIIIXIIIIΛIIIIXII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Число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по-разному записывалось как N, I, K, Ψ, ⋔ и т. Д., Но, возможно, чаще как форма знака куриной ножки, например, перекрывающаяся буква V, а буква I была стрелкой, направленной вниз ↆ. </a:t>
            </a: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времени Августа оно было сведено к ⊥ (перевернутая буква T) и вскоре после этого было идентифицировано с аналогичной графической буквой L. Точно так же 100 по-разному обозначалось как Z, ⋉, ⋈, H или как любой из 50 символов плюс дополнительный штрих.</a:t>
            </a:r>
            <a:endParaRPr lang="ru-RU" sz="2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9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4" y="528194"/>
            <a:ext cx="10162901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100 писалось по-разному как &gt;I&lt; o ƆIC, а затем сокращалось как Ɔ или C, причем вариант C в конечном итоге победил, потому что в качестве буквы он означал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centum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по-латыни «сотня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было похоже на Ɔ, перевернутое над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⊢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превратившееся во D или Ð во времена правителя Августа под графическим влиянием буквы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⟨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⟩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Впоследствии была определена как буква "D"; символ альтернативного «тысяча» была (I) (или CIƆ или CꟾƆ), и половина из тысяч, или «пятьсот» является правая половина символа", " (I) (или IƆ или ꟾƆ), и это может стать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⟨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200" dirty="0" smtClean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⟩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тем 1000 - это буква X, заключенная в круг или прямоугольник: </a:t>
            </a:r>
            <a:r>
              <a:rPr lang="ru-RU" sz="2200" dirty="0">
                <a:latin typeface="MS Gothic" panose="020B0609070205080204" pitchFamily="49" charset="-128"/>
                <a:ea typeface="Times New Roman" panose="02020603050405020304" pitchFamily="18" charset="0"/>
                <a:cs typeface="MS Gothic" panose="020B0609070205080204" pitchFamily="49" charset="-128"/>
              </a:rPr>
              <a:t>Ⓧ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⊗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⊕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⊕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во времена Августина она частично отождествлялась с греческой буквой Φ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Со временем символ изменился на Ψ и ↀ. Последний символ превратился в ∞, затем </a:t>
            </a:r>
            <a:r>
              <a:rPr lang="ru-RU" sz="22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⋈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конечном итоге изменился на M под влиянием латинского слова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mille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«тысяча».</a:t>
            </a:r>
            <a:endParaRPr lang="ru-RU" sz="2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стория чисел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125" y="617504"/>
            <a:ext cx="1676400" cy="199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10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770" y="922526"/>
            <a:ext cx="5487400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Средние века и эпоха Возрождения</a:t>
            </a:r>
            <a:endParaRPr lang="ru-RU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817" y="1962658"/>
            <a:ext cx="716715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Строчные буквы появились в средние века, спустя много времени после распада Западной Римской империи, и с тех пор также широко использовались строчные версии римских цифр: i,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так далее.</a:t>
            </a:r>
            <a:endParaRPr lang="ru-RU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4926" y="3825964"/>
            <a:ext cx="8856617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Числа в документах и надписях средневековья иногда включают дополнительные символы, которые сегодня называются «средневековыми римскими цифрами». Некоторые просто заменяют стандартную букву другой буквой (например, «А» на «V» или «Q» на «D»), в то время как другие служат сокращениями для составных чисел («О» на «XI» или «F» на «XL»). Хотя их все еще можно найти в некоторых словарях сегодня, они давно вошли в историю чисел, которые вышли из употребления.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стория чисел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49" y="326208"/>
            <a:ext cx="2776811" cy="1293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446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415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MS Gothic</vt:lpstr>
      <vt:lpstr>-apple-system</vt:lpstr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10</cp:revision>
  <dcterms:created xsi:type="dcterms:W3CDTF">2023-07-26T08:24:10Z</dcterms:created>
  <dcterms:modified xsi:type="dcterms:W3CDTF">2023-07-26T09:44:50Z</dcterms:modified>
</cp:coreProperties>
</file>