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0" r:id="rId5"/>
    <p:sldId id="266" r:id="rId6"/>
    <p:sldId id="259" r:id="rId7"/>
    <p:sldId id="264" r:id="rId8"/>
    <p:sldId id="268" r:id="rId9"/>
    <p:sldId id="270" r:id="rId10"/>
    <p:sldId id="291" r:id="rId11"/>
    <p:sldId id="288" r:id="rId12"/>
    <p:sldId id="311" r:id="rId13"/>
    <p:sldId id="310" r:id="rId14"/>
    <p:sldId id="284" r:id="rId15"/>
    <p:sldId id="285" r:id="rId16"/>
    <p:sldId id="287" r:id="rId17"/>
    <p:sldId id="286" r:id="rId18"/>
    <p:sldId id="278" r:id="rId19"/>
    <p:sldId id="271" r:id="rId20"/>
    <p:sldId id="267" r:id="rId21"/>
    <p:sldId id="265" r:id="rId22"/>
    <p:sldId id="30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9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3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847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80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9055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415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01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093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E5C-D442-4E24-8532-E82E30853556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9B9F-BFD1-458A-8A23-E55C29E54A8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3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5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22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4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7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8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3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0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09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A226-C210-4461-8D1C-832BCD051296}" type="datetimeFigureOut">
              <a:rPr lang="ru-RU" smtClean="0"/>
              <a:pPr/>
              <a:t>31.07.2023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B48BE7-7FE4-46F2-9B31-84AF2BA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96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1929" y="1738707"/>
            <a:ext cx="9175423" cy="1423448"/>
          </a:xfrm>
        </p:spPr>
        <p:txBody>
          <a:bodyPr/>
          <a:lstStyle/>
          <a:p>
            <a:pPr algn="ctr"/>
            <a:r>
              <a:rPr lang="ru-RU" sz="3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br>
              <a:rPr lang="ru-RU" sz="3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88113" y="5716700"/>
            <a:ext cx="6711800" cy="1022906"/>
          </a:xfrm>
        </p:spPr>
        <p:txBody>
          <a:bodyPr>
            <a:normAutofit/>
          </a:bodyPr>
          <a:lstStyle/>
          <a:p>
            <a:r>
              <a:rPr lang="ru-RU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18-Б группы  </a:t>
            </a:r>
          </a:p>
          <a:p>
            <a:r>
              <a:rPr lang="ru-RU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Смелянец Полина Матвеевна</a:t>
            </a:r>
          </a:p>
          <a:p>
            <a:endParaRPr lang="ru-RU" dirty="0"/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D2D324AC-CA01-99B6-194D-063E9324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06" y="294443"/>
            <a:ext cx="1227854" cy="122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93967" y="294443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И НАУКИ ГОРОДА МОСКВЫ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 № 1279 «ЭВРИКА»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117149, Москва, Азовская улица, д.2, корп.2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A2422F-6E92-C71F-EE50-77AAFFC6C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53" y="2741597"/>
            <a:ext cx="3757759" cy="3058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F7E4BB-2941-66A1-0808-392BBCDE97BA}"/>
              </a:ext>
            </a:extLst>
          </p:cNvPr>
          <p:cNvSpPr txBox="1"/>
          <p:nvPr/>
        </p:nvSpPr>
        <p:spPr>
          <a:xfrm>
            <a:off x="5307290" y="3162155"/>
            <a:ext cx="60614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«Детское экспериментирование </a:t>
            </a:r>
          </a:p>
          <a:p>
            <a:pPr algn="ctr"/>
            <a:r>
              <a:rPr 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дошкольной группе»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73639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FA28A3-9E55-72BA-5EED-AA8FCB8D9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444">
            <a:off x="903453" y="1083061"/>
            <a:ext cx="4594631" cy="38663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21D5F0-F8DE-7051-F56F-ADCC59B9F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41">
            <a:off x="5431880" y="2159753"/>
            <a:ext cx="5256795" cy="39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49C2BD-631B-9CCF-BDDF-F63C8AE65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4">
            <a:off x="5811192" y="1167029"/>
            <a:ext cx="3644662" cy="485954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7DBFD6-3892-82B5-DE9D-384158F36819}"/>
              </a:ext>
            </a:extLst>
          </p:cNvPr>
          <p:cNvSpPr/>
          <p:nvPr/>
        </p:nvSpPr>
        <p:spPr>
          <a:xfrm>
            <a:off x="3585650" y="526173"/>
            <a:ext cx="4165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с водой «Плавающее яйцо»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46E3E2-9092-F7B0-83A9-EBDF1EEBC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015">
            <a:off x="2108650" y="1519815"/>
            <a:ext cx="3658856" cy="4878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83696" y="832260"/>
            <a:ext cx="6101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сезонными изменениями в природе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E0818-3579-F5E7-5568-21AA74DF8A74}"/>
              </a:ext>
            </a:extLst>
          </p:cNvPr>
          <p:cNvSpPr txBox="1"/>
          <p:nvPr/>
        </p:nvSpPr>
        <p:spPr>
          <a:xfrm>
            <a:off x="2542880" y="381959"/>
            <a:ext cx="6103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явлений природы</a:t>
            </a:r>
            <a:endParaRPr lang="ru-RU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42907B-2884-A029-BB87-BA856423F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577">
            <a:off x="718817" y="1709383"/>
            <a:ext cx="2707244" cy="36096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15D979-B795-96E9-4C57-9B02AF449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856">
            <a:off x="8795428" y="2440946"/>
            <a:ext cx="2903774" cy="38767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1FC931-EA4F-A90E-EF05-74C082EF7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8036">
            <a:off x="5633530" y="2004623"/>
            <a:ext cx="3820559" cy="28654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9BE7B5-7D4F-B0D4-2967-DEB9892E1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141">
            <a:off x="2955999" y="2418436"/>
            <a:ext cx="3853855" cy="286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0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DDD0CC-19AB-80EE-7D1C-DA660AAF5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175">
            <a:off x="1211463" y="1381560"/>
            <a:ext cx="4747638" cy="35607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CDDF7E-B869-9E45-47AC-DA4228388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">
            <a:off x="5853618" y="2158569"/>
            <a:ext cx="5072047" cy="38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0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3555" y="374037"/>
            <a:ext cx="7540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искусственных явлений природы.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Радуга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862E04-569B-ADAE-DDC0-125128C34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92" y="1206285"/>
            <a:ext cx="4367698" cy="32757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832DC9-3428-C17E-6BCD-7FEC18810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726">
            <a:off x="7891616" y="2538547"/>
            <a:ext cx="4130138" cy="34509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BB054B-45C2-8EFD-4A60-A9D39D677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8057">
            <a:off x="538699" y="2276998"/>
            <a:ext cx="4447023" cy="34856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9016" y="52943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радуги на тарелке из конфеток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Skittles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3B3109-4D55-271B-3DD5-F52625777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625">
            <a:off x="846037" y="1335097"/>
            <a:ext cx="4797788" cy="3598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CA69CB-E9AD-3BD3-7601-B66A48496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772">
            <a:off x="5599855" y="1781072"/>
            <a:ext cx="5429459" cy="40720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EDE09E-B3D1-867B-1DE9-25B4C0F1B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211">
            <a:off x="7544669" y="2589674"/>
            <a:ext cx="3147641" cy="3907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A8260E-0238-F74D-69D3-DBD526BCFA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/>
          <a:stretch/>
        </p:blipFill>
        <p:spPr>
          <a:xfrm rot="5046754">
            <a:off x="807199" y="1442744"/>
            <a:ext cx="3728554" cy="31548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0B094C-676F-F1B3-39E3-F02E8984F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7863">
            <a:off x="3691767" y="1971827"/>
            <a:ext cx="4518688" cy="338901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641DC5-8267-B3CD-2F6B-D9D6E58ED6CB}"/>
              </a:ext>
            </a:extLst>
          </p:cNvPr>
          <p:cNvSpPr/>
          <p:nvPr/>
        </p:nvSpPr>
        <p:spPr>
          <a:xfrm>
            <a:off x="3225143" y="6038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радуги на салфетке и бумаге</a:t>
            </a:r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2952" y="30620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искусственных явлений природы.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Разноцветный дождь</a:t>
            </a: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4BB47F-3853-79A1-F1C8-3A763A6B7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746">
            <a:off x="1962587" y="1067970"/>
            <a:ext cx="3475603" cy="26067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5A64B0-323C-8379-4AA7-4D5C52C6E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9336">
            <a:off x="4963595" y="1652282"/>
            <a:ext cx="3612382" cy="27092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304B20-ACBE-7AB0-9075-57E9B7535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2"/>
          <a:stretch/>
        </p:blipFill>
        <p:spPr>
          <a:xfrm rot="5761804">
            <a:off x="7115823" y="3010707"/>
            <a:ext cx="3602823" cy="29668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6E6281-341D-D50C-1D58-7300B5DF5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925">
            <a:off x="2238728" y="3644532"/>
            <a:ext cx="3799864" cy="28498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86270" y="582443"/>
            <a:ext cx="2828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лука в землю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1B7D2-08B3-1682-4072-DB2255704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">
            <a:off x="5023913" y="1274464"/>
            <a:ext cx="5745429" cy="4309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E96319-13CE-C9B2-F344-347ABD17DD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r="5378" b="7011"/>
          <a:stretch/>
        </p:blipFill>
        <p:spPr>
          <a:xfrm rot="21376336">
            <a:off x="1346852" y="1090040"/>
            <a:ext cx="3699818" cy="5317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FE0818-3579-F5E7-5568-21AA74DF8A74}"/>
              </a:ext>
            </a:extLst>
          </p:cNvPr>
          <p:cNvSpPr txBox="1"/>
          <p:nvPr/>
        </p:nvSpPr>
        <p:spPr>
          <a:xfrm>
            <a:off x="2967087" y="189112"/>
            <a:ext cx="6103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почвы</a:t>
            </a:r>
            <a:endParaRPr lang="ru-RU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857" y="526673"/>
            <a:ext cx="8937335" cy="176414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 </a:t>
            </a:r>
            <a:r>
              <a:rPr lang="ru-RU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ru-RU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нетрадиционной предметно-пространственной среды</a:t>
            </a: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81" r="-17" b="12136"/>
          <a:stretch/>
        </p:blipFill>
        <p:spPr bwMode="auto">
          <a:xfrm rot="21437237">
            <a:off x="816823" y="1856294"/>
            <a:ext cx="5045187" cy="335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r="-343" b="11633"/>
          <a:stretch/>
        </p:blipFill>
        <p:spPr bwMode="auto">
          <a:xfrm rot="280557">
            <a:off x="5661997" y="2775834"/>
            <a:ext cx="5636666" cy="3582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619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4143" y="180109"/>
            <a:ext cx="10260221" cy="631767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оптимальные условия для развития познавательно-исследовательской деятельности дошкольников как основы интеллектуально – личностного, творческого развития; объединить усилия педагогов и родителей для развития познавательно-исследовательской деятельности дошкольников.</a:t>
            </a:r>
          </a:p>
          <a:p>
            <a:pPr marL="0" indent="0" algn="just">
              <a:buNone/>
            </a:pPr>
            <a:r>
              <a:rPr lang="ru-RU" sz="28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способности к творческому саморазвитию и исследовательской деятельности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педагогические, психологические, методические литературные источники по проблеме, теоретические основы технологии экспериментальной деятельности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 актуальность проблемы в рамках нашего ДОУ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познавательную активность детей в процессе экспериментирования; развивать наблюдательность, умение сравнивать, анализировать, обобщать, развивать познавательный интерес детей в процессе экспериментирования, установление причинно-следственной зависимости, умение делать выводы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18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419" y="769856"/>
            <a:ext cx="8596668" cy="72043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результаты:</a:t>
            </a:r>
            <a:endParaRPr lang="ru-RU" sz="32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2531" y="1490292"/>
            <a:ext cx="6870425" cy="50707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Экспериментальная работа вызывала у детей интерес к исследованию природы, развивала мыслительные операции (анализ, синтез, классификацию, обобщение), стимулировала познавательную активность и любознательность ребенка. Дети проявляли инициативу и творчество в решении поставленных задач, изучили различные свойства объектов неживой природы (воды, почвы, магнита и др.).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05B26B-40F0-1288-D162-C7678BEA1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"/>
          <a:stretch/>
        </p:blipFill>
        <p:spPr>
          <a:xfrm>
            <a:off x="7924257" y="1913641"/>
            <a:ext cx="3581547" cy="36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77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413" y="304800"/>
            <a:ext cx="8596668" cy="69272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649" y="862266"/>
            <a:ext cx="9935248" cy="5278582"/>
          </a:xfrm>
        </p:spPr>
        <p:txBody>
          <a:bodyPr>
            <a:noAutofit/>
          </a:bodyPr>
          <a:lstStyle/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Виноградова Н.Ф. «Рассказы-загадки о природе»,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Вентана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-Граф», 2007 г.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Дошкольное воспитание №2, 2000 г.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Дыбина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 и др. Ребенок в мире поиска: Программа по организации поисковой деятельности детей дошкольного возраста. М.: Сфера 2005.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Дыбина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 Неизведанное рядом: занимательные опыты и эксперименты для дошкольников. М., 2005.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Иванова А.И. Методика организации экологических наблюдений и экспериментов в детском саду. М.: Сфера, 2004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Рыжова Н. Игры с водой и песком. // Обруч, 1997. - №2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Смирнов Ю.И. Воздух: Книжка для талантливых детей и заботливых родителей. СПб., 1998.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Экспериментальная деятельность детей 4-6 лет: из опыта работы/авт.-сост. Л.Н. Меньщикова. – Волгоград: Учитель, 2009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Использование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интернет-ресурсов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08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2E7F43-4863-DA34-9AEB-51B1E66D600D}"/>
              </a:ext>
            </a:extLst>
          </p:cNvPr>
          <p:cNvSpPr txBox="1"/>
          <p:nvPr/>
        </p:nvSpPr>
        <p:spPr>
          <a:xfrm>
            <a:off x="2495746" y="1898657"/>
            <a:ext cx="6103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736E44-E7F6-45DB-BAE0-1F1DC436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16" y="662582"/>
            <a:ext cx="7377113" cy="553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6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3" y="498764"/>
            <a:ext cx="10460181" cy="620683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 результативность применения метода в образовательную деятельность в условиях внедрения ФГОС ДО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организации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образовательной работы с детьми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 и распространять собственный психолого-педагогический опыт</a:t>
            </a:r>
          </a:p>
          <a:p>
            <a:pPr marL="0" indent="0" algn="just">
              <a:buNone/>
            </a:pPr>
            <a:r>
              <a:rPr lang="ru-RU" sz="26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рождения ребенок является первооткрывателем, исследователем того мира, который его окружает. А особенно ребенок-дошкольник. 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 Мир открывается ребёнку через опыт его личных ощущений, через его действия, переживания,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эксперименты,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он проводит. Ребёнок изучает мир, как может и чем может: глазами, руками, носом, любыми доступными ощущениями. Дошкольное образование призвано обеспечить саморазвитие ребёнка и способствовать развитию исследовательской активности, т.е. естественному состоянию ребенка, который настроен на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мира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229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95167" y="235670"/>
            <a:ext cx="9768463" cy="47088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пословица гласит: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– и я забуду, покажи – и я запомню, дай попробовать, и я пойму»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8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72" y="1700808"/>
            <a:ext cx="4059943" cy="2283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91" y="2668289"/>
            <a:ext cx="4211960" cy="26324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615FB2-C295-5D34-74DC-8D45C5D66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76" y="3984526"/>
            <a:ext cx="3395615" cy="23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0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621" y="536164"/>
            <a:ext cx="10410923" cy="1320800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sz="31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31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</a:t>
            </a:r>
            <a:r>
              <a:rPr lang="ru-RU" sz="31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(ноябрь 2022 г. - апрель 2023 г.)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3797" y="1961594"/>
            <a:ext cx="10435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8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дошкольной группы, воспитатели и родители.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3797" y="3124961"/>
            <a:ext cx="73825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поддержания и развития познавательной активности детей дошкольного возраста; развитие устойчивого познавательного интереса дошкольников в поисково-исследовательской деятельности;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диалектического мышления, т.е. способности видеть многообразие мира в системе взаимосвязей и взаимозависимостей.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2209F5-F69E-0AD8-CD34-8B15F444D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738" y="3124961"/>
            <a:ext cx="2862213" cy="32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5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559788"/>
              </p:ext>
            </p:extLst>
          </p:nvPr>
        </p:nvGraphicFramePr>
        <p:xfrm>
          <a:off x="412438" y="295422"/>
          <a:ext cx="10757310" cy="60150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4563">
                  <a:extLst>
                    <a:ext uri="{9D8B030D-6E8A-4147-A177-3AD203B41FA5}">
                      <a16:colId xmlns:a16="http://schemas.microsoft.com/office/drawing/2014/main" val="2044746342"/>
                    </a:ext>
                  </a:extLst>
                </a:gridCol>
                <a:gridCol w="7891643">
                  <a:extLst>
                    <a:ext uri="{9D8B030D-6E8A-4147-A177-3AD203B41FA5}">
                      <a16:colId xmlns:a16="http://schemas.microsoft.com/office/drawing/2014/main" val="2653516714"/>
                    </a:ext>
                  </a:extLst>
                </a:gridCol>
                <a:gridCol w="1291104">
                  <a:extLst>
                    <a:ext uri="{9D8B030D-6E8A-4147-A177-3AD203B41FA5}">
                      <a16:colId xmlns:a16="http://schemas.microsoft.com/office/drawing/2014/main" val="2732249314"/>
                    </a:ext>
                  </a:extLst>
                </a:gridCol>
              </a:tblGrid>
              <a:tr h="84406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работы над темой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 и мероприятия, проводимые в процессе работы над темой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выполнения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72412"/>
                  </a:ext>
                </a:extLst>
              </a:tr>
              <a:tr h="115775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Изучение методической литературы по теме, анализ опыта работы в 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интернет-ресурсах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Сбор информации для создания картотеки опытов и экспериментов.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Сентябрь-начало октября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136328"/>
                  </a:ext>
                </a:extLst>
              </a:tr>
              <a:tr h="3904105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Практический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80000"/>
                        </a:lnSpc>
                        <a:spcBef>
                          <a:spcPts val="1000"/>
                        </a:spcBef>
                        <a:buAutoNum type="arabicPeriod"/>
                      </a:pPr>
                      <a:r>
                        <a:rPr lang="ru-RU" sz="2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0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цикла экспериментов с детьми группы:</a:t>
                      </a:r>
                    </a:p>
                    <a:p>
                      <a:pPr marL="285750" indent="-285750" algn="just">
                        <a:lnSpc>
                          <a:spcPct val="80000"/>
                        </a:lnSpc>
                        <a:spcBef>
                          <a:spcPts val="1000"/>
                        </a:spcBef>
                        <a:buFontTx/>
                        <a:buChar char="-"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Исследование свойств песка и глины во время игровой деятельности на прогулке</a:t>
                      </a:r>
                    </a:p>
                    <a:p>
                      <a:pPr marL="285750" indent="-285750" algn="just">
                        <a:lnSpc>
                          <a:spcPct val="80000"/>
                        </a:lnSpc>
                        <a:spcBef>
                          <a:spcPts val="1000"/>
                        </a:spcBef>
                        <a:buFontTx/>
                        <a:buChar char="-"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Наблюдение</a:t>
                      </a: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исследование свойств воды во время режимных моментов, в игровой деятельности, в повседневных бытовых ситуациях, в исследовательской деятельности.</a:t>
                      </a:r>
                    </a:p>
                    <a:p>
                      <a:pPr marL="285750" indent="-285750" algn="just">
                        <a:lnSpc>
                          <a:spcPct val="80000"/>
                        </a:lnSpc>
                        <a:spcBef>
                          <a:spcPts val="1000"/>
                        </a:spcBef>
                        <a:buFontTx/>
                        <a:buChar char="-"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Изучение явлений природы, анализ влияния на повседневную жизнь, в исследовательской деятельности –  искусственное создание в рамках ДОУ.</a:t>
                      </a:r>
                    </a:p>
                    <a:p>
                      <a:pPr marL="285750" marR="0" lvl="0" indent="-285750" algn="just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Наблюдение за растениями, изучение условий для оптимального развития и роста растений на примере посадки лука в воду, в землю, посадка сломанных веточек разных деревьев в емкость с водой.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Октябрь-май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46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47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816565"/>
              </p:ext>
            </p:extLst>
          </p:nvPr>
        </p:nvGraphicFramePr>
        <p:xfrm>
          <a:off x="734291" y="509849"/>
          <a:ext cx="10792691" cy="4820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998">
                  <a:extLst>
                    <a:ext uri="{9D8B030D-6E8A-4147-A177-3AD203B41FA5}">
                      <a16:colId xmlns:a16="http://schemas.microsoft.com/office/drawing/2014/main" val="1492706355"/>
                    </a:ext>
                  </a:extLst>
                </a:gridCol>
                <a:gridCol w="7238607">
                  <a:extLst>
                    <a:ext uri="{9D8B030D-6E8A-4147-A177-3AD203B41FA5}">
                      <a16:colId xmlns:a16="http://schemas.microsoft.com/office/drawing/2014/main" val="384838795"/>
                    </a:ext>
                  </a:extLst>
                </a:gridCol>
                <a:gridCol w="1533086">
                  <a:extLst>
                    <a:ext uri="{9D8B030D-6E8A-4147-A177-3AD203B41FA5}">
                      <a16:colId xmlns:a16="http://schemas.microsoft.com/office/drawing/2014/main" val="1623069703"/>
                    </a:ext>
                  </a:extLst>
                </a:gridCol>
              </a:tblGrid>
              <a:tr h="67544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работы над темой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 и мероприятия, проводимые в процессе работы над темой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выполнения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882217"/>
                  </a:ext>
                </a:extLst>
              </a:tr>
              <a:tr h="8040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родителями:</a:t>
                      </a:r>
                    </a:p>
                    <a:p>
                      <a:pPr marL="285750" lvl="0" indent="-285750" algn="just">
                        <a:buFontTx/>
                        <a:buChar char="-"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Привлечение родителей к созданию уголка экспериментирования (собрать природный материал).</a:t>
                      </a:r>
                    </a:p>
                    <a:p>
                      <a:pPr marL="285750" lvl="0" indent="-285750" algn="just">
                        <a:buFontTx/>
                        <a:buChar char="-"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Консультации для родителей на тему «Организация детского экспериментирования в домашних условиях»</a:t>
                      </a:r>
                    </a:p>
                    <a:p>
                      <a:pPr marL="285750" lvl="0" indent="-285750" algn="just">
                        <a:buFontTx/>
                        <a:buChar char="-"/>
                      </a:pPr>
                      <a:r>
                        <a:rPr lang="ru-RU" sz="200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Публикации собственного опыта на официальных страницах школы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>
                        <a:buFontTx/>
                        <a:buChar char="-"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фотовыставки «Юные исследователи»</a:t>
                      </a:r>
                    </a:p>
                    <a:p>
                      <a:pPr marL="0" lvl="0" indent="0" algn="just">
                        <a:buFontTx/>
                        <a:buNone/>
                      </a:pPr>
                      <a:r>
                        <a:rPr lang="ru-RU" sz="200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00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Работа с коллегами</a:t>
                      </a:r>
                      <a:r>
                        <a:rPr lang="ru-RU" sz="200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обмен опытом, публикации собственного опыта на официальных страницах школы</a:t>
                      </a:r>
                      <a:endParaRPr lang="ru-RU" sz="20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Октябрь-май</a:t>
                      </a:r>
                    </a:p>
                    <a:p>
                      <a:pPr algn="just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612814"/>
                  </a:ext>
                </a:extLst>
              </a:tr>
              <a:tr h="8866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Обобщающий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Подведение итогов. Составление отчета о проделанной работе по теме самообразования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  <a:p>
                      <a:pPr algn="just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03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51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110" y="484144"/>
            <a:ext cx="9441779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воды, снега и льда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5D7C99-C257-FF9A-8D4C-18E37D8F1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90" y="1034665"/>
            <a:ext cx="3542121" cy="26565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B0C38A-CB6B-D5DA-CBCB-A65C18CD6A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35128"/>
          <a:stretch/>
        </p:blipFill>
        <p:spPr>
          <a:xfrm rot="387144">
            <a:off x="8301329" y="1791966"/>
            <a:ext cx="2924964" cy="39299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DDC66F-6679-F63D-AABA-94F181C8D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5">
            <a:off x="4570195" y="3648881"/>
            <a:ext cx="3762149" cy="27325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88C5F4-8A72-347B-ED2D-D9B5BC4A01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14505"/>
          <a:stretch/>
        </p:blipFill>
        <p:spPr>
          <a:xfrm rot="21222084">
            <a:off x="570466" y="2162157"/>
            <a:ext cx="4146002" cy="283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62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CDDF58-60A5-7C4E-8251-6A75CACF5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/>
          <a:stretch/>
        </p:blipFill>
        <p:spPr>
          <a:xfrm rot="4960874">
            <a:off x="602873" y="1756924"/>
            <a:ext cx="4084838" cy="33441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D60D1C-9096-6885-91B5-42BE1B365D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0"/>
          <a:stretch/>
        </p:blipFill>
        <p:spPr>
          <a:xfrm rot="5178223">
            <a:off x="3999271" y="1771778"/>
            <a:ext cx="4043609" cy="33144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BB177C-7056-642F-04A5-0EBF49BF0C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/>
          <a:stretch/>
        </p:blipFill>
        <p:spPr>
          <a:xfrm rot="5623689">
            <a:off x="7210945" y="2107725"/>
            <a:ext cx="4339284" cy="35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5509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941</Words>
  <Application>Microsoft Office PowerPoint</Application>
  <PresentationFormat>Широкоэкранный</PresentationFormat>
  <Paragraphs>79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Palatino Linotype</vt:lpstr>
      <vt:lpstr>Times New Roman</vt:lpstr>
      <vt:lpstr>Trebuchet MS</vt:lpstr>
      <vt:lpstr>Wingdings 3</vt:lpstr>
      <vt:lpstr>Аспект</vt:lpstr>
      <vt:lpstr>Проектная деятельность  на тему: </vt:lpstr>
      <vt:lpstr>Презентация PowerPoint</vt:lpstr>
      <vt:lpstr>Презентация PowerPoint</vt:lpstr>
      <vt:lpstr>Презентация PowerPoint</vt:lpstr>
      <vt:lpstr>Вид проекта: Познавательный Срок реализации проекта: Долгосрочный (ноябрь 2022 г. - апрель 2023 г.) </vt:lpstr>
      <vt:lpstr>Презентация PowerPoint</vt:lpstr>
      <vt:lpstr>Презентация PowerPoint</vt:lpstr>
      <vt:lpstr>Исследование свойств воды, снега и льда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Формирование нетрадиционной предметно-пространственной среды</vt:lpstr>
      <vt:lpstr>Полученные результаты:</vt:lpstr>
      <vt:lpstr>Список используемой литературы: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самообразованию на тему: «Детское экспериментирование – путь к познанию мира»</dc:title>
  <dc:creator>Полина</dc:creator>
  <cp:lastModifiedBy>Полина Смелянец</cp:lastModifiedBy>
  <cp:revision>54</cp:revision>
  <dcterms:created xsi:type="dcterms:W3CDTF">2019-05-28T19:13:58Z</dcterms:created>
  <dcterms:modified xsi:type="dcterms:W3CDTF">2023-07-31T15:51:55Z</dcterms:modified>
</cp:coreProperties>
</file>