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23" r:id="rId2"/>
    <p:sldMasterId id="2147483735" r:id="rId3"/>
    <p:sldMasterId id="2147483775" r:id="rId4"/>
    <p:sldMasterId id="2147483785" r:id="rId5"/>
  </p:sldMasterIdLst>
  <p:notesMasterIdLst>
    <p:notesMasterId r:id="rId27"/>
  </p:notesMasterIdLst>
  <p:sldIdLst>
    <p:sldId id="256" r:id="rId6"/>
    <p:sldId id="347" r:id="rId7"/>
    <p:sldId id="315" r:id="rId8"/>
    <p:sldId id="317" r:id="rId9"/>
    <p:sldId id="318" r:id="rId10"/>
    <p:sldId id="290" r:id="rId11"/>
    <p:sldId id="259" r:id="rId12"/>
    <p:sldId id="312" r:id="rId13"/>
    <p:sldId id="313" r:id="rId14"/>
    <p:sldId id="346" r:id="rId15"/>
    <p:sldId id="348" r:id="rId16"/>
    <p:sldId id="344" r:id="rId17"/>
    <p:sldId id="349" r:id="rId18"/>
    <p:sldId id="350" r:id="rId19"/>
    <p:sldId id="352" r:id="rId20"/>
    <p:sldId id="338" r:id="rId21"/>
    <p:sldId id="353" r:id="rId22"/>
    <p:sldId id="354" r:id="rId23"/>
    <p:sldId id="330" r:id="rId24"/>
    <p:sldId id="337" r:id="rId25"/>
    <p:sldId id="33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FF0000"/>
    <a:srgbClr val="000000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3018" autoAdjust="0"/>
    <p:restoredTop sz="94660"/>
  </p:normalViewPr>
  <p:slideViewPr>
    <p:cSldViewPr>
      <p:cViewPr varScale="1">
        <p:scale>
          <a:sx n="64" d="100"/>
          <a:sy n="64" d="100"/>
        </p:scale>
        <p:origin x="-28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8BC6C-C473-4F85-9B3D-6D0382DE45F1}" type="datetimeFigureOut">
              <a:rPr lang="ru-RU" smtClean="0"/>
              <a:t>28.04.2024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3D144-7827-4990-B20E-A440D0507E8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D144-7827-4990-B20E-A440D0507E88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2486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256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274642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6810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2" y="6245229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2" y="6245229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2" y="6245229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92092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3568" y="1052739"/>
            <a:ext cx="7772400" cy="1470025"/>
          </a:xfrm>
        </p:spPr>
        <p:txBody>
          <a:bodyPr/>
          <a:lstStyle>
            <a:lvl1pPr>
              <a:defRPr b="1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МЫ ЗА ЗДОРОВЫЙ </a:t>
            </a:r>
            <a:br>
              <a:rPr lang="ru-RU" dirty="0" smtClean="0"/>
            </a:br>
            <a:r>
              <a:rPr lang="ru-RU" dirty="0" smtClean="0"/>
              <a:t>ОБРАЗ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8112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72200" y="6492879"/>
            <a:ext cx="2771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23529" y="260648"/>
            <a:ext cx="8568952" cy="62646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7294F-376C-4C6C-8D62-250916C3DB4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8" name="Рисунок 7" descr="4bb97ff07c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9741" y="927100"/>
            <a:ext cx="2664261" cy="533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1587503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5110753ae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978"/>
            <a:ext cx="9144000" cy="6802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4508504"/>
            <a:ext cx="7110413" cy="1260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3499" y="3111500"/>
            <a:ext cx="7161213" cy="1295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9" y="260648"/>
            <a:ext cx="8568952" cy="6264696"/>
          </a:xfrm>
          <a:prstGeom prst="roundRect">
            <a:avLst/>
          </a:prstGeom>
          <a:solidFill>
            <a:srgbClr val="FFFFCC"/>
          </a:solidFill>
          <a:ln w="76200">
            <a:solidFill>
              <a:srgbClr val="FFC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banner_alar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1852464" cy="1852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8638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0" name="Рисунок 9" descr="animashki-deti-709_thum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6468" y="4533900"/>
            <a:ext cx="1697782" cy="1890712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72C67-F132-48FC-BBC3-2FA94233AF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BAD30-B687-43B2-9EA2-EA7A22B5B2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294F-376C-4C6C-8D62-250916C3DB4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8338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4865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338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7383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6083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5204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78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47383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7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036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656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69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274646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810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2" y="6245233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2" y="6245233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2" y="6245233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092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9" y="1844677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4" y="4219577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1" y="5661027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7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4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294F-376C-4C6C-8D62-250916C3DB4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51" y="4221165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7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1" y="6092827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72C67-F132-48FC-BBC3-2FA94233AF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399" y="4005265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314" y="3619502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BAD30-B687-43B2-9EA2-EA7A22B5B2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57B08-F023-4A4C-8466-05D4A53CD8D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160839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9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1" y="5876927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7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4865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33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7383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6083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5204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788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7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03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152048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656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69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274642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810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2" y="6245229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2" y="6245229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2" y="6245229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09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72C67-F132-48FC-BBC3-2FA94233AF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197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BAD30-B687-43B2-9EA2-EA7A22B5B2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9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5603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4465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00"/>
            </a:gs>
            <a:gs pos="50000">
              <a:srgbClr val="FFFFFF"/>
            </a:gs>
            <a:gs pos="100000">
              <a:srgbClr val="99CC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2" y="6245229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2" y="6245229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2" y="6245229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 Образец текста</a:t>
            </a:r>
          </a:p>
          <a:p>
            <a:pPr lvl="1"/>
            <a:r>
              <a:rPr lang="ru-RU" dirty="0" smtClean="0"/>
              <a:t> Второй уровень</a:t>
            </a:r>
          </a:p>
          <a:p>
            <a:pPr lvl="2"/>
            <a:r>
              <a:rPr lang="ru-RU" dirty="0" smtClean="0"/>
              <a:t> 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361857" y="6500371"/>
            <a:ext cx="2746648" cy="313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32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v"/>
        <a:defRPr sz="28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00"/>
            </a:gs>
            <a:gs pos="50000">
              <a:srgbClr val="FFFFFF"/>
            </a:gs>
            <a:gs pos="100000">
              <a:srgbClr val="99CC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2" y="6245231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2" y="6245231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2" y="6245231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A7BD62-EA89-432C-A95B-AA8412AE12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00"/>
            </a:gs>
            <a:gs pos="50000">
              <a:srgbClr val="FFFFFF"/>
            </a:gs>
            <a:gs pos="100000">
              <a:srgbClr val="99CC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2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1" y="6245227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3EF4E325-4092-4247-BB55-A84BA043E645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1" y="6245227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5227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61F646C6-17D8-4C0C-82AC-BAEA0055AF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8280920" cy="1296144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altLang="ru-RU" sz="2800" b="1" dirty="0" smtClean="0">
                <a:solidFill>
                  <a:srgbClr val="FF0000"/>
                </a:solidFill>
                <a:latin typeface="Segoe UI Symbol" pitchFamily="34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ценностного отношения к здоровью и здоровому образу жизни учащихся с интеллектуальными нарушениям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Segoe UI Symbol" pitchFamily="34" charset="0"/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5013176"/>
            <a:ext cx="4824536" cy="1512168"/>
          </a:xfrm>
        </p:spPr>
        <p:txBody>
          <a:bodyPr/>
          <a:lstStyle/>
          <a:p>
            <a:pPr algn="just" eaLnBrk="1" hangingPunct="1">
              <a:lnSpc>
                <a:spcPct val="7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Подготовила: 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Гаврилова Т.Р., 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учитель индивидуального обучения 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МКОУ «Школа ОВЗ» 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г.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Балашиха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,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мкр-н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Ольгино</a:t>
            </a:r>
          </a:p>
        </p:txBody>
      </p:sp>
      <p:pic>
        <p:nvPicPr>
          <p:cNvPr id="8" name="Picture 6" descr="1243850222_lifestyl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056" y="4293096"/>
            <a:ext cx="2771800" cy="23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341_bi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772817"/>
            <a:ext cx="42484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openclass.ru/sites/default/files/54000022615%282%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412776"/>
            <a:ext cx="2218151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8013" cy="11414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СОСТАВЛЯЮЩИЕ ЗДОРОВЬЯ: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228013" cy="45243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физкультурой;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режим дня;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соблюдение правил личной гигиены;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правильное питание;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экологически правильное и безопасное поведение;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психическое равновесие и благоприятный эмоциональный настрой.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437112"/>
            <a:ext cx="2634145" cy="188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6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09120"/>
            <a:ext cx="2592288" cy="18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836712"/>
            <a:ext cx="2116619" cy="179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04864" y="4365104"/>
            <a:ext cx="2464864" cy="16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ФИЗКУЛЬТУРОЙ И ФИЗМИНУТКИ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000803_1069_5353_vnv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20888"/>
            <a:ext cx="3663207" cy="3384376"/>
          </a:xfrm>
          <a:prstGeom prst="rect">
            <a:avLst/>
          </a:prstGeom>
          <a:noFill/>
        </p:spPr>
      </p:pic>
      <p:pic>
        <p:nvPicPr>
          <p:cNvPr id="8" name="Picture 2" descr="F:\Презентация\276-2760748_dumbbell-calisthenics-vector-graphics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536257" cy="270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6"/>
            <a:ext cx="8228013" cy="452437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естественный элемент урока в школе ОВЗ, который обусловлен физиологическими потребностями в двигательной активности учащихся, для повышения умственной работоспособности детей, предупреждения преждевременного наступления утомления и снятия у них мышечного статического напряжения.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404664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ФИЗКУЛЬТМИНУТКИ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000803_1055_5842_vnv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789040"/>
            <a:ext cx="1800200" cy="294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6192688" cy="79208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539552" y="1196752"/>
            <a:ext cx="446449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.00 – Подъем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.00 -  09.00 –Гимнастика, водные процедуры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09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.00 – 09.30 – Завтрак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09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.30 – 10.00 – Уборка, подготовка к занятиям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.00 – 12.30 – Школьные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12.30- 14.00 –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омощь по дому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14.00 – 14.30 – Обед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14.30-16.30 – Досуг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16.30- 17.00 – Полдник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17.00-19.00 – Прогулка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19.00-19.30 – Ужин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19.30 – 21.30 – Досуг (отдых, игры, просмотр ТВ)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21.30-22.00 – Подготовка ко сну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22.00 – Сон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oogle Shape;241;p2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868144" y="2924944"/>
            <a:ext cx="2304256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516216" y="548680"/>
            <a:ext cx="857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ДНЯ</a:t>
            </a:r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ИЗУЧЕНИЕ ТЕЛА ЧЕЛОВЕКА И ПРАВИЛ ЛИЧНОЙ ГИГИЕНЫ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47" name="Picture 7" descr="C:\Users\Таня\OneDrive\Desktop\32e771a7aeb4236e3a7573694bafe6b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552728" cy="4914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8013" cy="113813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ИЗУЧАЕМ ПОЛЕЗНЫЕ ПРОДУКТЫ ПИТАНИЯ И ПОСУДУ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89040"/>
            <a:ext cx="4536504" cy="286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Picture 4" descr="C:\Users\Таня\OneDrive\Desktop\a68ce224c85eeb67a05b2c5dbc9253c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176464" cy="2953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 rot="10800000" flipV="1">
            <a:off x="971600" y="188640"/>
            <a:ext cx="590465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259632" y="-891480"/>
            <a:ext cx="680424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ru-RU" sz="24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ОБУЧЕНИЕ ЗДОРОВОМУ ОБРАЗУ ЖИЗНИ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251520" y="439213"/>
            <a:ext cx="864096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Экологически правильное и безопасное поведение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этим подразумевается: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бережное отношение к окружающей природе и ко всему живому;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эмоционально-ценностное отношение к окружающей среде и осознание необходимости ее охраны;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негативное отношение к факторам риска здоровью (курению, алкоголю, наркотикам);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безопасное поведение на природе, в быту, на улице.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Изучаем правила дорожного движения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 descr="J03434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20272" y="4293096"/>
            <a:ext cx="1944216" cy="1384003"/>
          </a:xfrm>
          <a:prstGeom prst="rect">
            <a:avLst/>
          </a:prstGeom>
        </p:spPr>
      </p:pic>
      <p:pic>
        <p:nvPicPr>
          <p:cNvPr id="17" name="Рисунок 16" descr="Список добрых дел для ребенка (задание 1-4 класс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188290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356992"/>
            <a:ext cx="4419354" cy="31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8013" cy="11414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ПСИХИЧЕСКОЕ РАВНОВЕСИЕ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БЛАГОПРИЯТНЫЙ ЭМОЦИОНАЛЬНЫЙ НАСТРОЙ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C:\Users\Таня\OneDrive\Desktop\Новая папка (2)\эмо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861048"/>
            <a:ext cx="4717032" cy="2778526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196752"/>
            <a:ext cx="2462250" cy="2160240"/>
          </a:xfrm>
          <a:prstGeom prst="rect">
            <a:avLst/>
          </a:prstGeom>
        </p:spPr>
      </p:pic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3779912" cy="28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ЗАКЛАДЫВАЕТ ОСНОВЫ ПОВЕДЕНИЯ РЕБЁНКА  В РЕАЛЬНОМ МИРЕ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6004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42484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768752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Дыхательные упражнения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Упражнение «Футбол»</a:t>
            </a:r>
          </a:p>
          <a:p>
            <a:pPr marL="457200" indent="-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Упражнение «Мыльные пузыри»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Гимнастика и массаж для повышенного и пониженного тонуса кистей рук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Пазлотерапия</a:t>
            </a: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как </a:t>
            </a:r>
            <a:r>
              <a:rPr lang="ru-RU" sz="24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Игровой </a:t>
            </a:r>
            <a:r>
              <a:rPr lang="ru-RU" sz="24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самомассаж</a:t>
            </a:r>
            <a:endParaRPr lang="ru-RU" sz="2400" b="1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Пальцев рук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Массаж головы 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Массаж ушей 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Ритмопластика</a:t>
            </a:r>
          </a:p>
        </p:txBody>
      </p:sp>
      <p:pic>
        <p:nvPicPr>
          <p:cNvPr id="4" name="Рисунок 3" descr="796606407cb2d4efe937045b5298e54a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16605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340768"/>
            <a:ext cx="7772400" cy="2622153"/>
          </a:xfrm>
        </p:spPr>
        <p:txBody>
          <a:bodyPr/>
          <a:lstStyle/>
          <a:p>
            <a:pPr marL="0" indent="457200"/>
            <a: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«Забота о  человеческом здоровье,</a:t>
            </a:r>
            <a:b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тем более здоровье ребенка – … это, прежде всего,</a:t>
            </a:r>
            <a:b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забота о гармонической полноте всех физических и</a:t>
            </a:r>
            <a:b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духовных сил, и венцом этой гармонии является</a:t>
            </a:r>
            <a:b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радость творчества».</a:t>
            </a:r>
            <a:r>
              <a:rPr lang="ru-RU" sz="28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А.В.Сухомлинский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 descr="C:\Users\Пользователь\Desktop\Аттестация\аттестация учителя инд 2017-18\Аттестация учитель нач.кл. Стукас 2018\соц паспорт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869160"/>
            <a:ext cx="4536068" cy="173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816424" cy="436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15616" y="332656"/>
            <a:ext cx="2154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Пазлотерапия</a:t>
            </a:r>
            <a:endParaRPr lang="ru-RU" sz="2400" dirty="0"/>
          </a:p>
        </p:txBody>
      </p:sp>
      <p:sp>
        <p:nvSpPr>
          <p:cNvPr id="171009" name="Rectangle 1"/>
          <p:cNvSpPr>
            <a:spLocks noChangeArrowheads="1"/>
          </p:cNvSpPr>
          <p:nvPr/>
        </p:nvSpPr>
        <p:spPr bwMode="auto">
          <a:xfrm>
            <a:off x="5220072" y="260648"/>
            <a:ext cx="3672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Массаж кистей рук 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ля пониженного тонуса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69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4290855" cy="321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a29ca72f0a11ac44d55a0e1c44b4de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59" y="3068960"/>
            <a:ext cx="3665291" cy="265715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699657">
            <a:off x="319078" y="1081509"/>
            <a:ext cx="797274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2656"/>
            <a:ext cx="8208912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Проблема организации помощи ребенку в сохранении, укреплении и формировании здоровья весьма актуальна. </a:t>
            </a:r>
            <a:endParaRPr lang="ru-RU" sz="2400" b="1" dirty="0" smtClean="0"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12968" cy="515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312267"/>
            <a:ext cx="4572000" cy="3202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478634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5229200"/>
            <a:ext cx="8064896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24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Здоровье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человека - это главная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ценность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жизни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каждого из нас. 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24936" cy="1470025"/>
          </a:xfrm>
        </p:spPr>
        <p:txBody>
          <a:bodyPr/>
          <a:lstStyle/>
          <a:p>
            <a:r>
              <a:rPr lang="ru-RU" sz="2400" dirty="0" smtClean="0">
                <a:latin typeface="Times New Roman"/>
                <a:ea typeface="Times New Roman"/>
              </a:rPr>
              <a:t>Проблема здоровья учащихся становится приоритетным направлением развития образовательной системы современной школы.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5904656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333399"/>
                </a:solidFill>
                <a:ea typeface="Times New Roman"/>
              </a:rPr>
              <a:t>Нормативно – правовая основа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333399"/>
                </a:solidFill>
                <a:ea typeface="Times New Roman"/>
              </a:rPr>
              <a:t>формирования культуры здорового и безопасного образа жизни: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333333"/>
                </a:solidFill>
                <a:ea typeface="Times New Roman"/>
              </a:rPr>
              <a:t/>
            </a:r>
            <a:br>
              <a:rPr lang="ru-RU" sz="2400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Закон Российской Федерации «Об образовании»;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Федеральный государственный образовательный стандарт;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</a:t>
            </a:r>
            <a:r>
              <a:rPr lang="ru-RU" sz="1600" b="1" dirty="0" err="1" smtClean="0">
                <a:solidFill>
                  <a:srgbClr val="333333"/>
                </a:solidFill>
                <a:ea typeface="Times New Roman"/>
              </a:rPr>
              <a:t>СанПиН</a:t>
            </a: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, 2.4.2.1178-02 «Гигиенические требования к режиму учебно-воспитательного процесса» (Приказ Минздрава от 28.11.2002) раздел 2.9.;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</a:t>
            </a:r>
            <a:r>
              <a:rPr lang="ru-RU" sz="1600" b="1" dirty="0" err="1" smtClean="0">
                <a:solidFill>
                  <a:srgbClr val="333333"/>
                </a:solidFill>
                <a:ea typeface="Times New Roman"/>
              </a:rPr>
              <a:t>СанПиН</a:t>
            </a: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, 2.4.2.2821-10 «Санитарно – эпидемиологические требования к условиям и организации обучения в общеобразовательных учреждениях» (Постановление от 29.12.10 г. № 189, зарегистрировано в Минюсте 03.03.2011г. № 19993) (Введен в действие с 01.09.2011 г.);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Рекомендации по организации обучения в первом классе четырехлетней начальной школы (Письмо МО РФ № 409/13-13 от 20.04.2001);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Об организации обучения в первом классе четырехлетней начальной школы (Письмо МО РФ № 202/11-13 от 25.09.2000);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О недопустимости перегрузок обучающихся в начальной школе (Письмо МО РФ № 220/11-13 от 20.02.1999);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Рекомендации по использованию компьютеров в начальной школе (Письмо МО РФ И НИИ гигиены и охраны здоровья детей и подростков РАМ № 199/13 от 28.03.2002);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r>
              <a:rPr lang="ru-RU" sz="1600" b="1" dirty="0" smtClean="0">
                <a:solidFill>
                  <a:srgbClr val="333333"/>
                </a:solidFill>
                <a:ea typeface="Times New Roman"/>
              </a:rPr>
              <a:t>· Гигиенические требования к условиям реализации основной образовательной программы начального общего образования (2009 г.).</a:t>
            </a:r>
            <a:br>
              <a:rPr lang="ru-RU" sz="1600" b="1" dirty="0" smtClean="0">
                <a:solidFill>
                  <a:srgbClr val="333333"/>
                </a:solidFill>
                <a:ea typeface="Times New Roman"/>
              </a:rPr>
            </a:b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064285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24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536" y="260648"/>
            <a:ext cx="5019019" cy="25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Arial"/>
              </a:rPr>
              <a:t>. 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cs typeface="Arial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cs typeface="Arial"/>
              </a:rPr>
            </a:b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cs typeface="Arial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Arial"/>
              </a:rPr>
              <a:t>ЗДОРОВЬЕСБЕРЕГАЮЩИЕ ТЕХНОЛОГИИ-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Arial"/>
              </a:rPr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  <a:endParaRPr kumimoji="0" lang="ru-RU" alt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852937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ru-RU" dirty="0"/>
          </a:p>
        </p:txBody>
      </p:sp>
      <p:pic>
        <p:nvPicPr>
          <p:cNvPr id="7" name="Picture 2" descr="F:\Презентация\Foiz.Ru_dumaem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880320" cy="396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Презентация\hq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2466889" cy="172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Презентация\little-girl-making-silly-face-279338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813798" cy="1813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0671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72072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 И ЗАДАЧИ ЗДОРОВЬЕСБЕРЕГАЮЩИХ ОБРАЗОВАТЕЛЬНЫХ ТЕХНОЛОГИЙ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124746"/>
            <a:ext cx="8496943" cy="2376262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учащемуся возможность сохранения здоровья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него необходимые знания, умения и навыки по ЗОЖ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ИСПОЛЬЗОВАТЬ ПОЛУЧЕННЫЕ ЗНАНИЯ В ПОВСЕДНЕВНОЙ ЖИЗНИ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789040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задачи: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и укреплять физическое и психическое здоровье.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условия, обеспечивающие эмоциональное благополучие каждого ребёнка.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адаптивные возможности детского организма (активизировать защитные свойства, устойчивость к заболеваниям).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3960440"/>
          </a:xfrm>
        </p:spPr>
        <p:txBody>
          <a:bodyPr/>
          <a:lstStyle/>
          <a:p>
            <a:pPr marL="457200" indent="-457200"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подготовки к уроку пользуюсь рекомендациями, которые связаны со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педагогикой, такими как: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1.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Обстановка и гигиенические условия в классе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должны соответствовать норме 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2.    Создание благоприятного психологического климата на уроке.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Дифференцированное обучение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Рациональная организация урока.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Пользователь\Desktop\Аттестация\аттестация учителя инд 2017-18\Аттестация учитель нач.кл. Стукас 2018\на соц паспор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221088"/>
            <a:ext cx="390575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56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00803_1069_5279_vnv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4221088"/>
            <a:ext cx="1512168" cy="24281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7667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рациональной организации урока должны соблюдаться следующие условия образовательного процесса: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12776"/>
            <a:ext cx="8533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Норма видов учебной деятельности на уровне 4-7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уроке должна присутствовать смена поз учащихся.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Умение учителя использовать возможности показа видеоматериалов.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Темп и особенности окончания урока.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Рефлексия.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Присутствие оздоровительных моментов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физкультминутки.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14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2529</TotalTime>
  <Words>513</Words>
  <Application>Microsoft Office PowerPoint</Application>
  <PresentationFormat>Экран (4:3)</PresentationFormat>
  <Paragraphs>90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Тема1</vt:lpstr>
      <vt:lpstr>Тема2</vt:lpstr>
      <vt:lpstr>1_Тема1</vt:lpstr>
      <vt:lpstr>Тема14</vt:lpstr>
      <vt:lpstr>2_Тема1</vt:lpstr>
      <vt:lpstr>«Формирование ценностного отношения к здоровью и здоровому образу жизни учащихся с интеллектуальными нарушениям»  </vt:lpstr>
      <vt:lpstr> «Забота о  человеческом здоровье, тем более здоровье ребенка – … это, прежде всего, забота о гармонической полноте всех физических и духовных сил, и венцом этой гармонии является радость творчества».                                                                                     А.В.Сухомлинский </vt:lpstr>
      <vt:lpstr>Слайд 3</vt:lpstr>
      <vt:lpstr>Слайд 4</vt:lpstr>
      <vt:lpstr>Проблема здоровья учащихся становится приоритетным направлением развития образовательной системы современной школы.</vt:lpstr>
      <vt:lpstr>Слайд 6</vt:lpstr>
      <vt:lpstr>ЦЕЛЬ  И ЗАДАЧИ ЗДОРОВЬЕСБЕРЕГАЮЩИХ ОБРАЗОВАТЕЛЬНЫХ ТЕХНОЛОГИЙ</vt:lpstr>
      <vt:lpstr> Для подготовки к уроку пользуюсь рекомендациями, которые связаны со здоровьесберегающей педагогикой, такими как:   1.    Обстановка и гигиенические условия в классе должны соответствовать норме .  2.    Создание благоприятного психологического климата на уроке.   3.   Дифференцированное обучение .  4.   Рациональная организация урока.  </vt:lpstr>
      <vt:lpstr>Слайд 9</vt:lpstr>
      <vt:lpstr>ОСНОВНЫЕ СОСТАВЛЯЮЩИЕ ЗДОРОВЬЯ:</vt:lpstr>
      <vt:lpstr>ЗАНЯТИЯ ФИЗКУЛЬТУРОЙ И ФИЗМИНУТКИ</vt:lpstr>
      <vt:lpstr>Слайд 12</vt:lpstr>
      <vt:lpstr>РЕЖИМ</vt:lpstr>
      <vt:lpstr>ИЗУЧЕНИЕ ТЕЛА ЧЕЛОВЕКА И ПРАВИЛ ЛИЧНОЙ ГИГИЕНЫ</vt:lpstr>
      <vt:lpstr>ИЗУЧАЕМ ПОЛЕЗНЫЕ ПРОДУКТЫ ПИТАНИЯ И ПОСУДУ</vt:lpstr>
      <vt:lpstr>Слайд 16</vt:lpstr>
      <vt:lpstr>ПСИХИЧЕСКОЕ РАВНОВЕСИЕ  И БЛАГОПРИЯТНЫЙ ЭМОЦИОНАЛЬНЫЙ НАСТРОЙ</vt:lpstr>
      <vt:lpstr>СЕМЬЯ ЗАКЛАДЫВАЕТ ОСНОВЫ ПОВЕДЕНИЯ РЕБЁНКА  В РЕАЛЬНОМ МИРЕ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здоровьесберегающих технологий  в музыкальной деятельности дошкольников»</dc:title>
  <dc:creator>Полунина И.Л.</dc:creator>
  <cp:lastModifiedBy>Таня</cp:lastModifiedBy>
  <cp:revision>177</cp:revision>
  <dcterms:created xsi:type="dcterms:W3CDTF">2014-10-18T17:20:52Z</dcterms:created>
  <dcterms:modified xsi:type="dcterms:W3CDTF">2024-04-28T19:01:17Z</dcterms:modified>
</cp:coreProperties>
</file>