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8" r:id="rId3"/>
    <p:sldId id="298" r:id="rId4"/>
    <p:sldId id="316" r:id="rId5"/>
    <p:sldId id="307" r:id="rId6"/>
    <p:sldId id="300" r:id="rId7"/>
    <p:sldId id="309" r:id="rId8"/>
    <p:sldId id="311" r:id="rId9"/>
    <p:sldId id="312" r:id="rId10"/>
    <p:sldId id="313" r:id="rId11"/>
    <p:sldId id="314" r:id="rId12"/>
    <p:sldId id="315" r:id="rId13"/>
    <p:sldId id="310" r:id="rId14"/>
    <p:sldId id="30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735" autoAdjust="0"/>
    <p:restoredTop sz="94656" autoAdjust="0"/>
  </p:normalViewPr>
  <p:slideViewPr>
    <p:cSldViewPr>
      <p:cViewPr>
        <p:scale>
          <a:sx n="70" d="100"/>
          <a:sy n="70" d="100"/>
        </p:scale>
        <p:origin x="-115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074B2-7D51-4C08-BC25-F1A53003387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73050-227B-4757-AD50-565C9D4A0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99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9400"/>
            <a:ext cx="9144000" cy="6876000"/>
          </a:xfrm>
          <a:prstGeom prst="frame">
            <a:avLst>
              <a:gd name="adj1" fmla="val 2156"/>
            </a:avLst>
          </a:prstGeom>
          <a:blipFill>
            <a:blip r:embed="rId14" cstate="email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2" y="6540365"/>
            <a:ext cx="1571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oineverova.usoz.ru</a:t>
            </a:r>
            <a:endParaRPr lang="ru-RU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0541" cmpd="sng">
            <a:solidFill>
              <a:srgbClr val="002060"/>
            </a:solidFill>
            <a:prstDash val="solid"/>
          </a:ln>
          <a:blipFill>
            <a:blip r:embed="rId14"/>
            <a:stretch>
              <a:fillRect/>
            </a:stretch>
          </a:blip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ln>
            <a:solidFill>
              <a:srgbClr val="002060"/>
            </a:solidFill>
          </a:ln>
          <a:blipFill>
            <a:blip r:embed="rId14"/>
            <a:stretch>
              <a:fillRect/>
            </a:stretch>
          </a:blip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ln>
            <a:solidFill>
              <a:srgbClr val="002060"/>
            </a:solidFill>
          </a:ln>
          <a:blipFill>
            <a:blip r:embed="rId14"/>
            <a:stretch>
              <a:fillRect/>
            </a:stretch>
          </a:blip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rgbClr val="002060"/>
            </a:solidFill>
          </a:ln>
          <a:blipFill>
            <a:blip r:embed="rId14"/>
            <a:stretch>
              <a:fillRect/>
            </a:stretch>
          </a:blip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rgbClr val="002060"/>
            </a:solidFill>
          </a:ln>
          <a:blipFill>
            <a:blip r:embed="rId14"/>
            <a:stretch>
              <a:fillRect/>
            </a:stretch>
          </a:blip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rgbClr val="002060"/>
            </a:solidFill>
          </a:ln>
          <a:blipFill>
            <a:blip r:embed="rId14"/>
            <a:stretch>
              <a:fillRect/>
            </a:stretch>
          </a:blip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jpeg"/><Relationship Id="rId10" Type="http://schemas.openxmlformats.org/officeDocument/2006/relationships/hyperlink" Target="https://infourok.ru/user/petraytis-olga-izasovna?owner=guest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C:\Users\Пользователь\Desktop\20180901_131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808312" cy="466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640960" cy="1152128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«Ребёнок для меня - лучик, а я постараюсь для него быть ярким солнышком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».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5085184"/>
            <a:ext cx="4248472" cy="15841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Г</a:t>
            </a:r>
            <a:r>
              <a:rPr lang="ru-RU" b="1" dirty="0" smtClean="0">
                <a:solidFill>
                  <a:schemeClr val="tx1"/>
                </a:solidFill>
              </a:rPr>
              <a:t>осударственное бюджетное общеобразовательное учреждение средняя общеобразовательная школа № 30 имени кавалера ордена Красной Звезды Ю.В. Гаврилова  городского округа Сызрани Самарской  области</a:t>
            </a:r>
            <a:endParaRPr lang="ru-RU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39952" y="1484784"/>
            <a:ext cx="4464496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Ольга </a:t>
            </a:r>
            <a:r>
              <a:rPr lang="ru-RU" sz="2800" b="1" dirty="0" err="1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Изасовна</a:t>
            </a:r>
            <a:r>
              <a:rPr lang="ru-RU" sz="2800" b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 Петрайтис</a:t>
            </a:r>
            <a:endParaRPr lang="ru-RU" sz="2800" b="1" dirty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11960" y="2276872"/>
            <a:ext cx="4392488" cy="1296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Учитель начальных классов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Педагогический стаж: 15 лет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Образование: среднее специальное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Категория - высшая</a:t>
            </a:r>
          </a:p>
        </p:txBody>
      </p:sp>
      <p:pic>
        <p:nvPicPr>
          <p:cNvPr id="18" name="Рисунок 8" descr="C:\Users\HOME\Desktop\Фоторолик Прощай 1 класс\Новая папка (3)\sch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831" y="3861048"/>
            <a:ext cx="396221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Пользователь\Downloads\солнце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899803" cy="9068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3" descr="C:\Documents and Settings\Admin\Рабочий стол\компьютер\3 клас мероприятия\открытие мемориальной доски\IMG_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4549" y="188640"/>
            <a:ext cx="2259451" cy="28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C:\Users\Пользователь\Downloads\i (5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739767" cy="45527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18002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3 класс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3" descr="C:\Users\Пользователь\Desktop\Моё выступление\i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60648"/>
            <a:ext cx="2630487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Пользователь\Desktop\Моё выступление\i (6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20688"/>
            <a:ext cx="2799873" cy="168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Пользователь\Downloads\i (5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772816"/>
            <a:ext cx="1933523" cy="3212976"/>
          </a:xfrm>
          <a:prstGeom prst="rect">
            <a:avLst/>
          </a:prstGeom>
          <a:noFill/>
        </p:spPr>
      </p:pic>
      <p:pic>
        <p:nvPicPr>
          <p:cNvPr id="20485" name="Picture 5" descr="C:\Users\Пользователь\Downloads\i (5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88640"/>
            <a:ext cx="2592288" cy="1560002"/>
          </a:xfrm>
          <a:prstGeom prst="rect">
            <a:avLst/>
          </a:prstGeom>
          <a:noFill/>
        </p:spPr>
      </p:pic>
      <p:pic>
        <p:nvPicPr>
          <p:cNvPr id="14" name="Рисунок 2" descr="C:\Documents and Settings\Admin\Рабочий стол\экран\Мероприятия 1 кл\9 мая 2017\1 0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941168"/>
            <a:ext cx="2736303" cy="17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2" descr="C:\Documents and Settings\Admin\Рабочий стол\экран\Мероприятия 1 кл\9 мая 2017\1 1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725144"/>
            <a:ext cx="2650253" cy="188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HOME\Desktop\image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1916832"/>
            <a:ext cx="2618883" cy="193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HOME\Desktop\Изображение 4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221088"/>
            <a:ext cx="3131840" cy="2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 descr="75%"/>
          <p:cNvSpPr>
            <a:spLocks noChangeArrowheads="1"/>
          </p:cNvSpPr>
          <p:nvPr/>
        </p:nvSpPr>
        <p:spPr bwMode="auto">
          <a:xfrm>
            <a:off x="4788024" y="3645024"/>
            <a:ext cx="4176464" cy="86409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Приурочены к 75-летию Великой</a:t>
            </a:r>
          </a:p>
          <a:p>
            <a:r>
              <a:rPr lang="ru-RU" b="1"/>
              <a:t>Отечественной </a:t>
            </a:r>
            <a:r>
              <a:rPr lang="ru-RU" b="1" smtClean="0"/>
              <a:t>войны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C:\Documents and Settings\Admin\Рабочий стол\компьютер\4кл мероприятия\Религия Вера\Изображение 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7782" y="4437112"/>
            <a:ext cx="2752410" cy="195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HOME\Desktop\День семьи 2018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204864"/>
            <a:ext cx="1682491" cy="23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Пользователь\Desktop\Новая папка (3)\i - 2019-12-21T141430.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2911840" cy="175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18002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4 класс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5" descr="C:\Users\Пользователь\Desktop\Новая папка (3)\i - 2019-12-21T140945.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20688"/>
            <a:ext cx="2465888" cy="179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Пользователь\Desktop\Новая папка (3)\i - 2019-12-21T140750.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88640"/>
            <a:ext cx="3347864" cy="251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C:\Documents and Settings\Admin\Рабочий стол\компьютер\4кл мероприятия\Религия Вера\Изображение 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2132856"/>
            <a:ext cx="3096717" cy="226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HOME\Desktop\День семьи 2018\20180517_1302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806" y="3501008"/>
            <a:ext cx="27536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2" descr="C:\Documents and Settings\Admin\Рабочий стол\компьютер\4кл мероприятия\Религия Вера\религия\DSCN46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581128"/>
            <a:ext cx="2585820" cy="201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 descr="C:\Documents and Settings\Admin\Рабочий стол\компьютер\4кл мероприятия\Религия Вера\религия\DSCN47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188640"/>
            <a:ext cx="2520280" cy="192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4" descr="C:\Documents and Settings\Admin\Рабочий стол\компьютер\3 клас мероприятия\Русь моя родная\index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4941168"/>
            <a:ext cx="2201083" cy="16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5" descr="75%"/>
          <p:cNvSpPr>
            <a:spLocks noChangeArrowheads="1"/>
          </p:cNvSpPr>
          <p:nvPr/>
        </p:nvSpPr>
        <p:spPr bwMode="auto">
          <a:xfrm>
            <a:off x="2771800" y="1916832"/>
            <a:ext cx="3240360" cy="86409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«Мой духовный мир»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Пользователь\Desktop\Информация 3 класс\Достижения 3кл\Достижения детей\Слон\chapter_member_Almyatov_Arty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148931" cy="3025206"/>
          </a:xfrm>
          <a:prstGeom prst="rect">
            <a:avLst/>
          </a:prstGeom>
          <a:noFill/>
        </p:spPr>
      </p:pic>
      <p:pic>
        <p:nvPicPr>
          <p:cNvPr id="18438" name="Picture 6" descr="C:\Users\Пользователь\Desktop\Информация 3 класс\Достижения 3кл\Достижения детей\3 четверть\100891x00324718x00719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4664"/>
            <a:ext cx="2220353" cy="3122400"/>
          </a:xfrm>
          <a:prstGeom prst="rect">
            <a:avLst/>
          </a:prstGeom>
          <a:noFill/>
        </p:spPr>
      </p:pic>
      <p:pic>
        <p:nvPicPr>
          <p:cNvPr id="18439" name="Picture 7" descr="C:\Users\Пользователь\Desktop\Информация 3 класс\Достижения 3кл\Достижения детей\3 четверть\март\chapter_member_Antonova_Olg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76672"/>
            <a:ext cx="2251231" cy="3169222"/>
          </a:xfrm>
          <a:prstGeom prst="rect">
            <a:avLst/>
          </a:prstGeom>
          <a:noFill/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692696"/>
            <a:ext cx="1989986" cy="271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9144000" cy="908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Результативность участия обучающихся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41" name="Picture 9" descr="C:\Users\Пользователь\Desktop\Информация 3 класс\Достижения 3кл\Достижения детей\3 четверть\апрель\16454-d-23405-9589-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2924944"/>
            <a:ext cx="2068646" cy="2966472"/>
          </a:xfrm>
          <a:prstGeom prst="rect">
            <a:avLst/>
          </a:prstGeom>
          <a:noFill/>
        </p:spPr>
      </p:pic>
      <p:graphicFrame>
        <p:nvGraphicFramePr>
          <p:cNvPr id="18444" name="Object 12"/>
          <p:cNvGraphicFramePr>
            <a:graphicFrameLocks noChangeAspect="1"/>
          </p:cNvGraphicFramePr>
          <p:nvPr/>
        </p:nvGraphicFramePr>
        <p:xfrm>
          <a:off x="323528" y="2564904"/>
          <a:ext cx="1944731" cy="2752080"/>
        </p:xfrm>
        <a:graphic>
          <a:graphicData uri="http://schemas.openxmlformats.org/presentationml/2006/ole">
            <p:oleObj spid="_x0000_s18455" name="Acrobat Document" r:id="rId8" imgW="5667149" imgH="8020004" progId="AcroExch.Document.11">
              <p:embed/>
            </p:oleObj>
          </a:graphicData>
        </a:graphic>
      </p:graphicFrame>
      <p:pic>
        <p:nvPicPr>
          <p:cNvPr id="18442" name="Picture 10" descr="C:\Users\Пользователь\Desktop\Информация 3 класс\Достижения 3кл\Достижения детей\3 четверть\май\КМЧ Куприяно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725144"/>
            <a:ext cx="2701305" cy="1903501"/>
          </a:xfrm>
          <a:prstGeom prst="rect">
            <a:avLst/>
          </a:prstGeom>
          <a:noFill/>
        </p:spPr>
      </p:pic>
      <p:graphicFrame>
        <p:nvGraphicFramePr>
          <p:cNvPr id="18445" name="Object 13"/>
          <p:cNvGraphicFramePr>
            <a:graphicFrameLocks noChangeAspect="1"/>
          </p:cNvGraphicFramePr>
          <p:nvPr/>
        </p:nvGraphicFramePr>
        <p:xfrm>
          <a:off x="6804248" y="3140968"/>
          <a:ext cx="2148266" cy="3040112"/>
        </p:xfrm>
        <a:graphic>
          <a:graphicData uri="http://schemas.openxmlformats.org/presentationml/2006/ole">
            <p:oleObj spid="_x0000_s18456" name="Acrobat Document" r:id="rId10" imgW="5667149" imgH="8020004" progId="AcroExch.Document.11">
              <p:embed/>
            </p:oleObj>
          </a:graphicData>
        </a:graphic>
      </p:graphicFrame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4644008" y="2636912"/>
          <a:ext cx="2083172" cy="2947994"/>
        </p:xfrm>
        <a:graphic>
          <a:graphicData uri="http://schemas.openxmlformats.org/presentationml/2006/ole">
            <p:oleObj spid="_x0000_s18457" name="Acrobat Document" r:id="rId11" imgW="5667149" imgH="8020004" progId="AcroExch.Document.11">
              <p:embed/>
            </p:oleObj>
          </a:graphicData>
        </a:graphic>
      </p:graphicFrame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9912" y="4293096"/>
            <a:ext cx="1734324" cy="236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C:\Users\Пользователь\Desktop\Информация 3 класс\Достижения 3кл\Достижения детей\3 четверть\июнь\Топырик Максим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6" y="4077072"/>
            <a:ext cx="1869808" cy="264479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48883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92696"/>
            <a:ext cx="157733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1871688" cy="264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098" name="Picture 2" descr="C:\Users\Пользователь\Downloads\Грамота проекта infourok.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1890967" cy="26510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692696"/>
            <a:ext cx="1636629" cy="231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0064" y="2276872"/>
            <a:ext cx="164017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4149080"/>
            <a:ext cx="1766372" cy="249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4221088"/>
            <a:ext cx="1753566" cy="246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hlinkClick r:id="rId10"/>
              </a:rPr>
              <a:t>https://infourok.ru/user/petraytis-olga-izasovna?owner=guest</a:t>
            </a:r>
            <a:endParaRPr lang="ru-RU" sz="20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077072"/>
            <a:ext cx="182570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221088"/>
            <a:ext cx="1734073" cy="243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Пользователь\Desktop\Моё выступление\№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04875"/>
            <a:ext cx="6858000" cy="504825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-1"/>
            <a:ext cx="9144000" cy="10527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"В душе каждого ребёнка есть невидимые струны.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 Если тронуть их умелой рукой, они красиво зазвучат".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</a:rPr>
              <a:t>В.А. Сухомлинский.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400" y="5877272"/>
            <a:ext cx="8812088" cy="98072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r>
              <a:rPr lang="ru-RU" sz="3200" b="1" i="1" dirty="0">
                <a:solidFill>
                  <a:schemeClr val="bg1"/>
                </a:solidFill>
              </a:rPr>
              <a:t>СПАСИБО ЗА </a:t>
            </a:r>
            <a:r>
              <a:rPr lang="ru-RU" sz="3200" b="1" i="1" dirty="0" smtClean="0">
                <a:solidFill>
                  <a:schemeClr val="bg1"/>
                </a:solidFill>
              </a:rPr>
              <a:t>ВНИМАНИЕ!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Пользователь\Downloads\ocenite_nash_saj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88640"/>
            <a:ext cx="2051249" cy="255693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1916832"/>
            <a:ext cx="8640960" cy="252028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«Формирование гармонично развитой личности посредством организации проектно- исследовательской деятельности обучающихся начальных классов»</a:t>
            </a:r>
            <a:endParaRPr lang="ru-RU" sz="2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2771800" cy="1428751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188640"/>
            <a:ext cx="2736304" cy="1428751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1600" y="4941168"/>
            <a:ext cx="7416824" cy="13681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Девиз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«Спорьте, заблуждайтесь, ошибайтесь,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но ради бога, размышляйте, и хотя и криво, да сами».</a:t>
            </a:r>
            <a:r>
              <a:rPr lang="ru-RU" b="1" dirty="0" smtClean="0">
                <a:solidFill>
                  <a:srgbClr val="002060"/>
                </a:solidFill>
              </a:rPr>
              <a:t>         Лессинг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lang="ru-RU" b="1" dirty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2988" y="333375"/>
            <a:ext cx="7920037" cy="14398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endParaRPr lang="ru-RU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33FF"/>
                  </a:gs>
                  <a:gs pos="100000">
                    <a:srgbClr val="FF6699"/>
                  </a:gs>
                </a:gsLst>
                <a:lin ang="2700000" scaled="1"/>
              </a:gradFill>
              <a:latin typeface="Palatino Linotype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188640"/>
            <a:ext cx="7920880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100000">
                      <a:srgbClr val="FF6699"/>
                    </a:gs>
                  </a:gsLst>
                  <a:lin ang="2700000" scaled="1"/>
                </a:gradFill>
                <a:latin typeface="Palatino Linotype"/>
              </a:rPr>
              <a:t>АКТУАЛЬНОСТЬ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wnloads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320480" cy="32403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4149080"/>
            <a:ext cx="59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?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44008" y="908720"/>
            <a:ext cx="4248472" cy="3096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ctr">
              <a:tabLst>
                <a:tab pos="180975" algn="l"/>
              </a:tabLst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788024" y="1196752"/>
            <a:ext cx="4104456" cy="30963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</a:pPr>
            <a:endParaRPr lang="ru-RU" sz="1600" b="1" i="1" noProof="0" dirty="0">
              <a:latin typeface="Franklin Gothic Medium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</a:pPr>
            <a:endParaRPr lang="ru-RU" sz="1600" b="1" i="1" dirty="0">
              <a:latin typeface="Franklin Gothic Medium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</a:pPr>
            <a:endParaRPr lang="ru-RU" sz="1600" b="1" i="1" dirty="0">
              <a:latin typeface="Franklin Gothic Medium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</a:pPr>
            <a:r>
              <a:rPr lang="ru-RU" sz="1600" b="1" i="1" dirty="0">
                <a:latin typeface="Franklin Gothic Medium" pitchFamily="34" charset="0"/>
              </a:rPr>
              <a:t>Основная цель:</a:t>
            </a:r>
            <a:r>
              <a:rPr lang="ru-RU" sz="1600" i="1" dirty="0">
                <a:latin typeface="Franklin Gothic Medium" pitchFamily="34" charset="0"/>
              </a:rPr>
              <a:t> раскрытие способностей у каждого ребенка, обеспечение индивидуального подхода, адаптация к коллективной работе, формирование ответственности. Таким образом, школа должна дать ученику полный объем навыков и знаний, необходимых не только для профессиональной деятельности, но и решения жизненных задач.</a:t>
            </a:r>
            <a:endParaRPr kumimoji="0" lang="ru-RU" sz="1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Franklin Gothic Medium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Castellar" pitchFamily="18" charset="0"/>
                <a:ea typeface="+mn-ea"/>
                <a:cs typeface="+mn-cs"/>
              </a:rPr>
              <a:t> </a:t>
            </a:r>
            <a:endParaRPr kumimoji="0" lang="ru-RU" sz="1600" b="1" i="1" u="none" strike="noStrike" kern="1200" cap="none" spc="0" normalizeH="0" baseline="0" noProof="0" dirty="0">
              <a:ln>
                <a:solidFill>
                  <a:srgbClr val="002060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solidFill>
                  <a:srgbClr val="002060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Castellar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solidFill>
                  <a:srgbClr val="002060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4149080"/>
            <a:ext cx="8640960" cy="1152128"/>
          </a:xfrm>
          <a:prstGeom prst="roundRect">
            <a:avLst>
              <a:gd name="adj" fmla="val 729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rgbClr val="002060"/>
                </a:solidFill>
                <a:latin typeface="+mj-lt"/>
              </a:rPr>
              <a:t>МЕТОДИЧЕСКАЯ ТЕМА ШКОЛЫ:</a:t>
            </a:r>
          </a:p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через совершенствование учебного процесса, обновление его содержания, использования инновационных технологий обучения и воспитания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3" y="5661247"/>
            <a:ext cx="432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!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Пользователь\Downloads\1433179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908720"/>
            <a:ext cx="2445668" cy="991626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6156176" y="5373216"/>
            <a:ext cx="2808312" cy="1296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68" y="5301208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«Единственный    путь,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ведущий    к    знаниям  –                                                                                это   деятельность…»</a:t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            Бернард Шоу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5373216"/>
            <a:ext cx="5976664" cy="1296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Franklin Gothic Medium" pitchFamily="34" charset="0"/>
              </a:rPr>
              <a:t>Заставить нельзя заинтересовать.</a:t>
            </a:r>
          </a:p>
          <a:p>
            <a:pPr algn="r"/>
            <a:r>
              <a:rPr lang="ru-RU" sz="1400" i="1" dirty="0">
                <a:solidFill>
                  <a:schemeClr val="tx1"/>
                </a:solidFill>
                <a:latin typeface="Franklin Gothic Medium" pitchFamily="34" charset="0"/>
              </a:rPr>
              <a:t>Где будем ставить запятую?</a:t>
            </a:r>
          </a:p>
          <a:p>
            <a:r>
              <a:rPr lang="ru-RU" sz="1600" dirty="0">
                <a:solidFill>
                  <a:schemeClr val="tx1"/>
                </a:solidFill>
                <a:latin typeface="Franklin Gothic Medium" pitchFamily="34" charset="0"/>
              </a:rPr>
              <a:t>На сегодняшний день твёрдо установлено, что единственным каналом для перехода внешней информации в мозг человека является его собственная учебная деятельность.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54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ПРОТИВОРЕЧИЯ:</a:t>
            </a:r>
          </a:p>
        </p:txBody>
      </p:sp>
      <p:sp>
        <p:nvSpPr>
          <p:cNvPr id="6" name="Овал 5"/>
          <p:cNvSpPr/>
          <p:nvPr/>
        </p:nvSpPr>
        <p:spPr>
          <a:xfrm>
            <a:off x="323528" y="1844824"/>
            <a:ext cx="792088" cy="792088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Овал 6"/>
          <p:cNvSpPr/>
          <p:nvPr/>
        </p:nvSpPr>
        <p:spPr>
          <a:xfrm>
            <a:off x="395536" y="2924944"/>
            <a:ext cx="792088" cy="792088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Овал 7"/>
          <p:cNvSpPr/>
          <p:nvPr/>
        </p:nvSpPr>
        <p:spPr>
          <a:xfrm>
            <a:off x="395536" y="3933056"/>
            <a:ext cx="792088" cy="792088"/>
          </a:xfrm>
          <a:prstGeom prst="ellipse">
            <a:avLst/>
          </a:prstGeom>
          <a:solidFill>
            <a:srgbClr val="FF9966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59632" y="1844824"/>
            <a:ext cx="763284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Снижение интереса в работе с информацией, неумение анализировать, обобщать, работать со справочной литературой.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59632" y="2780928"/>
            <a:ext cx="7632848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475656" y="2518990"/>
            <a:ext cx="73448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Отсутствие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желания  дискутировать, умения слушать  и слышать товарищей, отстаивать свою точку зрения, умения находить компромисс с собеседником.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620688"/>
            <a:ext cx="8712968" cy="1152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Гармоничное развитие личности формируется в процессе обучения с применением современных образовательных технологий, позволяющие развитию поиску информации и эффективного использования обучающимися в урочной и внеурочной деятельности 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869160"/>
            <a:ext cx="8784976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ПРОБЛЕМА: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 flipH="1">
            <a:off x="1403643" y="5445224"/>
            <a:ext cx="530497" cy="50405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/>
          </a:p>
        </p:txBody>
      </p:sp>
      <p:sp>
        <p:nvSpPr>
          <p:cNvPr id="16" name="Стрелка вниз 15"/>
          <p:cNvSpPr/>
          <p:nvPr/>
        </p:nvSpPr>
        <p:spPr>
          <a:xfrm flipH="1">
            <a:off x="4644007" y="5445224"/>
            <a:ext cx="530497" cy="50405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59632" y="3861048"/>
            <a:ext cx="76412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259632" y="3570712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Пассивность в  умении генерировать идеи, находить не одно, а несколько решений одной и той же проблемы, прогнозировать последствия.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 flipH="1">
            <a:off x="7380311" y="5445224"/>
            <a:ext cx="504053" cy="50405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9512" y="5949280"/>
            <a:ext cx="8784976" cy="7200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поиск эффективных  технологий  и методов для   гармоничного развития личности  обучающихся на урочной и внеурочной деятельности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7647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27584" y="0"/>
            <a:ext cx="74888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ТЕОРЕТИЧЕСКОЕ ОБОСНОВАНИЕ ОПЫТА: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564904"/>
            <a:ext cx="3744416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Джон </a:t>
            </a:r>
            <a:r>
              <a:rPr lang="ru-RU" b="1" dirty="0" err="1">
                <a:solidFill>
                  <a:schemeClr val="tx1"/>
                </a:solidFill>
              </a:rPr>
              <a:t>Дью́и</a:t>
            </a:r>
            <a:endParaRPr lang="ru-RU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 - американский философ и педагог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yenifelsefe.com/Content/UserFiles/ListItem/big/john-dewey-ve-darwinin-etkisi_705_11-18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880320" cy="154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bie.org/images/uploads/objects/blog_kilpatri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484784"/>
            <a:ext cx="1930400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292080" y="3429000"/>
            <a:ext cx="3528392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Уильям </a:t>
            </a:r>
            <a:r>
              <a:rPr lang="ru-RU" b="1" dirty="0" err="1">
                <a:solidFill>
                  <a:schemeClr val="tx1"/>
                </a:solidFill>
              </a:rPr>
              <a:t>Херд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Килпатрик</a:t>
            </a:r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- американский педагог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Пользователь\Downloads\bez_nazvan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2088232" cy="25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771800" y="4437112"/>
            <a:ext cx="6192688" cy="17281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ctr">
              <a:tabLst>
                <a:tab pos="180975" algn="l"/>
              </a:tabLst>
            </a:pP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«Руководящей основой нашей дидактики пусть будет: исследование и открытие метода, при котором учащие меньше бы учили, учащиеся же больше бы учились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».</a:t>
            </a:r>
          </a:p>
          <a:p>
            <a:pPr algn="r">
              <a:defRPr/>
            </a:pP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Ян </a:t>
            </a:r>
            <a:r>
              <a:rPr lang="ru-RU" sz="2000" b="1" dirty="0" err="1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Амос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 Коменский -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чешский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  <a:latin typeface="Franklin Gothic Medium" pitchFamily="34" charset="0"/>
                <a:cs typeface="Times New Roman" pitchFamily="18" charset="0"/>
              </a:rPr>
              <a:t>педагог- классик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algn="ctr">
              <a:tabLst>
                <a:tab pos="180975" algn="l"/>
              </a:tabLst>
            </a:pPr>
            <a:endParaRPr lang="ru-RU" dirty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03848" y="908720"/>
            <a:ext cx="3744416" cy="158417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</a:t>
            </a:r>
            <a:r>
              <a:rPr lang="ru-RU" b="1" dirty="0">
                <a:solidFill>
                  <a:schemeClr val="tx1"/>
                </a:solidFill>
              </a:rPr>
              <a:t>тезис понимания                          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метода </a:t>
            </a:r>
            <a:r>
              <a:rPr lang="ru-RU" b="1" u="sng" dirty="0">
                <a:solidFill>
                  <a:srgbClr val="002060"/>
                </a:solidFill>
              </a:rPr>
              <a:t>проектов</a:t>
            </a:r>
            <a:r>
              <a:rPr lang="ru-RU" b="1" dirty="0">
                <a:solidFill>
                  <a:srgbClr val="002060"/>
                </a:solidFill>
              </a:rPr>
              <a:t>:                                                   </a:t>
            </a:r>
            <a:r>
              <a:rPr lang="ru-RU" b="1" dirty="0">
                <a:solidFill>
                  <a:srgbClr val="C00000"/>
                </a:solidFill>
              </a:rPr>
              <a:t>«Всё, что я познаю, я знаю, для чего мне это надо и где и как я могу эти знания применить» </a:t>
            </a:r>
          </a:p>
          <a:p>
            <a:pPr algn="ctr"/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712968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ctr">
              <a:tabLst>
                <a:tab pos="180975" algn="l"/>
              </a:tabLst>
            </a:pP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«Личность-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это осознание себя, </a:t>
            </a:r>
          </a:p>
          <a:p>
            <a:pPr marL="180975" algn="ctr">
              <a:tabLst>
                <a:tab pos="180975" algn="l"/>
              </a:tabLst>
            </a:pP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внешнего мира и места в 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нём</a:t>
            </a:r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</a:rPr>
              <a:t>» . </a:t>
            </a:r>
            <a:r>
              <a:rPr lang="ru-RU" sz="2800" b="1" dirty="0">
                <a:solidFill>
                  <a:srgbClr val="0070C0"/>
                </a:solidFill>
                <a:latin typeface="Franklin Gothic Medium" pitchFamily="34" charset="0"/>
                <a:cs typeface="Times New Roman" pitchFamily="18" charset="0"/>
              </a:rPr>
              <a:t>Гегель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16832"/>
            <a:ext cx="3382868" cy="35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827584" y="4509120"/>
            <a:ext cx="3168352" cy="9361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 err="1">
                <a:solidFill>
                  <a:srgbClr val="002060"/>
                </a:solidFill>
                <a:latin typeface="Arial Black" pitchFamily="34" charset="0"/>
              </a:rPr>
              <a:t>коммуникативность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403648" y="2204864"/>
            <a:ext cx="2592288" cy="9361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нравственность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331640" y="3429000"/>
            <a:ext cx="2448272" cy="9361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познание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340768"/>
            <a:ext cx="878497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Модель гармоничной личности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35696" y="5589240"/>
            <a:ext cx="5760640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7030A0"/>
                </a:solidFill>
                <a:latin typeface="Franklin Gothic Medium" pitchFamily="34" charset="0"/>
              </a:rPr>
              <a:t>«Наиболее глубокий след оставляет то, что тебе удалось открыть самому»</a:t>
            </a:r>
          </a:p>
          <a:p>
            <a:pPr algn="r"/>
            <a:r>
              <a:rPr lang="ru-RU" b="1" dirty="0">
                <a:solidFill>
                  <a:srgbClr val="7030A0"/>
                </a:solidFill>
                <a:latin typeface="Franklin Gothic Medium" pitchFamily="34" charset="0"/>
              </a:rPr>
              <a:t>Джордж Пойа</a:t>
            </a:r>
            <a:endParaRPr lang="ru-RU" dirty="0">
              <a:solidFill>
                <a:srgbClr val="7030A0"/>
              </a:solidFill>
              <a:latin typeface="Franklin Gothic Medium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5868144" y="2276872"/>
            <a:ext cx="252028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Arial Black" pitchFamily="34" charset="0"/>
              </a:rPr>
              <a:t>креативность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5580112" y="3429000"/>
            <a:ext cx="3168352" cy="93610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Arial Black" pitchFamily="34" charset="0"/>
              </a:rPr>
              <a:t>гранжданственность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6228184" y="4509120"/>
            <a:ext cx="2160240" cy="93610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ЗОЖ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95600" y="228600"/>
            <a:ext cx="3352800" cy="990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Franklin Gothic Medium" pitchFamily="34" charset="0"/>
              </a:rPr>
              <a:t>Проектно – исследовательская </a:t>
            </a:r>
            <a:r>
              <a:rPr lang="ru-RU" b="1" dirty="0" smtClean="0">
                <a:latin typeface="Franklin Gothic Medium" pitchFamily="34" charset="0"/>
              </a:rPr>
              <a:t> деятельность</a:t>
            </a:r>
            <a:endParaRPr lang="ru-RU" b="1" dirty="0">
              <a:latin typeface="Franklin Gothic Medium" pitchFamily="34" charset="0"/>
            </a:endParaRPr>
          </a:p>
        </p:txBody>
      </p:sp>
      <p:sp>
        <p:nvSpPr>
          <p:cNvPr id="3" name="Выгнутая влево стрелка 2"/>
          <p:cNvSpPr/>
          <p:nvPr/>
        </p:nvSpPr>
        <p:spPr>
          <a:xfrm>
            <a:off x="2339752" y="404664"/>
            <a:ext cx="457200" cy="914400"/>
          </a:xfrm>
          <a:prstGeom prst="curv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Выгнутая вправо стрелка 3"/>
          <p:cNvSpPr/>
          <p:nvPr/>
        </p:nvSpPr>
        <p:spPr>
          <a:xfrm>
            <a:off x="6300192" y="476672"/>
            <a:ext cx="457200" cy="914400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1340768"/>
            <a:ext cx="2592387" cy="1066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Franklin Gothic Medium" pitchFamily="34" charset="0"/>
              </a:rPr>
              <a:t>Проектный метод </a:t>
            </a:r>
            <a:r>
              <a:rPr lang="ru-RU" sz="1600" dirty="0">
                <a:latin typeface="Franklin Gothic Medium" pitchFamily="34" charset="0"/>
              </a:rPr>
              <a:t>обучения предполагает процесс разработки и создания проекта.</a:t>
            </a: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 rot="10800000">
            <a:off x="3635896" y="1484784"/>
            <a:ext cx="1828800" cy="1447800"/>
          </a:xfrm>
          <a:prstGeom prst="leftRightUpArrow">
            <a:avLst>
              <a:gd name="adj1" fmla="val 10564"/>
              <a:gd name="adj2" fmla="val 17180"/>
              <a:gd name="adj3" fmla="val 25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104" y="1412776"/>
            <a:ext cx="2808312" cy="1152128"/>
          </a:xfrm>
          <a:prstGeom prst="roundRect">
            <a:avLst>
              <a:gd name="adj" fmla="val 217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Franklin Gothic Medium" pitchFamily="34" charset="0"/>
                <a:cs typeface="Times New Roman" pitchFamily="18" charset="0"/>
              </a:rPr>
              <a:t>Исследовательский метод  </a:t>
            </a:r>
            <a:r>
              <a:rPr lang="ru-RU" sz="1600" dirty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обучения предполагает организацию процесса выработки новых знаний. </a:t>
            </a: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251520" y="1772816"/>
            <a:ext cx="529208" cy="1008112"/>
          </a:xfrm>
          <a:prstGeom prst="curv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2708920"/>
            <a:ext cx="2160215" cy="28803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Проект  предполагает создания какого-либо заранее планируемого продукта, по четко сформулированной задаче. Проект – это творческая деятельность.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2996952"/>
            <a:ext cx="3484984" cy="25922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Развитие познавательных умений и навыков учащихся;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Умение ориентироваться в информационном пространстве;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Умение самостоятельно конструировать свои знания;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Умение интегрировать знания из различных областей наук;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Умение критически мыслить.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32240" y="2924944"/>
            <a:ext cx="1872010" cy="266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Исследование, по сути, – процесс поиска неизвестного, новых знаний, один из видов познавательной деятельности.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Исследование – это научная деятельность</a:t>
            </a: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8460432" y="1916832"/>
            <a:ext cx="504056" cy="1008112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51521" y="5805264"/>
            <a:ext cx="1296143" cy="86409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Franklin Gothic Medium" pitchFamily="34" charset="0"/>
              </a:rPr>
              <a:t>ПРОБЛЕМА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1547665" y="5805264"/>
            <a:ext cx="2016224" cy="864096"/>
          </a:xfrm>
          <a:prstGeom prst="rightArrow">
            <a:avLst>
              <a:gd name="adj1" fmla="val 50000"/>
              <a:gd name="adj2" fmla="val 4873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Franklin Gothic Medium" pitchFamily="34" charset="0"/>
              </a:rPr>
              <a:t>ПРОЕКТИРОВАНИЕ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635897" y="5733256"/>
            <a:ext cx="1944215" cy="9361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Franklin Gothic Medium" pitchFamily="34" charset="0"/>
              </a:rPr>
              <a:t>ПОИСК ИНФОРМАЦИИ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5652121" y="5733256"/>
            <a:ext cx="1440159" cy="86409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Franklin Gothic Medium" pitchFamily="34" charset="0"/>
              </a:rPr>
              <a:t>ПРОДУКТ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36296" y="5949280"/>
            <a:ext cx="1561629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Franklin Gothic Medium" pitchFamily="34" charset="0"/>
              </a:rPr>
              <a:t>ПРЕЗЕНТАЦИЯ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18002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 класс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D:\Документы\Информация для 1 класса\Мероприятия 1 кл В\Защита проектов ДИНОЗАВР\20180228_082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801344" cy="1685183"/>
          </a:xfrm>
          <a:prstGeom prst="rect">
            <a:avLst/>
          </a:prstGeom>
          <a:noFill/>
        </p:spPr>
      </p:pic>
      <p:pic>
        <p:nvPicPr>
          <p:cNvPr id="5123" name="Picture 3" descr="D:\Документы\Информация для 1 класса\Мероприятия 1 кл В\Игра По правилилам ДД\20180119_115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0648"/>
            <a:ext cx="2946376" cy="1772429"/>
          </a:xfrm>
          <a:prstGeom prst="rect">
            <a:avLst/>
          </a:prstGeom>
          <a:noFill/>
        </p:spPr>
      </p:pic>
      <p:pic>
        <p:nvPicPr>
          <p:cNvPr id="5124" name="Picture 4" descr="D:\Документы\Информация для 1 класса\Мероприятия 1 кл В\Масленица 2018\20180215_113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2585024" cy="1555053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2936"/>
            <a:ext cx="1945087" cy="323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D:\Документы\Информация для 1 класса\Мероприятия 1 кл В\Папа мама я спортивная семья\20180217_095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348880"/>
            <a:ext cx="3524400" cy="2120147"/>
          </a:xfrm>
          <a:prstGeom prst="rect">
            <a:avLst/>
          </a:prstGeom>
          <a:noFill/>
        </p:spPr>
      </p:pic>
      <p:pic>
        <p:nvPicPr>
          <p:cNvPr id="5131" name="Picture 11" descr="C:\Users\Пользователь\Downloads\i (48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130" y="3882034"/>
            <a:ext cx="2787326" cy="2787326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916832"/>
            <a:ext cx="2935754" cy="220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:\Users\HOME\Desktop\Фоторолик Прощай 1 класс\Мероприятия 1 кл В\акция ВСТРЕЧАЕМ ПТИЦ\20180410_1208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293096"/>
            <a:ext cx="3234704" cy="20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5" descr="75%"/>
          <p:cNvSpPr>
            <a:spLocks noChangeArrowheads="1"/>
          </p:cNvSpPr>
          <p:nvPr/>
        </p:nvSpPr>
        <p:spPr bwMode="auto">
          <a:xfrm>
            <a:off x="251520" y="2060848"/>
            <a:ext cx="2232645" cy="79303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«Динозавры»</a:t>
            </a:r>
          </a:p>
        </p:txBody>
      </p:sp>
      <p:sp>
        <p:nvSpPr>
          <p:cNvPr id="13" name="Oval 15" descr="75%"/>
          <p:cNvSpPr>
            <a:spLocks noChangeArrowheads="1"/>
          </p:cNvSpPr>
          <p:nvPr/>
        </p:nvSpPr>
        <p:spPr bwMode="auto">
          <a:xfrm>
            <a:off x="3491880" y="1844825"/>
            <a:ext cx="2088232" cy="72008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Знайте ПДД</a:t>
            </a:r>
          </a:p>
        </p:txBody>
      </p:sp>
      <p:sp>
        <p:nvSpPr>
          <p:cNvPr id="14" name="Oval 15" descr="75%"/>
          <p:cNvSpPr>
            <a:spLocks noChangeArrowheads="1"/>
          </p:cNvSpPr>
          <p:nvPr/>
        </p:nvSpPr>
        <p:spPr bwMode="auto">
          <a:xfrm>
            <a:off x="6084168" y="1700809"/>
            <a:ext cx="2736304" cy="64807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Широкая Масленица!</a:t>
            </a:r>
          </a:p>
        </p:txBody>
      </p:sp>
      <p:sp>
        <p:nvSpPr>
          <p:cNvPr id="15" name="Oval 15" descr="75%"/>
          <p:cNvSpPr>
            <a:spLocks noChangeArrowheads="1"/>
          </p:cNvSpPr>
          <p:nvPr/>
        </p:nvSpPr>
        <p:spPr bwMode="auto">
          <a:xfrm>
            <a:off x="2195736" y="3933056"/>
            <a:ext cx="3744416" cy="6480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1600" b="1" dirty="0"/>
              <a:t>Мама, папа, </a:t>
            </a:r>
            <a:r>
              <a:rPr lang="ru-RU" sz="1600" b="1" dirty="0" err="1"/>
              <a:t>я-спортивная</a:t>
            </a:r>
            <a:r>
              <a:rPr lang="ru-RU" sz="1600" b="1" dirty="0"/>
              <a:t> семья!</a:t>
            </a:r>
          </a:p>
        </p:txBody>
      </p:sp>
      <p:sp>
        <p:nvSpPr>
          <p:cNvPr id="16" name="Oval 15" descr="75%"/>
          <p:cNvSpPr>
            <a:spLocks noChangeArrowheads="1"/>
          </p:cNvSpPr>
          <p:nvPr/>
        </p:nvSpPr>
        <p:spPr bwMode="auto">
          <a:xfrm>
            <a:off x="2267744" y="6165304"/>
            <a:ext cx="3384376" cy="50405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Встречаем птиц!</a:t>
            </a:r>
          </a:p>
        </p:txBody>
      </p:sp>
      <p:sp>
        <p:nvSpPr>
          <p:cNvPr id="17" name="Oval 15" descr="75%"/>
          <p:cNvSpPr>
            <a:spLocks noChangeArrowheads="1"/>
          </p:cNvSpPr>
          <p:nvPr/>
        </p:nvSpPr>
        <p:spPr bwMode="auto">
          <a:xfrm>
            <a:off x="251521" y="5589240"/>
            <a:ext cx="1944216" cy="72008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«Моя школа»</a:t>
            </a:r>
          </a:p>
        </p:txBody>
      </p:sp>
      <p:sp>
        <p:nvSpPr>
          <p:cNvPr id="18" name="Oval 15" descr="75%"/>
          <p:cNvSpPr>
            <a:spLocks noChangeArrowheads="1"/>
          </p:cNvSpPr>
          <p:nvPr/>
        </p:nvSpPr>
        <p:spPr bwMode="auto">
          <a:xfrm>
            <a:off x="5940152" y="6093296"/>
            <a:ext cx="2880319" cy="57606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«Мои права»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18002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2 класс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Пользователь\Desktop\Моё выступление\i (5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275856" cy="2456892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Моё выступление\i (5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2226414" cy="2968552"/>
          </a:xfrm>
          <a:prstGeom prst="rect">
            <a:avLst/>
          </a:prstGeom>
          <a:noFill/>
        </p:spPr>
      </p:pic>
      <p:pic>
        <p:nvPicPr>
          <p:cNvPr id="6148" name="Picture 4" descr="C:\Users\Пользователь\Desktop\Моё выступление\DSCN6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0648"/>
            <a:ext cx="2941868" cy="2206578"/>
          </a:xfrm>
          <a:prstGeom prst="rect">
            <a:avLst/>
          </a:prstGeom>
          <a:noFill/>
        </p:spPr>
      </p:pic>
      <p:pic>
        <p:nvPicPr>
          <p:cNvPr id="6" name="Picture 9" descr="C:\Users\Пользователь\Desktop\Моё выступление\i (5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36912"/>
            <a:ext cx="3059832" cy="2294874"/>
          </a:xfrm>
          <a:prstGeom prst="rect">
            <a:avLst/>
          </a:prstGeom>
          <a:noFill/>
        </p:spPr>
      </p:pic>
      <p:pic>
        <p:nvPicPr>
          <p:cNvPr id="6150" name="Picture 6" descr="C:\Users\Пользователь\Downloads\i (4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564904"/>
            <a:ext cx="2181225" cy="2181225"/>
          </a:xfrm>
          <a:prstGeom prst="rect">
            <a:avLst/>
          </a:prstGeom>
          <a:noFill/>
        </p:spPr>
      </p:pic>
      <p:pic>
        <p:nvPicPr>
          <p:cNvPr id="6152" name="Picture 8" descr="https://i.mycdn.me/i?r=AzEPZsRbOZEKgBhR0XGMT1Rkap6m74OirVcmbRaukNFaj6aKTM5SRkZCeTgDn6uOy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509120"/>
            <a:ext cx="2181225" cy="2181226"/>
          </a:xfrm>
          <a:prstGeom prst="rect">
            <a:avLst/>
          </a:prstGeom>
          <a:noFill/>
        </p:spPr>
      </p:pic>
      <p:pic>
        <p:nvPicPr>
          <p:cNvPr id="6153" name="Picture 9" descr="C:\Users\Пользователь\Downloads\i (49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4509120"/>
            <a:ext cx="2181225" cy="2181225"/>
          </a:xfrm>
          <a:prstGeom prst="rect">
            <a:avLst/>
          </a:prstGeom>
          <a:noFill/>
        </p:spPr>
      </p:pic>
      <p:pic>
        <p:nvPicPr>
          <p:cNvPr id="6154" name="Picture 10" descr="C:\Users\Пользователь\Desktop\Моё выступление\i (7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653136"/>
            <a:ext cx="3357044" cy="2020222"/>
          </a:xfrm>
          <a:prstGeom prst="rect">
            <a:avLst/>
          </a:prstGeom>
          <a:noFill/>
        </p:spPr>
      </p:pic>
      <p:pic>
        <p:nvPicPr>
          <p:cNvPr id="19458" name="Picture 2" descr="C:\Users\Пользователь\Desktop\Моё выступление\i (8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2852936"/>
            <a:ext cx="2968552" cy="1786432"/>
          </a:xfrm>
          <a:prstGeom prst="rect">
            <a:avLst/>
          </a:prstGeom>
          <a:noFill/>
        </p:spPr>
      </p:pic>
      <p:sp>
        <p:nvSpPr>
          <p:cNvPr id="12" name="Oval 15" descr="75%"/>
          <p:cNvSpPr>
            <a:spLocks noChangeArrowheads="1"/>
          </p:cNvSpPr>
          <p:nvPr/>
        </p:nvSpPr>
        <p:spPr bwMode="auto">
          <a:xfrm>
            <a:off x="251520" y="2492896"/>
            <a:ext cx="2376264" cy="7920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«Мусорная </a:t>
            </a:r>
          </a:p>
          <a:p>
            <a:r>
              <a:rPr lang="ru-RU" b="1" dirty="0"/>
              <a:t>фантазия»</a:t>
            </a:r>
          </a:p>
        </p:txBody>
      </p:sp>
      <p:sp>
        <p:nvSpPr>
          <p:cNvPr id="13" name="Oval 15" descr="75%"/>
          <p:cNvSpPr>
            <a:spLocks noChangeArrowheads="1"/>
          </p:cNvSpPr>
          <p:nvPr/>
        </p:nvSpPr>
        <p:spPr bwMode="auto">
          <a:xfrm>
            <a:off x="3563888" y="2564904"/>
            <a:ext cx="2304256" cy="6480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«Мой город-</a:t>
            </a:r>
          </a:p>
          <a:p>
            <a:r>
              <a:rPr lang="ru-RU" b="1" dirty="0"/>
              <a:t>Сызрань!»</a:t>
            </a:r>
          </a:p>
        </p:txBody>
      </p:sp>
      <p:sp>
        <p:nvSpPr>
          <p:cNvPr id="14" name="Oval 15" descr="75%"/>
          <p:cNvSpPr>
            <a:spLocks noChangeArrowheads="1"/>
          </p:cNvSpPr>
          <p:nvPr/>
        </p:nvSpPr>
        <p:spPr bwMode="auto">
          <a:xfrm>
            <a:off x="5940152" y="2132856"/>
            <a:ext cx="2952328" cy="6480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«Кормушки для птиц»</a:t>
            </a:r>
          </a:p>
        </p:txBody>
      </p:sp>
      <p:sp>
        <p:nvSpPr>
          <p:cNvPr id="15" name="Oval 15" descr="75%"/>
          <p:cNvSpPr>
            <a:spLocks noChangeArrowheads="1"/>
          </p:cNvSpPr>
          <p:nvPr/>
        </p:nvSpPr>
        <p:spPr bwMode="auto">
          <a:xfrm>
            <a:off x="3275856" y="4149080"/>
            <a:ext cx="2664296" cy="6480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«Животный мир»</a:t>
            </a:r>
          </a:p>
        </p:txBody>
      </p:sp>
      <p:sp>
        <p:nvSpPr>
          <p:cNvPr id="16" name="Oval 15" descr="75%"/>
          <p:cNvSpPr>
            <a:spLocks noChangeArrowheads="1"/>
          </p:cNvSpPr>
          <p:nvPr/>
        </p:nvSpPr>
        <p:spPr bwMode="auto">
          <a:xfrm>
            <a:off x="179512" y="4293096"/>
            <a:ext cx="1224136" cy="65645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«7я слов!</a:t>
            </a:r>
          </a:p>
        </p:txBody>
      </p:sp>
      <p:sp>
        <p:nvSpPr>
          <p:cNvPr id="17" name="Oval 15" descr="75%"/>
          <p:cNvSpPr>
            <a:spLocks noChangeArrowheads="1"/>
          </p:cNvSpPr>
          <p:nvPr/>
        </p:nvSpPr>
        <p:spPr bwMode="auto">
          <a:xfrm>
            <a:off x="4572000" y="6237312"/>
            <a:ext cx="3312368" cy="43204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</a:t>
            </a:r>
            <a:r>
              <a:rPr lang="ru-RU" b="1" dirty="0" err="1"/>
              <a:t>Инсценирование</a:t>
            </a:r>
            <a:r>
              <a:rPr lang="ru-RU" b="1" dirty="0"/>
              <a:t> басен»</a:t>
            </a:r>
          </a:p>
        </p:txBody>
      </p:sp>
      <p:sp>
        <p:nvSpPr>
          <p:cNvPr id="18" name="Oval 15" descr="75%"/>
          <p:cNvSpPr>
            <a:spLocks noChangeArrowheads="1"/>
          </p:cNvSpPr>
          <p:nvPr/>
        </p:nvSpPr>
        <p:spPr bwMode="auto">
          <a:xfrm>
            <a:off x="5940152" y="4077072"/>
            <a:ext cx="3104728" cy="6480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/>
              <a:t>«Страна бережливости»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606</Words>
  <Application>Microsoft Office PowerPoint</Application>
  <PresentationFormat>Экран (4:3)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Они такие разные</dc:title>
  <dc:creator>Неверова О.И.</dc:creator>
  <cp:lastModifiedBy>Пользователь Windows</cp:lastModifiedBy>
  <cp:revision>585</cp:revision>
  <dcterms:modified xsi:type="dcterms:W3CDTF">2022-10-30T07:24:27Z</dcterms:modified>
</cp:coreProperties>
</file>