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66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613E-8500-4AFA-B7C2-2B3C046D3FF4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5D15-D675-4E74-8894-3EAA9C5B5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735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613E-8500-4AFA-B7C2-2B3C046D3FF4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5D15-D675-4E74-8894-3EAA9C5B5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275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613E-8500-4AFA-B7C2-2B3C046D3FF4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5D15-D675-4E74-8894-3EAA9C5B5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83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613E-8500-4AFA-B7C2-2B3C046D3FF4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5D15-D675-4E74-8894-3EAA9C5B5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613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613E-8500-4AFA-B7C2-2B3C046D3FF4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5D15-D675-4E74-8894-3EAA9C5B5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190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613E-8500-4AFA-B7C2-2B3C046D3FF4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5D15-D675-4E74-8894-3EAA9C5B5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11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613E-8500-4AFA-B7C2-2B3C046D3FF4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5D15-D675-4E74-8894-3EAA9C5B5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063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613E-8500-4AFA-B7C2-2B3C046D3FF4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5D15-D675-4E74-8894-3EAA9C5B5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86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613E-8500-4AFA-B7C2-2B3C046D3FF4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5D15-D675-4E74-8894-3EAA9C5B5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438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613E-8500-4AFA-B7C2-2B3C046D3FF4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5D15-D675-4E74-8894-3EAA9C5B5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87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613E-8500-4AFA-B7C2-2B3C046D3FF4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5D15-D675-4E74-8894-3EAA9C5B5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960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B613E-8500-4AFA-B7C2-2B3C046D3FF4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35D15-D675-4E74-8894-3EAA9C5B5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099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text=%D1%81%D0%BC%D0%B0%D0%B9%D0%BB%D0%B8%D0%BA%D0%B8&amp;noreask=1&amp;img_url=http://www.volzsky.ru/forum/files/thumbs/t_ar59_133.gif&amp;pos=18&amp;rpt=simage&amp;lr=51&amp;nojs=1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images.yandex.ru/yandsearch?source=wiz&amp;text=%D1%81%D0%BC%D0%B0%D0%B9%D0%BB%D0%B8%D0%BA%D0%B8&amp;noreask=1&amp;img_url=http://s12.rimg.info/77ca4151c3bde7491e2af0fea2613ef2.gif&amp;pos=14&amp;rpt=simage&amp;lr=51&amp;nojs=1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Ну-ка проверь, дружок, </a:t>
            </a:r>
            <a:br>
              <a:rPr lang="ru-RU" b="1" i="1" dirty="0"/>
            </a:br>
            <a:r>
              <a:rPr lang="ru-RU" b="1" i="1" dirty="0"/>
              <a:t>Ты готов начать урок?</a:t>
            </a:r>
            <a:br>
              <a:rPr lang="ru-RU" b="1" i="1" dirty="0"/>
            </a:br>
            <a:r>
              <a:rPr lang="ru-RU" b="1" i="1" dirty="0"/>
              <a:t> Все ль на месте, </a:t>
            </a:r>
            <a:br>
              <a:rPr lang="ru-RU" b="1" i="1" dirty="0"/>
            </a:br>
            <a:r>
              <a:rPr lang="ru-RU" b="1" i="1" dirty="0"/>
              <a:t>Все ль в порядке,</a:t>
            </a:r>
            <a:br>
              <a:rPr lang="ru-RU" b="1" i="1" dirty="0"/>
            </a:br>
            <a:r>
              <a:rPr lang="ru-RU" b="1" i="1" dirty="0"/>
              <a:t> Ручка, книжка и тетрадка?</a:t>
            </a:r>
            <a:br>
              <a:rPr lang="ru-RU" b="1" i="1" dirty="0"/>
            </a:b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im6-tub-ru.yandex.net/i?id=377276102-61-72&amp;n=21">
            <a:hlinkClick r:id="rId2" tgtFrame="_blank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437112"/>
            <a:ext cx="1944216" cy="1872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im0-tub-ru.yandex.net/i?id=1535316-47-72&amp;n=21">
            <a:hlinkClick r:id="rId4" tgtFrame="_blank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149080"/>
            <a:ext cx="2376264" cy="2304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259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268760"/>
            <a:ext cx="8424936" cy="2331691"/>
          </a:xfrm>
        </p:spPr>
        <p:txBody>
          <a:bodyPr>
            <a:normAutofit/>
          </a:bodyPr>
          <a:lstStyle/>
          <a:p>
            <a:r>
              <a:rPr lang="ru-RU" sz="7200" b="1" i="1" dirty="0" smtClean="0"/>
              <a:t>Физкультминутка</a:t>
            </a:r>
            <a:endParaRPr lang="ru-RU" sz="72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3" y="3886200"/>
            <a:ext cx="7847309" cy="249512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005" y="3140967"/>
            <a:ext cx="3115315" cy="3072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908227"/>
            <a:ext cx="2446709" cy="3234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25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892899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064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4320479"/>
          </a:xfrm>
        </p:spPr>
        <p:txBody>
          <a:bodyPr>
            <a:normAutofit/>
          </a:bodyPr>
          <a:lstStyle/>
          <a:p>
            <a:r>
              <a:rPr lang="ru-RU" sz="5400" b="1" i="1" dirty="0" smtClean="0"/>
              <a:t>Работа по учебнику</a:t>
            </a:r>
            <a:endParaRPr lang="ru-RU" sz="54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2232248"/>
          </a:xfrm>
        </p:spPr>
        <p:txBody>
          <a:bodyPr>
            <a:normAutofit/>
          </a:bodyPr>
          <a:lstStyle/>
          <a:p>
            <a:pPr algn="l"/>
            <a:endParaRPr lang="ru-RU" sz="4400" i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431925" cy="125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582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pPr algn="l"/>
            <a:r>
              <a:rPr lang="ru-RU" sz="2800" b="1" i="1" cap="all" dirty="0">
                <a:solidFill>
                  <a:srgbClr val="000000"/>
                </a:solidFill>
                <a:latin typeface="Franklin Gothic Medium"/>
              </a:rPr>
              <a:t>тест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800"/>
              </a:spcBef>
              <a:buNone/>
            </a:pPr>
            <a:r>
              <a:rPr lang="ru-RU" sz="1600" b="1" i="1" dirty="0">
                <a:latin typeface="Franklin Gothic Book"/>
              </a:rPr>
              <a:t>1 ВАРИАНТ</a:t>
            </a:r>
          </a:p>
          <a:p>
            <a:pPr marL="0" lvl="0" indent="0">
              <a:spcBef>
                <a:spcPts val="800"/>
              </a:spcBef>
              <a:buNone/>
            </a:pPr>
            <a:r>
              <a:rPr lang="ru-RU" sz="2000" b="1" i="1" dirty="0" smtClean="0">
                <a:latin typeface="Franklin Gothic Book"/>
              </a:rPr>
              <a:t>1)Могут </a:t>
            </a:r>
            <a:r>
              <a:rPr lang="ru-RU" sz="2000" b="1" i="1" dirty="0">
                <a:latin typeface="Franklin Gothic Book"/>
              </a:rPr>
              <a:t>ли два угла треугольника быть равными  99</a:t>
            </a:r>
            <a:r>
              <a:rPr lang="ru-RU" sz="2000" b="1" i="1" baseline="30000" dirty="0">
                <a:latin typeface="Franklin Gothic Book"/>
              </a:rPr>
              <a:t>0</a:t>
            </a:r>
            <a:r>
              <a:rPr lang="ru-RU" sz="2000" b="1" i="1" dirty="0">
                <a:latin typeface="Franklin Gothic Book"/>
              </a:rPr>
              <a:t>  и  81</a:t>
            </a:r>
            <a:r>
              <a:rPr lang="ru-RU" sz="2000" b="1" i="1" baseline="30000" dirty="0">
                <a:latin typeface="Franklin Gothic Book"/>
              </a:rPr>
              <a:t>0</a:t>
            </a:r>
            <a:r>
              <a:rPr lang="ru-RU" sz="2000" b="1" i="1" dirty="0">
                <a:latin typeface="Franklin Gothic Book"/>
              </a:rPr>
              <a:t> ?</a:t>
            </a:r>
          </a:p>
          <a:p>
            <a:pPr marL="237744" lvl="2" indent="0">
              <a:spcBef>
                <a:spcPts val="300"/>
              </a:spcBef>
              <a:buClr>
                <a:srgbClr val="F96A1B"/>
              </a:buClr>
              <a:buNone/>
            </a:pPr>
            <a:r>
              <a:rPr lang="ru-RU" sz="2000" b="1" i="1" dirty="0">
                <a:latin typeface="Franklin Gothic Book"/>
              </a:rPr>
              <a:t>а) Да		б) Нет</a:t>
            </a:r>
          </a:p>
          <a:p>
            <a:pPr marL="0" lvl="2" indent="0">
              <a:spcBef>
                <a:spcPts val="300"/>
              </a:spcBef>
              <a:buClr>
                <a:srgbClr val="F96A1B"/>
              </a:buClr>
              <a:buNone/>
            </a:pPr>
            <a:r>
              <a:rPr lang="ru-RU" sz="2000" b="1" i="1" dirty="0" smtClean="0">
                <a:latin typeface="Franklin Gothic Book"/>
              </a:rPr>
              <a:t>2)Один </a:t>
            </a:r>
            <a:r>
              <a:rPr lang="ru-RU" sz="2000" b="1" i="1" dirty="0">
                <a:latin typeface="Franklin Gothic Book"/>
              </a:rPr>
              <a:t>из острых углов прямоугольного треугольника равен 57</a:t>
            </a:r>
            <a:r>
              <a:rPr lang="ru-RU" sz="2000" b="1" i="1" baseline="30000" dirty="0">
                <a:latin typeface="Franklin Gothic Book"/>
              </a:rPr>
              <a:t>0</a:t>
            </a:r>
            <a:r>
              <a:rPr lang="ru-RU" sz="2000" b="1" i="1" dirty="0">
                <a:latin typeface="Franklin Gothic Book"/>
              </a:rPr>
              <a:t> . Найдите  второй острый угол.</a:t>
            </a:r>
          </a:p>
          <a:p>
            <a:pPr marL="237600" lvl="2" indent="0">
              <a:spcBef>
                <a:spcPts val="300"/>
              </a:spcBef>
              <a:buClr>
                <a:srgbClr val="F96A1B"/>
              </a:buClr>
              <a:buNone/>
            </a:pPr>
            <a:r>
              <a:rPr lang="ru-RU" sz="2000" b="1" i="1" dirty="0">
                <a:latin typeface="Franklin Gothic Book"/>
              </a:rPr>
              <a:t>а) 57</a:t>
            </a:r>
            <a:r>
              <a:rPr lang="ru-RU" sz="2000" b="1" i="1" baseline="30000" dirty="0">
                <a:latin typeface="Franklin Gothic Book"/>
              </a:rPr>
              <a:t>0</a:t>
            </a:r>
            <a:r>
              <a:rPr lang="ru-RU" sz="2000" b="1" i="1" dirty="0">
                <a:latin typeface="Franklin Gothic Book"/>
              </a:rPr>
              <a:t> 	     б) 33</a:t>
            </a:r>
            <a:r>
              <a:rPr lang="ru-RU" sz="2000" b="1" i="1" baseline="30000" dirty="0">
                <a:latin typeface="Franklin Gothic Book"/>
              </a:rPr>
              <a:t>0</a:t>
            </a:r>
            <a:r>
              <a:rPr lang="ru-RU" sz="2000" b="1" i="1" dirty="0">
                <a:latin typeface="Franklin Gothic Book"/>
              </a:rPr>
              <a:t>        в) 123</a:t>
            </a:r>
            <a:r>
              <a:rPr lang="ru-RU" sz="2000" b="1" i="1" baseline="30000" dirty="0">
                <a:latin typeface="Franklin Gothic Book"/>
              </a:rPr>
              <a:t>0</a:t>
            </a:r>
            <a:r>
              <a:rPr lang="ru-RU" sz="2000" b="1" i="1" dirty="0">
                <a:latin typeface="Franklin Gothic Book"/>
              </a:rPr>
              <a:t> </a:t>
            </a:r>
          </a:p>
          <a:p>
            <a:pPr marL="0" lvl="2" indent="0">
              <a:spcBef>
                <a:spcPts val="300"/>
              </a:spcBef>
              <a:buClr>
                <a:srgbClr val="F96A1B"/>
              </a:buClr>
              <a:buNone/>
            </a:pPr>
            <a:r>
              <a:rPr lang="ru-RU" sz="2000" b="1" i="1" dirty="0" smtClean="0">
                <a:latin typeface="Franklin Gothic Book"/>
              </a:rPr>
              <a:t>3)Один </a:t>
            </a:r>
            <a:r>
              <a:rPr lang="ru-RU" sz="2000" b="1" i="1" dirty="0">
                <a:latin typeface="Franklin Gothic Book"/>
              </a:rPr>
              <a:t>из углов равнобедренного треугольника равен 120</a:t>
            </a:r>
            <a:r>
              <a:rPr lang="ru-RU" sz="2000" b="1" i="1" baseline="30000" dirty="0">
                <a:latin typeface="Franklin Gothic Book"/>
              </a:rPr>
              <a:t>0</a:t>
            </a:r>
            <a:r>
              <a:rPr lang="ru-RU" sz="2000" b="1" i="1" dirty="0">
                <a:latin typeface="Franklin Gothic Book"/>
              </a:rPr>
              <a:t> . Найдите остальные углы.</a:t>
            </a:r>
          </a:p>
          <a:p>
            <a:pPr marL="0" lvl="2" indent="0">
              <a:spcBef>
                <a:spcPts val="300"/>
              </a:spcBef>
              <a:buClr>
                <a:srgbClr val="F96A1B"/>
              </a:buClr>
              <a:buNone/>
            </a:pPr>
            <a:r>
              <a:rPr lang="ru-RU" sz="2000" b="1" i="1" dirty="0">
                <a:latin typeface="Franklin Gothic Book"/>
              </a:rPr>
              <a:t>а) 60</a:t>
            </a:r>
            <a:r>
              <a:rPr lang="ru-RU" sz="2000" b="1" i="1" baseline="30000" dirty="0">
                <a:latin typeface="Franklin Gothic Book"/>
              </a:rPr>
              <a:t>0</a:t>
            </a:r>
            <a:r>
              <a:rPr lang="ru-RU" sz="2000" b="1" i="1" dirty="0">
                <a:latin typeface="Franklin Gothic Book"/>
              </a:rPr>
              <a:t>; 60</a:t>
            </a:r>
            <a:r>
              <a:rPr lang="ru-RU" sz="2000" b="1" i="1" baseline="30000" dirty="0">
                <a:latin typeface="Franklin Gothic Book"/>
              </a:rPr>
              <a:t>0</a:t>
            </a:r>
            <a:r>
              <a:rPr lang="ru-RU" sz="2000" b="1" i="1" dirty="0">
                <a:latin typeface="Franklin Gothic Book"/>
              </a:rPr>
              <a:t>     б) 60</a:t>
            </a:r>
            <a:r>
              <a:rPr lang="ru-RU" sz="2000" b="1" i="1" baseline="30000" dirty="0">
                <a:latin typeface="Franklin Gothic Book"/>
              </a:rPr>
              <a:t>0</a:t>
            </a:r>
            <a:r>
              <a:rPr lang="ru-RU" sz="2000" b="1" i="1" dirty="0">
                <a:latin typeface="Franklin Gothic Book"/>
              </a:rPr>
              <a:t>; 30</a:t>
            </a:r>
            <a:r>
              <a:rPr lang="ru-RU" sz="2000" b="1" i="1" baseline="30000" dirty="0">
                <a:latin typeface="Franklin Gothic Book"/>
              </a:rPr>
              <a:t>0</a:t>
            </a:r>
            <a:r>
              <a:rPr lang="ru-RU" sz="2000" b="1" i="1" dirty="0">
                <a:latin typeface="Franklin Gothic Book"/>
              </a:rPr>
              <a:t>        в) 30</a:t>
            </a:r>
            <a:r>
              <a:rPr lang="ru-RU" sz="2000" b="1" i="1" baseline="30000" dirty="0">
                <a:latin typeface="Franklin Gothic Book"/>
              </a:rPr>
              <a:t>0</a:t>
            </a:r>
            <a:r>
              <a:rPr lang="ru-RU" sz="2000" b="1" i="1" dirty="0">
                <a:latin typeface="Franklin Gothic Book"/>
              </a:rPr>
              <a:t>; 30</a:t>
            </a:r>
            <a:r>
              <a:rPr lang="ru-RU" sz="2000" b="1" i="1" baseline="30000" dirty="0">
                <a:latin typeface="Franklin Gothic Book"/>
              </a:rPr>
              <a:t>0</a:t>
            </a:r>
            <a:r>
              <a:rPr lang="ru-RU" sz="2000" b="1" i="1" dirty="0">
                <a:latin typeface="Franklin Gothic Book"/>
              </a:rPr>
              <a:t> </a:t>
            </a:r>
          </a:p>
          <a:p>
            <a:pPr marL="0" lvl="2" indent="0" algn="ctr">
              <a:spcBef>
                <a:spcPts val="300"/>
              </a:spcBef>
              <a:buClr>
                <a:srgbClr val="F96A1B"/>
              </a:buClr>
              <a:buNone/>
            </a:pPr>
            <a:r>
              <a:rPr lang="ru-RU" sz="1600" b="1" i="1" dirty="0">
                <a:latin typeface="Franklin Gothic Book"/>
              </a:rPr>
              <a:t>  2 ВАРИАНТ</a:t>
            </a:r>
          </a:p>
          <a:p>
            <a:pPr marL="0" lvl="0" indent="0">
              <a:spcBef>
                <a:spcPts val="800"/>
              </a:spcBef>
              <a:buNone/>
            </a:pPr>
            <a:r>
              <a:rPr lang="ru-RU" sz="2000" b="1" i="1" dirty="0" smtClean="0">
                <a:latin typeface="Franklin Gothic Book"/>
              </a:rPr>
              <a:t>1)Могут </a:t>
            </a:r>
            <a:r>
              <a:rPr lang="ru-RU" sz="2000" b="1" i="1" dirty="0">
                <a:latin typeface="Franklin Gothic Book"/>
              </a:rPr>
              <a:t>ли два угла треугольника быть равными  104</a:t>
            </a:r>
            <a:r>
              <a:rPr lang="ru-RU" sz="2000" b="1" i="1" baseline="30000" dirty="0">
                <a:latin typeface="Franklin Gothic Book"/>
              </a:rPr>
              <a:t>0</a:t>
            </a:r>
            <a:r>
              <a:rPr lang="ru-RU" sz="2000" b="1" i="1" dirty="0">
                <a:latin typeface="Franklin Gothic Book"/>
              </a:rPr>
              <a:t>  и  81</a:t>
            </a:r>
            <a:r>
              <a:rPr lang="ru-RU" sz="2000" b="1" i="1" baseline="30000" dirty="0">
                <a:latin typeface="Franklin Gothic Book"/>
              </a:rPr>
              <a:t>0</a:t>
            </a:r>
            <a:r>
              <a:rPr lang="ru-RU" sz="2000" b="1" i="1" dirty="0">
                <a:latin typeface="Franklin Gothic Book"/>
              </a:rPr>
              <a:t> ?</a:t>
            </a:r>
          </a:p>
          <a:p>
            <a:pPr marL="237744" lvl="2" indent="0">
              <a:spcBef>
                <a:spcPts val="300"/>
              </a:spcBef>
              <a:buClr>
                <a:srgbClr val="F96A1B"/>
              </a:buClr>
              <a:buNone/>
            </a:pPr>
            <a:r>
              <a:rPr lang="ru-RU" sz="2000" b="1" i="1" dirty="0">
                <a:latin typeface="Franklin Gothic Book"/>
              </a:rPr>
              <a:t>а) Да		б) Нет</a:t>
            </a:r>
          </a:p>
          <a:p>
            <a:pPr marL="0" lvl="2" indent="0">
              <a:spcBef>
                <a:spcPts val="300"/>
              </a:spcBef>
              <a:buClr>
                <a:srgbClr val="F96A1B"/>
              </a:buClr>
              <a:buNone/>
            </a:pPr>
            <a:r>
              <a:rPr lang="ru-RU" sz="2000" b="1" i="1" dirty="0" smtClean="0">
                <a:latin typeface="Franklin Gothic Book"/>
              </a:rPr>
              <a:t>2)Один </a:t>
            </a:r>
            <a:r>
              <a:rPr lang="ru-RU" sz="2000" b="1" i="1" dirty="0">
                <a:latin typeface="Franklin Gothic Book"/>
              </a:rPr>
              <a:t>из острых углов прямоугольного треугольника равен 27</a:t>
            </a:r>
            <a:r>
              <a:rPr lang="ru-RU" sz="2000" b="1" i="1" baseline="30000" dirty="0">
                <a:latin typeface="Franklin Gothic Book"/>
              </a:rPr>
              <a:t>0</a:t>
            </a:r>
            <a:r>
              <a:rPr lang="ru-RU" sz="2000" b="1" i="1" dirty="0">
                <a:latin typeface="Franklin Gothic Book"/>
              </a:rPr>
              <a:t> . Найдите второй острый угол.</a:t>
            </a:r>
          </a:p>
          <a:p>
            <a:pPr marL="237600" lvl="2" indent="0">
              <a:spcBef>
                <a:spcPts val="300"/>
              </a:spcBef>
              <a:buClr>
                <a:srgbClr val="F96A1B"/>
              </a:buClr>
              <a:buNone/>
            </a:pPr>
            <a:r>
              <a:rPr lang="ru-RU" sz="2000" b="1" i="1" dirty="0">
                <a:latin typeface="Franklin Gothic Book"/>
              </a:rPr>
              <a:t>а) 63</a:t>
            </a:r>
            <a:r>
              <a:rPr lang="ru-RU" sz="2000" b="1" i="1" baseline="30000" dirty="0">
                <a:latin typeface="Franklin Gothic Book"/>
              </a:rPr>
              <a:t>0</a:t>
            </a:r>
            <a:r>
              <a:rPr lang="ru-RU" sz="2000" b="1" i="1" dirty="0">
                <a:latin typeface="Franklin Gothic Book"/>
              </a:rPr>
              <a:t> 	     б) 153</a:t>
            </a:r>
            <a:r>
              <a:rPr lang="ru-RU" sz="2000" b="1" i="1" baseline="30000" dirty="0">
                <a:latin typeface="Franklin Gothic Book"/>
              </a:rPr>
              <a:t>0</a:t>
            </a:r>
            <a:r>
              <a:rPr lang="ru-RU" sz="2000" b="1" i="1" dirty="0">
                <a:latin typeface="Franklin Gothic Book"/>
              </a:rPr>
              <a:t>        в) 53</a:t>
            </a:r>
            <a:r>
              <a:rPr lang="ru-RU" sz="2000" b="1" i="1" baseline="30000" dirty="0">
                <a:latin typeface="Franklin Gothic Book"/>
              </a:rPr>
              <a:t>0</a:t>
            </a:r>
            <a:r>
              <a:rPr lang="ru-RU" sz="2000" b="1" i="1" dirty="0">
                <a:latin typeface="Franklin Gothic Book"/>
              </a:rPr>
              <a:t> </a:t>
            </a:r>
          </a:p>
          <a:p>
            <a:pPr marL="0" lvl="2" indent="0">
              <a:spcBef>
                <a:spcPts val="300"/>
              </a:spcBef>
              <a:buClr>
                <a:srgbClr val="F96A1B"/>
              </a:buClr>
              <a:buNone/>
            </a:pPr>
            <a:r>
              <a:rPr lang="ru-RU" sz="2000" b="1" i="1" dirty="0" smtClean="0">
                <a:latin typeface="Franklin Gothic Book"/>
              </a:rPr>
              <a:t>3)Один </a:t>
            </a:r>
            <a:r>
              <a:rPr lang="ru-RU" sz="2000" b="1" i="1" dirty="0">
                <a:latin typeface="Franklin Gothic Book"/>
              </a:rPr>
              <a:t>из углов равнобедренного треугольника равен 100</a:t>
            </a:r>
            <a:r>
              <a:rPr lang="ru-RU" sz="2000" b="1" i="1" baseline="30000" dirty="0">
                <a:latin typeface="Franklin Gothic Book"/>
              </a:rPr>
              <a:t>0</a:t>
            </a:r>
            <a:r>
              <a:rPr lang="ru-RU" sz="2000" b="1" i="1" dirty="0">
                <a:latin typeface="Franklin Gothic Book"/>
              </a:rPr>
              <a:t> . Найдите остальные углы.</a:t>
            </a:r>
          </a:p>
          <a:p>
            <a:pPr marL="0" lvl="2" indent="0">
              <a:spcBef>
                <a:spcPts val="300"/>
              </a:spcBef>
              <a:buClr>
                <a:srgbClr val="F96A1B"/>
              </a:buClr>
              <a:buNone/>
            </a:pPr>
            <a:r>
              <a:rPr lang="ru-RU" sz="2000" b="1" i="1" dirty="0">
                <a:latin typeface="Franklin Gothic Book"/>
              </a:rPr>
              <a:t>а) 80</a:t>
            </a:r>
            <a:r>
              <a:rPr lang="ru-RU" sz="2000" b="1" i="1" baseline="30000" dirty="0">
                <a:latin typeface="Franklin Gothic Book"/>
              </a:rPr>
              <a:t>0</a:t>
            </a:r>
            <a:r>
              <a:rPr lang="ru-RU" sz="2000" b="1" i="1" dirty="0">
                <a:latin typeface="Franklin Gothic Book"/>
              </a:rPr>
              <a:t>; 80</a:t>
            </a:r>
            <a:r>
              <a:rPr lang="ru-RU" sz="2000" b="1" i="1" baseline="30000" dirty="0">
                <a:latin typeface="Franklin Gothic Book"/>
              </a:rPr>
              <a:t>0</a:t>
            </a:r>
            <a:r>
              <a:rPr lang="ru-RU" sz="2000" b="1" i="1" dirty="0">
                <a:latin typeface="Franklin Gothic Book"/>
              </a:rPr>
              <a:t>     б) 40</a:t>
            </a:r>
            <a:r>
              <a:rPr lang="ru-RU" sz="2000" b="1" i="1" baseline="30000" dirty="0">
                <a:latin typeface="Franklin Gothic Book"/>
              </a:rPr>
              <a:t>0</a:t>
            </a:r>
            <a:r>
              <a:rPr lang="ru-RU" sz="2000" b="1" i="1" dirty="0">
                <a:latin typeface="Franklin Gothic Book"/>
              </a:rPr>
              <a:t>; 40</a:t>
            </a:r>
            <a:r>
              <a:rPr lang="ru-RU" sz="2000" b="1" i="1" baseline="30000" dirty="0">
                <a:latin typeface="Franklin Gothic Book"/>
              </a:rPr>
              <a:t>0</a:t>
            </a:r>
            <a:r>
              <a:rPr lang="ru-RU" sz="2000" b="1" i="1" dirty="0">
                <a:latin typeface="Franklin Gothic Book"/>
              </a:rPr>
              <a:t>        в) 80</a:t>
            </a:r>
            <a:r>
              <a:rPr lang="ru-RU" sz="2000" b="1" i="1" baseline="30000" dirty="0">
                <a:latin typeface="Franklin Gothic Book"/>
              </a:rPr>
              <a:t>0</a:t>
            </a:r>
            <a:r>
              <a:rPr lang="ru-RU" sz="2000" b="1" i="1" dirty="0">
                <a:latin typeface="Franklin Gothic Book"/>
              </a:rPr>
              <a:t>; 40</a:t>
            </a:r>
            <a:r>
              <a:rPr lang="ru-RU" sz="2000" b="1" i="1" baseline="30000" dirty="0">
                <a:latin typeface="Franklin Gothic Book"/>
              </a:rPr>
              <a:t>0</a:t>
            </a:r>
            <a:endParaRPr lang="ru-RU" sz="2000" b="1" i="1" dirty="0">
              <a:latin typeface="Franklin Gothic Book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935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/>
              <a:t>Самопроверка</a:t>
            </a:r>
            <a:endParaRPr lang="ru-RU" sz="60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4400" i="1" dirty="0" smtClean="0"/>
              <a:t>Ответы</a:t>
            </a:r>
            <a:r>
              <a:rPr lang="ru-RU" sz="4400" dirty="0" smtClean="0"/>
              <a:t>:  </a:t>
            </a:r>
          </a:p>
          <a:p>
            <a:pPr marL="0" indent="0">
              <a:buNone/>
            </a:pPr>
            <a:r>
              <a:rPr lang="ru-RU" sz="4400" dirty="0" smtClean="0"/>
              <a:t>1 вариант: 1</a:t>
            </a:r>
            <a:r>
              <a:rPr lang="ru-RU" sz="4400" dirty="0"/>
              <a:t>) б;        2) б;      </a:t>
            </a:r>
            <a:r>
              <a:rPr lang="ru-RU" sz="4400" dirty="0" smtClean="0"/>
              <a:t>   </a:t>
            </a:r>
            <a:r>
              <a:rPr lang="ru-RU" sz="4400" dirty="0"/>
              <a:t>3) </a:t>
            </a:r>
            <a:r>
              <a:rPr lang="ru-RU" sz="4400" dirty="0" smtClean="0"/>
              <a:t>в</a:t>
            </a:r>
          </a:p>
          <a:p>
            <a:pPr marL="0" indent="0">
              <a:buNone/>
            </a:pPr>
            <a:r>
              <a:rPr lang="ru-RU" sz="4400" dirty="0" smtClean="0"/>
              <a:t>2 вариант: 1</a:t>
            </a:r>
            <a:r>
              <a:rPr lang="ru-RU" sz="4400" dirty="0"/>
              <a:t>) б;        2) а;          3) б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25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20688"/>
            <a:ext cx="9036496" cy="6120680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ru-RU" b="1" kern="50" dirty="0">
                <a:latin typeface="Times New Roman"/>
                <a:ea typeface="Times New Roman"/>
                <a:cs typeface="Times New Roman"/>
              </a:rPr>
              <a:t>Исследование какой темы вели на уроке?</a:t>
            </a:r>
            <a:endParaRPr lang="ru-RU" sz="2800" b="1" dirty="0">
              <a:latin typeface="Times New Roman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ru-RU" b="1" kern="50" dirty="0">
                <a:latin typeface="Times New Roman"/>
                <a:ea typeface="Times New Roman"/>
                <a:cs typeface="Times New Roman"/>
              </a:rPr>
              <a:t>Какие понятия разобрали?</a:t>
            </a:r>
            <a:endParaRPr lang="ru-RU" sz="2800" b="1" dirty="0">
              <a:latin typeface="Times New Roman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ru-RU" b="1" kern="50" dirty="0">
                <a:latin typeface="Times New Roman"/>
                <a:ea typeface="Times New Roman"/>
                <a:cs typeface="Times New Roman"/>
              </a:rPr>
              <a:t>Какие трудности вы испытали?</a:t>
            </a:r>
            <a:endParaRPr lang="ru-RU" sz="2800" b="1" dirty="0">
              <a:latin typeface="Times New Roman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ru-RU" b="1" kern="50" dirty="0">
                <a:latin typeface="Times New Roman"/>
                <a:ea typeface="Times New Roman"/>
                <a:cs typeface="Times New Roman"/>
              </a:rPr>
              <a:t>Почему?</a:t>
            </a:r>
            <a:endParaRPr lang="ru-RU" sz="2800" b="1" dirty="0">
              <a:latin typeface="Times New Roman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ru-RU" b="1" kern="50" dirty="0">
                <a:latin typeface="Times New Roman"/>
                <a:ea typeface="Times New Roman"/>
                <a:cs typeface="Times New Roman"/>
              </a:rPr>
              <a:t>Как ты преодолел их?</a:t>
            </a:r>
            <a:endParaRPr lang="ru-RU" sz="2800" b="1" dirty="0">
              <a:latin typeface="Times New Roman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ru-RU" b="1" kern="50" dirty="0">
                <a:latin typeface="Times New Roman"/>
                <a:ea typeface="Times New Roman"/>
                <a:cs typeface="Times New Roman"/>
              </a:rPr>
              <a:t>Удалось решить поставленную задачу?</a:t>
            </a:r>
            <a:endParaRPr lang="ru-RU" sz="2800" b="1" dirty="0">
              <a:latin typeface="Times New Roman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ru-RU" b="1" kern="50" dirty="0">
                <a:latin typeface="Times New Roman"/>
                <a:ea typeface="Times New Roman"/>
                <a:cs typeface="Times New Roman"/>
              </a:rPr>
              <a:t>Где можно применить новые знания?</a:t>
            </a:r>
            <a:endParaRPr lang="ru-RU" sz="2800" b="1" dirty="0"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Что нового узнали на сегодняшнем уроке?</a:t>
            </a:r>
            <a:endParaRPr lang="ru-RU" sz="2800" b="1" dirty="0"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Какая работа вам понравилась больше всего?</a:t>
            </a:r>
            <a:endParaRPr lang="ru-RU" sz="2800" b="1" dirty="0"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Какие задания вызвали затруднения?</a:t>
            </a:r>
            <a:endParaRPr lang="ru-RU" sz="2800" b="1" dirty="0">
              <a:latin typeface="Times New Roman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Был ли урок интересным?</a:t>
            </a:r>
            <a:endParaRPr lang="ru-RU" sz="2800" b="1" dirty="0"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36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/>
              <a:t>Домашнее задание</a:t>
            </a:r>
            <a:endParaRPr lang="ru-RU" sz="54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5400" dirty="0" smtClean="0"/>
              <a:t>1)п.30, </a:t>
            </a:r>
          </a:p>
          <a:p>
            <a:pPr marL="0" indent="0" algn="just">
              <a:buNone/>
            </a:pPr>
            <a:r>
              <a:rPr lang="ru-RU" sz="5400" dirty="0" smtClean="0"/>
              <a:t>доказательство теоремы;</a:t>
            </a:r>
          </a:p>
          <a:p>
            <a:pPr marL="0" indent="0" algn="just">
              <a:buNone/>
            </a:pPr>
            <a:r>
              <a:rPr lang="ru-RU" sz="5400" dirty="0" smtClean="0"/>
              <a:t>2)№223(</a:t>
            </a:r>
            <a:r>
              <a:rPr lang="ru-RU" sz="5400" dirty="0" err="1" smtClean="0"/>
              <a:t>а,б</a:t>
            </a:r>
            <a:r>
              <a:rPr lang="ru-RU" sz="5400" dirty="0" smtClean="0"/>
              <a:t>), №227(а).</a:t>
            </a:r>
            <a:endParaRPr lang="ru-RU" sz="5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431925" cy="125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049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 eaLnBrk="0" fontAlgn="base" hangingPunct="0">
              <a:spcAft>
                <a:spcPct val="0"/>
              </a:spcAft>
              <a:buNone/>
            </a:pPr>
            <a:r>
              <a:rPr lang="ru-RU" sz="6600" i="1" kern="0" dirty="0">
                <a:solidFill>
                  <a:srgbClr val="000000"/>
                </a:solidFill>
                <a:latin typeface="Times New Roman"/>
              </a:rPr>
              <a:t>Спасибо за урок!</a:t>
            </a:r>
          </a:p>
          <a:p>
            <a:pPr marL="0" indent="0">
              <a:buNone/>
            </a:pP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9846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24" t="19706" r="13193" b="12059"/>
          <a:stretch/>
        </p:blipFill>
        <p:spPr bwMode="auto">
          <a:xfrm>
            <a:off x="251520" y="188640"/>
            <a:ext cx="8640960" cy="6552728"/>
          </a:xfrm>
          <a:prstGeom prst="rect">
            <a:avLst/>
          </a:prstGeom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755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554461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8352928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0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064896" cy="6120680"/>
          </a:xfrm>
        </p:spPr>
        <p:txBody>
          <a:bodyPr>
            <a:normAutofit/>
          </a:bodyPr>
          <a:lstStyle/>
          <a:p>
            <a:r>
              <a:rPr lang="ru-RU" b="1" i="1" dirty="0"/>
              <a:t>Часто знает и дошкольник, </a:t>
            </a:r>
            <a:br>
              <a:rPr lang="ru-RU" b="1" i="1" dirty="0"/>
            </a:br>
            <a:r>
              <a:rPr lang="ru-RU" b="1" i="1" dirty="0"/>
              <a:t>Что такое треугольник.</a:t>
            </a:r>
            <a:br>
              <a:rPr lang="ru-RU" b="1" i="1" dirty="0"/>
            </a:br>
            <a:r>
              <a:rPr lang="ru-RU" b="1" i="1" dirty="0"/>
              <a:t>А уж вам- то, как не знать …</a:t>
            </a:r>
            <a:br>
              <a:rPr lang="ru-RU" b="1" i="1" dirty="0"/>
            </a:br>
            <a:r>
              <a:rPr lang="ru-RU" b="1" i="1" dirty="0"/>
              <a:t>Но совсем другое дело –</a:t>
            </a:r>
            <a:br>
              <a:rPr lang="ru-RU" b="1" i="1" dirty="0"/>
            </a:br>
            <a:r>
              <a:rPr lang="ru-RU" b="1" i="1" dirty="0"/>
              <a:t>Очень быстро и умело</a:t>
            </a:r>
            <a:br>
              <a:rPr lang="ru-RU" b="1" i="1" dirty="0"/>
            </a:br>
            <a:r>
              <a:rPr lang="ru-RU" b="1" i="1" dirty="0"/>
              <a:t>Величины всех  углов</a:t>
            </a:r>
            <a:br>
              <a:rPr lang="ru-RU" b="1" i="1" dirty="0"/>
            </a:br>
            <a:r>
              <a:rPr lang="ru-RU" b="1" i="1" dirty="0"/>
              <a:t>в треугольнике узнать.</a:t>
            </a:r>
            <a:br>
              <a:rPr lang="ru-RU" b="1" i="1" dirty="0"/>
            </a:b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043608" y="5638800"/>
            <a:ext cx="6728792" cy="59851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581128"/>
            <a:ext cx="2139950" cy="256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33056"/>
            <a:ext cx="1785937" cy="2554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173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5"/>
            <a:ext cx="8640960" cy="5544615"/>
          </a:xfrm>
        </p:spPr>
        <p:txBody>
          <a:bodyPr>
            <a:normAutofit/>
          </a:bodyPr>
          <a:lstStyle/>
          <a:p>
            <a:pPr algn="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Сумма </a:t>
            </a:r>
            <a:r>
              <a:rPr lang="ru-RU" sz="5400" b="1" i="1" dirty="0">
                <a:latin typeface="Times New Roman" pitchFamily="18" charset="0"/>
                <a:cs typeface="Times New Roman" pitchFamily="18" charset="0"/>
              </a:rPr>
              <a:t>углов 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треугольника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200" i="1" dirty="0" smtClean="0"/>
              <a:t>цель</a:t>
            </a:r>
            <a:r>
              <a:rPr lang="ru-RU" sz="3200" dirty="0" smtClean="0"/>
              <a:t>: вывести </a:t>
            </a:r>
            <a:r>
              <a:rPr lang="ru-RU" sz="3200" dirty="0"/>
              <a:t>свойство углов </a:t>
            </a:r>
            <a:r>
              <a:rPr lang="ru-RU" sz="3200" dirty="0" smtClean="0"/>
              <a:t>треугольника</a:t>
            </a:r>
            <a:br>
              <a:rPr lang="ru-RU" sz="3200" dirty="0" smtClean="0"/>
            </a:br>
            <a:r>
              <a:rPr lang="ru-RU" sz="3200" i="1" dirty="0" smtClean="0"/>
              <a:t>задача</a:t>
            </a:r>
            <a:r>
              <a:rPr lang="ru-RU" sz="3200" dirty="0"/>
              <a:t>: </a:t>
            </a:r>
            <a:r>
              <a:rPr lang="ru-RU" sz="3200" dirty="0" smtClean="0"/>
              <a:t>научиться </a:t>
            </a:r>
            <a:r>
              <a:rPr lang="ru-RU" sz="3200" dirty="0"/>
              <a:t>использовать свойство при решении задач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69763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20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836713"/>
            <a:ext cx="8280920" cy="1872207"/>
          </a:xfrm>
        </p:spPr>
        <p:txBody>
          <a:bodyPr>
            <a:noAutofit/>
          </a:bodyPr>
          <a:lstStyle/>
          <a:p>
            <a:r>
              <a:rPr lang="ru-RU" b="1" i="1" dirty="0" smtClean="0"/>
              <a:t>1 Практическая </a:t>
            </a:r>
            <a:r>
              <a:rPr lang="ru-RU" b="1" i="1" dirty="0"/>
              <a:t>(исследовательская) работа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564904"/>
            <a:ext cx="8424936" cy="3240360"/>
          </a:xfrm>
        </p:spPr>
        <p:txBody>
          <a:bodyPr/>
          <a:lstStyle/>
          <a:p>
            <a:pPr marL="914400" lvl="1" indent="-457200" algn="l">
              <a:buFont typeface="Arial" pitchFamily="34" charset="0"/>
              <a:buChar char="•"/>
            </a:pPr>
            <a:r>
              <a:rPr lang="ru-RU" sz="3200" i="1" dirty="0">
                <a:solidFill>
                  <a:schemeClr val="tx1"/>
                </a:solidFill>
              </a:rPr>
              <a:t>Измерить углы треугольника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ru-RU" sz="3200" i="1" dirty="0">
                <a:solidFill>
                  <a:schemeClr val="tx1"/>
                </a:solidFill>
              </a:rPr>
              <a:t>Найти сумму углов треугольника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ru-RU" sz="3200" i="1" dirty="0">
                <a:solidFill>
                  <a:schemeClr val="tx1"/>
                </a:solidFill>
              </a:rPr>
              <a:t>Определить вид треугольника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ru-RU" sz="3200" i="1" dirty="0">
                <a:solidFill>
                  <a:schemeClr val="tx1"/>
                </a:solidFill>
              </a:rPr>
              <a:t>Сделать выводы.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431925" cy="125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220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232247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2 </a:t>
            </a:r>
            <a:r>
              <a:rPr lang="ru-RU" b="1" i="1" dirty="0"/>
              <a:t>Практическая (исследовательская) работа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636911"/>
            <a:ext cx="8352928" cy="3609765"/>
          </a:xfrm>
        </p:spPr>
        <p:txBody>
          <a:bodyPr/>
          <a:lstStyle/>
          <a:p>
            <a:pPr marL="0" lvl="1" algn="l"/>
            <a:r>
              <a:rPr lang="ru-RU" sz="3200" i="1" dirty="0">
                <a:solidFill>
                  <a:schemeClr val="tx1"/>
                </a:solidFill>
              </a:rPr>
              <a:t>Путем перегибания соберем углы треугольника в одну точку. 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045410"/>
            <a:ext cx="6912768" cy="2201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6270"/>
            <a:ext cx="1431925" cy="125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340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Теорема о сумме углов треугольника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700808"/>
            <a:ext cx="6228309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79175"/>
            <a:ext cx="6801345" cy="988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10307"/>
            <a:ext cx="7753008" cy="1005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898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036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1084</TotalTime>
  <Words>173</Words>
  <Application>Microsoft Office PowerPoint</Application>
  <PresentationFormat>Экран (4:3)</PresentationFormat>
  <Paragraphs>48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Ну-ка проверь, дружок,  Ты готов начать урок?  Все ль на месте,  Все ль в порядке,  Ручка, книжка и тетрадка? </vt:lpstr>
      <vt:lpstr>Презентация PowerPoint</vt:lpstr>
      <vt:lpstr>Презентация PowerPoint</vt:lpstr>
      <vt:lpstr>Часто знает и дошкольник,  Что такое треугольник. А уж вам- то, как не знать … Но совсем другое дело – Очень быстро и умело Величины всех  углов в треугольнике узнать. </vt:lpstr>
      <vt:lpstr> Сумма углов треугольника   цель: вывести свойство углов треугольника задача: научиться использовать свойство при решении задач</vt:lpstr>
      <vt:lpstr>1 Практическая (исследовательская) работа </vt:lpstr>
      <vt:lpstr>2 Практическая (исследовательская) работа </vt:lpstr>
      <vt:lpstr> Теорема о сумме углов треугольника</vt:lpstr>
      <vt:lpstr>Презентация PowerPoint</vt:lpstr>
      <vt:lpstr>Физкультминутка</vt:lpstr>
      <vt:lpstr>Презентация PowerPoint</vt:lpstr>
      <vt:lpstr>Работа по учебнику</vt:lpstr>
      <vt:lpstr>тест</vt:lpstr>
      <vt:lpstr>Самопроверка</vt:lpstr>
      <vt:lpstr>Презентация PowerPoint</vt:lpstr>
      <vt:lpstr>Домашнее задание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XP GAME 2009</dc:creator>
  <cp:lastModifiedBy>XP GAME 2009</cp:lastModifiedBy>
  <cp:revision>56</cp:revision>
  <dcterms:created xsi:type="dcterms:W3CDTF">2015-01-18T08:10:18Z</dcterms:created>
  <dcterms:modified xsi:type="dcterms:W3CDTF">2015-02-04T16:29:42Z</dcterms:modified>
</cp:coreProperties>
</file>