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F0C22-4638-4CCB-896B-C5743A30BAA2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DBAB6-5CF2-440A-ADDF-730BF3EC0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5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DBAB6-5CF2-440A-ADDF-730BF3EC02E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9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9CD23D1-8430-48DE-9A18-C4CB683BA038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552A19D-E94A-45F1-8B27-3318C741E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Неизвестный Граф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Давайте решим задачу:  определите формулу вещества, если в его состав входит 92,3% углерода и 7,7% водорода, относительная плотность этого вещества по водороду равна 39.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85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A6E8D1-3290-4A34-9C04-B5D7F57A628B}" type="slidenum">
              <a:rPr lang="ru-RU" sz="1000" smtClean="0">
                <a:latin typeface="Arial" pitchFamily="34" charset="0"/>
              </a:rPr>
              <a:pPr eaLnBrk="1" hangingPunct="1"/>
              <a:t>10</a:t>
            </a:fld>
            <a:endParaRPr lang="ru-RU" sz="1000" smtClean="0">
              <a:latin typeface="Arial" pitchFamily="34" charset="0"/>
            </a:endParaRP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630238" y="1268413"/>
            <a:ext cx="674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Химические свойства. Реакции замещения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256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0" y="3095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72516"/>
              </p:ext>
            </p:extLst>
          </p:nvPr>
        </p:nvGraphicFramePr>
        <p:xfrm>
          <a:off x="820293" y="2606223"/>
          <a:ext cx="7424115" cy="2190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5654040" imgH="1424940" progId="ChemWindow.Document">
                  <p:embed/>
                </p:oleObj>
              </mc:Choice>
              <mc:Fallback>
                <p:oleObj name="Document" r:id="rId3" imgW="5654040" imgH="142494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93" y="2606223"/>
                        <a:ext cx="7424115" cy="2190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8642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2560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C2C535-E6B2-4AAD-9F6D-B6370DB899B9}" type="slidenum">
              <a:rPr lang="ru-RU" sz="1000" smtClean="0">
                <a:latin typeface="Arial" pitchFamily="34" charset="0"/>
              </a:rPr>
              <a:pPr eaLnBrk="1" hangingPunct="1"/>
              <a:t>11</a:t>
            </a:fld>
            <a:endParaRPr lang="ru-RU" sz="1000" smtClean="0">
              <a:latin typeface="Arial" pitchFamily="34" charset="0"/>
            </a:endParaRPr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630238" y="1268413"/>
            <a:ext cx="674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Химические свойства. Реакции замещения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256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0" y="2809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08330"/>
              </p:ext>
            </p:extLst>
          </p:nvPr>
        </p:nvGraphicFramePr>
        <p:xfrm>
          <a:off x="770483" y="3068960"/>
          <a:ext cx="7560840" cy="2095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4314825" imgH="962025" progId="ChemWindow.Document">
                  <p:embed/>
                </p:oleObj>
              </mc:Choice>
              <mc:Fallback>
                <p:oleObj name="Document" r:id="rId3" imgW="4314825" imgH="96202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83" y="3068960"/>
                        <a:ext cx="7560840" cy="2095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97391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2253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B3AB2C-33EF-4D6C-BAE5-7CFE299A6D0E}" type="slidenum">
              <a:rPr lang="ru-RU" smtClean="0">
                <a:solidFill>
                  <a:schemeClr val="tx2"/>
                </a:solidFill>
                <a:latin typeface="Rage Italic"/>
              </a:rPr>
              <a:pPr eaLnBrk="1" hangingPunct="1"/>
              <a:t>12</a:t>
            </a:fld>
            <a:endParaRPr lang="ru-RU" smtClean="0">
              <a:solidFill>
                <a:schemeClr val="tx2"/>
              </a:solidFill>
              <a:latin typeface="Rage Italic"/>
            </a:endParaRPr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30238" y="1268413"/>
            <a:ext cx="738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Химические свойства. Реакции присоединения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900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4" name="Object 17"/>
          <p:cNvGraphicFramePr>
            <a:graphicFrameLocks noChangeAspect="1"/>
          </p:cNvGraphicFramePr>
          <p:nvPr/>
        </p:nvGraphicFramePr>
        <p:xfrm>
          <a:off x="684213" y="2170113"/>
          <a:ext cx="7272337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3985260" imgH="1165860" progId="ChemWindow.Document">
                  <p:embed/>
                </p:oleObj>
              </mc:Choice>
              <mc:Fallback>
                <p:oleObj name="Document" r:id="rId3" imgW="3985260" imgH="11658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70113"/>
                        <a:ext cx="7272337" cy="212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0481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2355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1705A2-46CC-4D00-B9BE-50C1F965D43B}" type="slidenum">
              <a:rPr lang="ru-RU" smtClean="0">
                <a:solidFill>
                  <a:schemeClr val="tx2"/>
                </a:solidFill>
                <a:latin typeface="Rage Italic"/>
              </a:rPr>
              <a:pPr eaLnBrk="1" hangingPunct="1"/>
              <a:t>13</a:t>
            </a:fld>
            <a:endParaRPr lang="ru-RU" smtClean="0">
              <a:solidFill>
                <a:schemeClr val="tx2"/>
              </a:solidFill>
              <a:latin typeface="Rage Italic"/>
            </a:endParaRP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30238" y="1268413"/>
            <a:ext cx="738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Химические свойства. Реакции присоединения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0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0" y="226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0" y="1900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6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852036"/>
              </p:ext>
            </p:extLst>
          </p:nvPr>
        </p:nvGraphicFramePr>
        <p:xfrm>
          <a:off x="795337" y="2770454"/>
          <a:ext cx="7492291" cy="2665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5516880" imgH="1965960" progId="ChemWindow.Document">
                  <p:embed/>
                </p:oleObj>
              </mc:Choice>
              <mc:Fallback>
                <p:oleObj name="Document" r:id="rId4" imgW="5516880" imgH="19659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" y="2770454"/>
                        <a:ext cx="7492291" cy="2665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3111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Арены (бензол)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132857"/>
            <a:ext cx="65527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1- вариант: 2, 4, 5, 7, </a:t>
            </a:r>
            <a:r>
              <a:rPr lang="ru-RU" sz="4400" b="1" dirty="0" smtClean="0">
                <a:solidFill>
                  <a:srgbClr val="002060"/>
                </a:solidFill>
              </a:rPr>
              <a:t>10</a:t>
            </a:r>
          </a:p>
          <a:p>
            <a:endParaRPr lang="ru-RU" sz="4400" b="1" dirty="0">
              <a:solidFill>
                <a:srgbClr val="002060"/>
              </a:solidFill>
            </a:endParaRPr>
          </a:p>
          <a:p>
            <a:r>
              <a:rPr lang="ru-RU" sz="4400" b="1" dirty="0">
                <a:solidFill>
                  <a:srgbClr val="002060"/>
                </a:solidFill>
              </a:rPr>
              <a:t>2- вариант: 1, 2, 5, 8, 10</a:t>
            </a:r>
          </a:p>
        </p:txBody>
      </p:sp>
    </p:spTree>
    <p:extLst>
      <p:ext uri="{BB962C8B-B14F-4D97-AF65-F5344CB8AC3E}">
        <p14:creationId xmlns:p14="http://schemas.microsoft.com/office/powerpoint/2010/main" val="355739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Арены (бензол)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916832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</a:t>
            </a:r>
            <a:r>
              <a:rPr lang="ru-RU" sz="3600" b="1" i="1" dirty="0">
                <a:solidFill>
                  <a:srgbClr val="002060"/>
                </a:solidFill>
              </a:rPr>
              <a:t>Д/з: §§14, 15 стр. 66 №3, стр. 67 задача 1. Выписать получение бензола и листе А4 изобразить применение бензола и его гомологов.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5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Арены (бензол)</a:t>
            </a:r>
            <a:endParaRPr lang="ru-RU" dirty="0"/>
          </a:p>
        </p:txBody>
      </p:sp>
      <p:pic>
        <p:nvPicPr>
          <p:cNvPr id="3" name="Рисунок 2" descr="https://docs.google.com/viewer?url=http%3A%2F%2Fnsportal.ru%2Fsites%2Fdefault%2Ffiles%2F2012%2F06%2F21%2Fkopiya_aromaticheskie_uglevodorody.pptx&amp;docid=de8bc96bc3438b8a70b97ed53907e6ae&amp;a=bi&amp;pagenumber=23&amp;w=5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84076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784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ЛИТЕРАТУРА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772816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</a:rPr>
              <a:t>Г.Е. Рудзитис, Ф.Г. Фельдман Химия 10, издательство «Просвещение»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>Е.Я. </a:t>
            </a:r>
            <a:r>
              <a:rPr lang="ru-RU" sz="2400" b="1" dirty="0" err="1">
                <a:solidFill>
                  <a:srgbClr val="002060"/>
                </a:solidFill>
              </a:rPr>
              <a:t>Аршанский</a:t>
            </a:r>
            <a:r>
              <a:rPr lang="ru-RU" sz="2400" b="1" dirty="0">
                <a:solidFill>
                  <a:srgbClr val="002060"/>
                </a:solidFill>
              </a:rPr>
              <a:t>. Газета «Химия» 2002 год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</a:rPr>
              <a:t>http</a:t>
            </a:r>
            <a:r>
              <a:rPr lang="ru-RU" sz="2400" b="1" dirty="0">
                <a:solidFill>
                  <a:srgbClr val="002060"/>
                </a:solidFill>
              </a:rPr>
              <a:t>://</a:t>
            </a:r>
            <a:r>
              <a:rPr lang="en-US" sz="2400" b="1" dirty="0" err="1">
                <a:solidFill>
                  <a:srgbClr val="002060"/>
                </a:solidFill>
              </a:rPr>
              <a:t>bse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 err="1">
                <a:solidFill>
                  <a:srgbClr val="002060"/>
                </a:solidFill>
              </a:rPr>
              <a:t>sci</a:t>
            </a:r>
            <a:r>
              <a:rPr lang="ru-RU" sz="2400" b="1" dirty="0">
                <a:solidFill>
                  <a:srgbClr val="002060"/>
                </a:solidFill>
              </a:rPr>
              <a:t>-</a:t>
            </a:r>
            <a:r>
              <a:rPr lang="en-US" sz="2400" b="1" dirty="0">
                <a:solidFill>
                  <a:srgbClr val="002060"/>
                </a:solidFill>
              </a:rPr>
              <a:t>lib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>
                <a:solidFill>
                  <a:srgbClr val="002060"/>
                </a:solidFill>
              </a:rPr>
              <a:t>com</a:t>
            </a:r>
            <a:r>
              <a:rPr lang="ru-RU" sz="2400" b="1" dirty="0">
                <a:solidFill>
                  <a:srgbClr val="002060"/>
                </a:solidFill>
              </a:rPr>
              <a:t>/</a:t>
            </a:r>
            <a:r>
              <a:rPr lang="en-US" sz="2400" b="1" dirty="0" err="1">
                <a:solidFill>
                  <a:srgbClr val="002060"/>
                </a:solidFill>
              </a:rPr>
              <a:t>artcle</a:t>
            </a:r>
            <a:r>
              <a:rPr lang="ru-RU" sz="2400" b="1" dirty="0">
                <a:solidFill>
                  <a:srgbClr val="002060"/>
                </a:solidFill>
              </a:rPr>
              <a:t>109327.</a:t>
            </a:r>
            <a:r>
              <a:rPr lang="en-US" sz="2400" b="1" dirty="0">
                <a:solidFill>
                  <a:srgbClr val="002060"/>
                </a:solidFill>
              </a:rPr>
              <a:t>html</a:t>
            </a:r>
            <a:r>
              <a:rPr lang="ru-RU" sz="2400" b="1" dirty="0">
                <a:solidFill>
                  <a:srgbClr val="002060"/>
                </a:solidFill>
              </a:rPr>
              <a:t> (большая советская энциклопедия)</a:t>
            </a:r>
          </a:p>
        </p:txBody>
      </p:sp>
    </p:spTree>
    <p:extLst>
      <p:ext uri="{BB962C8B-B14F-4D97-AF65-F5344CB8AC3E}">
        <p14:creationId xmlns:p14="http://schemas.microsoft.com/office/powerpoint/2010/main" val="281587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Неизвестный Граф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С</a:t>
            </a:r>
            <a:r>
              <a:rPr lang="ru-RU" sz="8000" b="1" i="1" baseline="-25000" dirty="0" smtClean="0">
                <a:solidFill>
                  <a:srgbClr val="002060"/>
                </a:solidFill>
              </a:rPr>
              <a:t>6</a:t>
            </a:r>
            <a:r>
              <a:rPr lang="ru-RU" sz="8000" b="1" i="1" dirty="0" smtClean="0">
                <a:solidFill>
                  <a:srgbClr val="002060"/>
                </a:solidFill>
              </a:rPr>
              <a:t>Н</a:t>
            </a:r>
            <a:r>
              <a:rPr lang="ru-RU" sz="8000" b="1" i="1" baseline="-25000" dirty="0" smtClean="0">
                <a:solidFill>
                  <a:srgbClr val="002060"/>
                </a:solidFill>
              </a:rPr>
              <a:t>6</a:t>
            </a: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С</a:t>
            </a:r>
            <a:r>
              <a:rPr lang="en-US" sz="8000" b="1" i="1" baseline="-25000" dirty="0" smtClean="0">
                <a:solidFill>
                  <a:srgbClr val="002060"/>
                </a:solidFill>
              </a:rPr>
              <a:t>n</a:t>
            </a:r>
            <a:r>
              <a:rPr lang="ru-RU" sz="8000" b="1" i="1" dirty="0" smtClean="0">
                <a:solidFill>
                  <a:srgbClr val="002060"/>
                </a:solidFill>
              </a:rPr>
              <a:t>Н</a:t>
            </a:r>
            <a:r>
              <a:rPr lang="en-US" sz="8000" b="1" i="1" baseline="-25000" dirty="0" smtClean="0">
                <a:solidFill>
                  <a:srgbClr val="002060"/>
                </a:solidFill>
              </a:rPr>
              <a:t>2n-6</a:t>
            </a:r>
            <a:endParaRPr lang="ru-RU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9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Неизвестный Граф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 descr="http://festival.1september.ru/articles/537076/img3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76064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30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Неизвестный Граф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7"/>
            <a:ext cx="7416824" cy="3603812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>
                <a:solidFill>
                  <a:srgbClr val="002060"/>
                </a:solidFill>
              </a:rPr>
              <a:t>Если предположить, что верна 3-я формула, то должно получиться следующее соединение: 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СН</a:t>
            </a:r>
            <a:r>
              <a:rPr lang="ru-RU" sz="3200" b="1" i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i="1" dirty="0" smtClean="0">
                <a:solidFill>
                  <a:srgbClr val="002060"/>
                </a:solidFill>
              </a:rPr>
              <a:t>В</a:t>
            </a:r>
            <a:r>
              <a:rPr lang="en-US" sz="3200" b="1" i="1" dirty="0">
                <a:solidFill>
                  <a:srgbClr val="002060"/>
                </a:solidFill>
              </a:rPr>
              <a:t>r</a:t>
            </a:r>
            <a:r>
              <a:rPr lang="ru-RU" sz="3200" b="1" i="1" dirty="0">
                <a:solidFill>
                  <a:srgbClr val="002060"/>
                </a:solidFill>
              </a:rPr>
              <a:t>-СНВ</a:t>
            </a:r>
            <a:r>
              <a:rPr lang="en-US" sz="3200" b="1" i="1" dirty="0">
                <a:solidFill>
                  <a:srgbClr val="002060"/>
                </a:solidFill>
              </a:rPr>
              <a:t>r</a:t>
            </a:r>
            <a:r>
              <a:rPr lang="ru-RU" sz="3200" b="1" i="1" dirty="0">
                <a:solidFill>
                  <a:srgbClr val="002060"/>
                </a:solidFill>
              </a:rPr>
              <a:t>-</a:t>
            </a:r>
            <a:r>
              <a:rPr lang="en-US" sz="3200" b="1" i="1" dirty="0">
                <a:solidFill>
                  <a:srgbClr val="002060"/>
                </a:solidFill>
              </a:rPr>
              <a:t>C</a:t>
            </a:r>
            <a:r>
              <a:rPr lang="ru-RU" sz="3200" b="1" i="1" dirty="0">
                <a:solidFill>
                  <a:srgbClr val="002060"/>
                </a:solidFill>
              </a:rPr>
              <a:t>В</a:t>
            </a:r>
            <a:r>
              <a:rPr lang="en-US" sz="3200" b="1" i="1" dirty="0">
                <a:solidFill>
                  <a:srgbClr val="002060"/>
                </a:solidFill>
              </a:rPr>
              <a:t>r</a:t>
            </a:r>
            <a:r>
              <a:rPr lang="ru-RU" sz="3200" b="1" i="1" baseline="-25000" dirty="0">
                <a:solidFill>
                  <a:srgbClr val="002060"/>
                </a:solidFill>
              </a:rPr>
              <a:t>2</a:t>
            </a:r>
            <a:r>
              <a:rPr lang="ru-RU" sz="3200" b="1" i="1" dirty="0">
                <a:solidFill>
                  <a:srgbClr val="002060"/>
                </a:solidFill>
              </a:rPr>
              <a:t>-СВ</a:t>
            </a:r>
            <a:r>
              <a:rPr lang="en-US" sz="3200" b="1" i="1" dirty="0">
                <a:solidFill>
                  <a:srgbClr val="002060"/>
                </a:solidFill>
              </a:rPr>
              <a:t>r</a:t>
            </a:r>
            <a:r>
              <a:rPr lang="ru-RU" sz="3200" b="1" i="1" baseline="-25000" dirty="0">
                <a:solidFill>
                  <a:srgbClr val="002060"/>
                </a:solidFill>
              </a:rPr>
              <a:t>2</a:t>
            </a:r>
            <a:r>
              <a:rPr lang="ru-RU" sz="3200" b="1" i="1" dirty="0">
                <a:solidFill>
                  <a:srgbClr val="002060"/>
                </a:solidFill>
              </a:rPr>
              <a:t>-</a:t>
            </a:r>
            <a:r>
              <a:rPr lang="en-US" sz="3200" b="1" i="1" dirty="0">
                <a:solidFill>
                  <a:srgbClr val="002060"/>
                </a:solidFill>
              </a:rPr>
              <a:t>CH</a:t>
            </a:r>
            <a:r>
              <a:rPr lang="ru-RU" sz="3200" b="1" i="1" baseline="-25000" dirty="0">
                <a:solidFill>
                  <a:srgbClr val="002060"/>
                </a:solidFill>
              </a:rPr>
              <a:t>2</a:t>
            </a:r>
            <a:r>
              <a:rPr lang="ru-RU" sz="3200" b="1" i="1" dirty="0">
                <a:solidFill>
                  <a:srgbClr val="002060"/>
                </a:solidFill>
              </a:rPr>
              <a:t>В</a:t>
            </a:r>
            <a:r>
              <a:rPr lang="en-US" sz="3200" b="1" i="1" dirty="0" smtClean="0">
                <a:solidFill>
                  <a:srgbClr val="002060"/>
                </a:solidFill>
              </a:rPr>
              <a:t>r</a:t>
            </a:r>
            <a:r>
              <a:rPr lang="ru-RU" sz="3200" b="1" i="1" dirty="0">
                <a:solidFill>
                  <a:srgbClr val="002060"/>
                </a:solidFill>
              </a:rPr>
              <a:t>-</a:t>
            </a:r>
            <a:r>
              <a:rPr lang="ru-RU" sz="3200" b="1" i="1" dirty="0" smtClean="0">
                <a:solidFill>
                  <a:srgbClr val="002060"/>
                </a:solidFill>
              </a:rPr>
              <a:t>СН</a:t>
            </a:r>
            <a:r>
              <a:rPr lang="ru-RU" sz="3200" b="1" i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i="1" dirty="0" smtClean="0">
                <a:solidFill>
                  <a:srgbClr val="002060"/>
                </a:solidFill>
              </a:rPr>
              <a:t>В</a:t>
            </a:r>
            <a:r>
              <a:rPr lang="en-US" sz="3200" b="1" i="1" dirty="0"/>
              <a:t>r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68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i="1" u="sng" dirty="0">
                <a:solidFill>
                  <a:schemeClr val="tx2">
                    <a:lumMod val="75000"/>
                  </a:schemeClr>
                </a:solidFill>
              </a:rPr>
              <a:t>Представитель ароматических углеводородов – БЕНЗОЛ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0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B72FCA-075B-46BA-BB86-4ABB81D20011}" type="slidenum">
              <a:rPr lang="ru-RU" sz="1000" smtClean="0">
                <a:latin typeface="Arial" pitchFamily="34" charset="0"/>
              </a:rPr>
              <a:pPr eaLnBrk="1" hangingPunct="1"/>
              <a:t>6</a:t>
            </a:fld>
            <a:endParaRPr lang="ru-RU" sz="1000" smtClean="0">
              <a:latin typeface="Arial" pitchFamily="34" charset="0"/>
            </a:endParaRP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539750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752475" y="1266181"/>
            <a:ext cx="269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4067175" y="5157788"/>
            <a:ext cx="42005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rgbClr val="002060"/>
                </a:solidFill>
                <a:latin typeface="Arial" pitchFamily="34" charset="0"/>
              </a:rPr>
              <a:t>Фридрих Август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</a:rPr>
              <a:t>Кекуле</a:t>
            </a:r>
            <a:endParaRPr lang="ru-RU" sz="2000" b="1" dirty="0">
              <a:solidFill>
                <a:srgbClr val="002060"/>
              </a:solidFill>
              <a:latin typeface="Arial" pitchFamily="34" charset="0"/>
            </a:endParaRPr>
          </a:p>
          <a:p>
            <a:pPr algn="ctr" eaLnBrk="1" hangingPunct="1"/>
            <a:r>
              <a:rPr lang="ru-RU" b="1" dirty="0">
                <a:solidFill>
                  <a:srgbClr val="002060"/>
                </a:solidFill>
                <a:latin typeface="Arial" pitchFamily="34" charset="0"/>
              </a:rPr>
              <a:t>7 сентября 1829 г. – 13 июля 1896 г.</a:t>
            </a:r>
          </a:p>
        </p:txBody>
      </p:sp>
      <p:pic>
        <p:nvPicPr>
          <p:cNvPr id="12298" name="Picture 14" descr="kekul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108200"/>
            <a:ext cx="314007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0814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7663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</a:t>
            </a:r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312CDC-BD58-47BC-88BD-763B3FF64470}" type="slidenum">
              <a:rPr lang="ru-RU" sz="1000" smtClean="0">
                <a:latin typeface="Arial" pitchFamily="34" charset="0"/>
              </a:rPr>
              <a:pPr eaLnBrk="1" hangingPunct="1"/>
              <a:t>7</a:t>
            </a:fld>
            <a:endParaRPr lang="ru-RU" sz="1000" smtClean="0">
              <a:latin typeface="Arial" pitchFamily="34" charset="0"/>
            </a:endParaRP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617371" y="1125538"/>
            <a:ext cx="8135938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752475" y="1081515"/>
            <a:ext cx="63889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Строение молекулы </a:t>
            </a:r>
            <a:r>
              <a:rPr lang="ru-RU" sz="2400" b="1" dirty="0" smtClean="0">
                <a:solidFill>
                  <a:srgbClr val="002060"/>
                </a:solidFill>
              </a:rPr>
              <a:t>бензола, но бензол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не взаимодействует с бромной водой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76149"/>
              </p:ext>
            </p:extLst>
          </p:nvPr>
        </p:nvGraphicFramePr>
        <p:xfrm>
          <a:off x="997868" y="1852613"/>
          <a:ext cx="2975421" cy="3640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1958340" imgH="2400300" progId="ChemWindow.Document">
                  <p:embed/>
                </p:oleObj>
              </mc:Choice>
              <mc:Fallback>
                <p:oleObj name="Document" r:id="rId3" imgW="1958340" imgH="24003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868" y="1852613"/>
                        <a:ext cx="2975421" cy="3640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5795963" y="3070225"/>
          <a:ext cx="1657350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5" imgW="1028700" imgH="1165860" progId="ChemWindow.Document">
                  <p:embed/>
                </p:oleObj>
              </mc:Choice>
              <mc:Fallback>
                <p:oleObj name="Document" r:id="rId5" imgW="1028700" imgH="11658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070225"/>
                        <a:ext cx="1657350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6300788" y="1989138"/>
            <a:ext cx="2339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3399"/>
                </a:solidFill>
              </a:rPr>
              <a:t>А. Кекуле (1865) </a:t>
            </a:r>
          </a:p>
        </p:txBody>
      </p:sp>
    </p:spTree>
    <p:extLst>
      <p:ext uri="{BB962C8B-B14F-4D97-AF65-F5344CB8AC3E}">
        <p14:creationId xmlns:p14="http://schemas.microsoft.com/office/powerpoint/2010/main" val="2792328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7957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Цель сегодняшнего </a:t>
            </a:r>
            <a:r>
              <a:rPr lang="ru-RU" b="1" i="1" dirty="0" smtClean="0">
                <a:solidFill>
                  <a:srgbClr val="0070C0"/>
                </a:solidFill>
              </a:rPr>
              <a:t>урока – как  </a:t>
            </a:r>
            <a:r>
              <a:rPr lang="ru-RU" b="1" i="1" dirty="0">
                <a:solidFill>
                  <a:srgbClr val="0070C0"/>
                </a:solidFill>
              </a:rPr>
              <a:t>можно больше узнать о Графе -Бензоле</a:t>
            </a:r>
            <a:r>
              <a:rPr lang="ru-RU" i="1" dirty="0"/>
              <a:t>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47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15330" y="354085"/>
            <a:ext cx="8569325" cy="777875"/>
          </a:xfrm>
          <a:noFill/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</a:rPr>
              <a:t>Арены (бензол)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6B8A52-7A7D-4951-B88D-8A286119AC84}" type="slidenum">
              <a:rPr lang="ru-RU" sz="1000" smtClean="0">
                <a:latin typeface="Arial" pitchFamily="34" charset="0"/>
              </a:rPr>
              <a:pPr eaLnBrk="1" hangingPunct="1"/>
              <a:t>9</a:t>
            </a:fld>
            <a:endParaRPr lang="ru-RU" sz="1000" smtClean="0">
              <a:latin typeface="Arial" pitchFamily="34" charset="0"/>
            </a:endParaRP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827682" y="1158451"/>
            <a:ext cx="7488635" cy="0"/>
          </a:xfrm>
          <a:prstGeom prst="line">
            <a:avLst/>
          </a:prstGeom>
          <a:noFill/>
          <a:ln w="76200" cmpd="tri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3600" b="1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5" name="Picture 102" descr="R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189220"/>
            <a:ext cx="7056784" cy="362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8032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78</TotalTime>
  <Words>291</Words>
  <Application>Microsoft Office PowerPoint</Application>
  <PresentationFormat>Экран (4:3)</PresentationFormat>
  <Paragraphs>48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Кнопка</vt:lpstr>
      <vt:lpstr>Document</vt:lpstr>
      <vt:lpstr>Неизвестный Граф</vt:lpstr>
      <vt:lpstr>Неизвестный Граф</vt:lpstr>
      <vt:lpstr>Неизвестный Граф</vt:lpstr>
      <vt:lpstr>Неизвестный Граф</vt:lpstr>
      <vt:lpstr>Тема урока:</vt:lpstr>
      <vt:lpstr>Арены (бензол)</vt:lpstr>
      <vt:lpstr>Арены</vt:lpstr>
      <vt:lpstr>Цель сегодняшнего урока – как  можно больше узнать о Графе -Бензоле.  </vt:lpstr>
      <vt:lpstr>Арены (бензол)</vt:lpstr>
      <vt:lpstr>Арены (бензол)</vt:lpstr>
      <vt:lpstr>Арены (бензол)</vt:lpstr>
      <vt:lpstr>Арены (бензол)</vt:lpstr>
      <vt:lpstr>Арены (бензол)</vt:lpstr>
      <vt:lpstr>Арены (бензол)</vt:lpstr>
      <vt:lpstr>Арены (бензол)</vt:lpstr>
      <vt:lpstr>Арены (бензол)</vt:lpstr>
      <vt:lpstr>ЛИТЕРАТУРА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Неизвестный Граф</dc:title>
  <dc:creator>Надежда</dc:creator>
  <cp:lastModifiedBy>Надежда</cp:lastModifiedBy>
  <cp:revision>8</cp:revision>
  <dcterms:created xsi:type="dcterms:W3CDTF">2014-10-12T14:25:18Z</dcterms:created>
  <dcterms:modified xsi:type="dcterms:W3CDTF">2014-10-12T15:43:29Z</dcterms:modified>
</cp:coreProperties>
</file>