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2" r:id="rId2"/>
    <p:sldId id="293" r:id="rId3"/>
    <p:sldId id="258" r:id="rId4"/>
    <p:sldId id="257" r:id="rId5"/>
    <p:sldId id="263" r:id="rId6"/>
    <p:sldId id="262" r:id="rId7"/>
    <p:sldId id="261" r:id="rId8"/>
    <p:sldId id="269" r:id="rId9"/>
    <p:sldId id="266" r:id="rId10"/>
    <p:sldId id="268" r:id="rId11"/>
    <p:sldId id="267" r:id="rId12"/>
    <p:sldId id="286" r:id="rId13"/>
    <p:sldId id="270" r:id="rId14"/>
    <p:sldId id="277" r:id="rId15"/>
    <p:sldId id="294" r:id="rId16"/>
    <p:sldId id="296" r:id="rId17"/>
    <p:sldId id="273" r:id="rId18"/>
    <p:sldId id="276" r:id="rId19"/>
    <p:sldId id="291" r:id="rId20"/>
    <p:sldId id="280" r:id="rId21"/>
    <p:sldId id="281" r:id="rId22"/>
    <p:sldId id="282" r:id="rId23"/>
    <p:sldId id="285" r:id="rId24"/>
    <p:sldId id="284" r:id="rId25"/>
    <p:sldId id="274" r:id="rId26"/>
    <p:sldId id="283" r:id="rId27"/>
    <p:sldId id="298" r:id="rId28"/>
    <p:sldId id="27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AFAE-58ED-4DFE-87CC-6829B5A3C789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1D73-9278-4A5B-8310-D13A4610F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8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11D73-9278-4A5B-8310-D13A4610FE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7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11D73-9278-4A5B-8310-D13A4610FE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2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11D73-9278-4A5B-8310-D13A4610FE1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0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11D73-9278-4A5B-8310-D13A4610FE1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0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11D73-9278-4A5B-8310-D13A4610FE1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6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11D73-9278-4A5B-8310-D13A4610FE1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4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1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8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9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3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7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7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DC10-1471-47E0-A718-37F44C056DCB}" type="datetimeFigureOut">
              <a:rPr lang="ru-RU" smtClean="0"/>
              <a:t>пн 18.10.21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FC49-C4B5-4579-8F34-C101E101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2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1728" y="850880"/>
            <a:ext cx="10930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163" y="678579"/>
            <a:ext cx="10619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Десятичная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дробь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другая форма записи обыкновенной дроби.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9403" y="1550013"/>
            <a:ext cx="1098499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</a:rPr>
              <a:t>перед десятичной дробью стоит знак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«+»</a:t>
            </a:r>
            <a:r>
              <a:rPr lang="ru-RU" sz="2800" dirty="0">
                <a:latin typeface="Times New Roman" panose="02020603050405020304" pitchFamily="18" charset="0"/>
              </a:rPr>
              <a:t>, то </a:t>
            </a:r>
            <a:r>
              <a:rPr lang="ru-RU" sz="2800" dirty="0" smtClean="0">
                <a:latin typeface="Times New Roman" panose="02020603050405020304" pitchFamily="18" charset="0"/>
              </a:rPr>
              <a:t>такую </a:t>
            </a:r>
            <a:r>
              <a:rPr lang="ru-RU" sz="2800" dirty="0">
                <a:latin typeface="Times New Roman" panose="02020603050405020304" pitchFamily="18" charset="0"/>
              </a:rPr>
              <a:t>дробь называем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положительной десятичной дробью.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9403" y="3160111"/>
            <a:ext cx="10899648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</a:rPr>
              <a:t>Если перед десятичной дробью стоит знак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«-»</a:t>
            </a:r>
            <a:r>
              <a:rPr lang="ru-RU" sz="2800" dirty="0">
                <a:latin typeface="Times New Roman" panose="02020603050405020304" pitchFamily="18" charset="0"/>
              </a:rPr>
              <a:t>, то такую дробь называют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отрицательной десятичной дробью. 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9694" y="458604"/>
            <a:ext cx="10875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выполнения арифметических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 с десятичными дробями произвольного знака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476" y="1600850"/>
            <a:ext cx="4513811" cy="989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005" y="3281079"/>
            <a:ext cx="5882642" cy="1526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произвести соответствующие действия с их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модулями – положительными десятичными дробями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476" y="5497334"/>
            <a:ext cx="4513811" cy="989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ответ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476" y="1760598"/>
            <a:ext cx="3915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знак результата действия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665123" y="2595515"/>
            <a:ext cx="498764" cy="68164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65123" y="4807850"/>
            <a:ext cx="498764" cy="68164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374325"/>
            <a:ext cx="1117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СТУПЕНЬ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сложение десятичных дробей произвольного знака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769" y="2809756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-(a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82" y="3538538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b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082" y="5596357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-(a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8000" y="1451543"/>
            <a:ext cx="108542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числа с разными знаками, нужно из большего модуля вычесть меньший модуль, и перед полученным ответом поставить знак того рационального числа, модуль которого больше.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6769" y="4625638"/>
            <a:ext cx="10854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отрицательные рациональные числа, нужно сложить их модули и перед полученным ответом поставить минус:</a:t>
            </a:r>
          </a:p>
        </p:txBody>
      </p:sp>
    </p:spTree>
    <p:extLst>
      <p:ext uri="{BB962C8B-B14F-4D97-AF65-F5344CB8AC3E}">
        <p14:creationId xmlns:p14="http://schemas.microsoft.com/office/powerpoint/2010/main" val="10808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45820" y="411480"/>
            <a:ext cx="104013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Выполним примеры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 2,1 + (- 3,5)</a:t>
            </a:r>
            <a:endParaRPr lang="ru-RU" sz="4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 -15,54 + 20,9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8150" y="5483488"/>
            <a:ext cx="3389376" cy="975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4502" y="4861696"/>
            <a:ext cx="3389376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24070" y="4239904"/>
            <a:ext cx="3389376" cy="975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67" y="357799"/>
            <a:ext cx="1117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СТУПЕНЬ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вычитание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десятичных дробей произвольного знака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498" y="1610764"/>
            <a:ext cx="10854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двух чисел равна сумме уменьшаемого с числом, противоположным вычитаемому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2603824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b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267" y="3557931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b =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(-b)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267" y="4548649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(- b) =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267" y="5424576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– (- b) = -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9" y="730160"/>
            <a:ext cx="10317707" cy="2295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№1</a:t>
            </a:r>
            <a:endParaRPr lang="ru-RU" sz="36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Выполните вычитание десятичных дробей произвольного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знака</a:t>
            </a:r>
            <a:endParaRPr lang="ru-RU" sz="28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399" y="3025660"/>
            <a:ext cx="8184106" cy="2014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  2,1 – (-18,25) 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  -0,561 – 108,25 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9" y="730160"/>
            <a:ext cx="10317707" cy="2295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№1</a:t>
            </a:r>
            <a:endParaRPr lang="ru-RU" sz="36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Выполните вычитание десятичных дробей произвольного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знака</a:t>
            </a:r>
            <a:endParaRPr lang="ru-RU" sz="28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399" y="3025660"/>
            <a:ext cx="8184106" cy="2014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  2,1 – (-18,25) =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20,35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  -0,561 – 108,25 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108,811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67" y="357799"/>
            <a:ext cx="1117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ФИЗКУЛЬТМИНУТКА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87" y="1628741"/>
            <a:ext cx="4206760" cy="44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67" y="352805"/>
            <a:ext cx="1117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ТРЕТЬЯ СТУПЕНЬ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умножение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десятичных дробей произвольного знака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498" y="1454692"/>
            <a:ext cx="10854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перемножить два числа с разными знаками, нужно перемножить их модули и перед полученным ответом поставить минус.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267" y="2491851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-(a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036" y="3428216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(-b) = -(a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036" y="5520516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(-b) = 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267" y="4566409"/>
            <a:ext cx="10854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перемножить отрицательные числа, нужно перемножить их модули. Ответ получается положительным.</a:t>
            </a:r>
          </a:p>
        </p:txBody>
      </p:sp>
    </p:spTree>
    <p:extLst>
      <p:ext uri="{BB962C8B-B14F-4D97-AF65-F5344CB8AC3E}">
        <p14:creationId xmlns:p14="http://schemas.microsoft.com/office/powerpoint/2010/main" val="12893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67" y="352805"/>
            <a:ext cx="1117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Составим и решим примеры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502" y="1325443"/>
            <a:ext cx="476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986" y="2812036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5527" y="974642"/>
            <a:ext cx="1117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CC00"/>
                </a:solidFill>
                <a:latin typeface="Times New Roman" panose="02020603050405020304" pitchFamily="18" charset="0"/>
              </a:rPr>
              <a:t>Из чисел:</a:t>
            </a:r>
          </a:p>
          <a:p>
            <a:pPr algn="ctr"/>
            <a:r>
              <a:rPr lang="ru-RU" sz="5400" b="1" i="1" dirty="0" smtClean="0">
                <a:solidFill>
                  <a:srgbClr val="00CC00"/>
                </a:solidFill>
                <a:latin typeface="Times New Roman" panose="02020603050405020304" pitchFamily="18" charset="0"/>
              </a:rPr>
              <a:t>-2,5</a:t>
            </a:r>
          </a:p>
          <a:p>
            <a:pPr algn="ctr"/>
            <a:r>
              <a:rPr lang="ru-RU" sz="5400" b="1" i="1" dirty="0" smtClean="0">
                <a:solidFill>
                  <a:srgbClr val="00CC00"/>
                </a:solidFill>
                <a:latin typeface="Times New Roman" panose="02020603050405020304" pitchFamily="18" charset="0"/>
              </a:rPr>
              <a:t>3,7</a:t>
            </a:r>
          </a:p>
          <a:p>
            <a:pPr algn="ctr"/>
            <a:r>
              <a:rPr lang="ru-RU" sz="5400" b="1" i="1" dirty="0" smtClean="0">
                <a:solidFill>
                  <a:srgbClr val="00CC00"/>
                </a:solidFill>
                <a:latin typeface="Times New Roman" panose="02020603050405020304" pitchFamily="18" charset="0"/>
              </a:rPr>
              <a:t>1,116</a:t>
            </a:r>
          </a:p>
          <a:p>
            <a:pPr algn="ctr"/>
            <a:r>
              <a:rPr lang="ru-RU" sz="5400" b="1" i="1" dirty="0" smtClean="0">
                <a:solidFill>
                  <a:srgbClr val="00CC00"/>
                </a:solidFill>
                <a:latin typeface="Times New Roman" panose="02020603050405020304" pitchFamily="18" charset="0"/>
              </a:rPr>
              <a:t>-0,01</a:t>
            </a:r>
            <a:endParaRPr lang="ru-RU" sz="5400" b="1" dirty="0">
              <a:solidFill>
                <a:srgbClr val="00CC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8328" y="5542213"/>
            <a:ext cx="3389376" cy="975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04680" y="4920421"/>
            <a:ext cx="3389376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44248" y="4298629"/>
            <a:ext cx="3389376" cy="975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9344" y="5510784"/>
            <a:ext cx="3389376" cy="975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5696" y="4888992"/>
            <a:ext cx="3389376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65264" y="4267200"/>
            <a:ext cx="3389376" cy="975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1728" y="850880"/>
            <a:ext cx="10930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Успех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умение добиваться поставленных целей, получая от этого удовольствие.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Под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успехом понимается: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целей, 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задачи, удача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458" y="2670048"/>
            <a:ext cx="1496591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67" y="352805"/>
            <a:ext cx="1117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ЧЕТВЕРТАЯ СТУПЕНЬ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деление десятичных дробей произвольного знака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267" y="1454692"/>
            <a:ext cx="10854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частное двух чисел с разными знаками, нужно модуль делимого разделить на модуль делителя и перед полученным ответом поставить минус.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036" y="2654037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-(a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036" y="3487012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(-b) = -(a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036" y="5440806"/>
            <a:ext cx="1085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(-b) = a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267" y="4607831"/>
            <a:ext cx="10854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частное двух отрицательных чисел, нужно найти частное их модулей. Ответ получается положительным.</a:t>
            </a:r>
          </a:p>
        </p:txBody>
      </p:sp>
    </p:spTree>
    <p:extLst>
      <p:ext uri="{BB962C8B-B14F-4D97-AF65-F5344CB8AC3E}">
        <p14:creationId xmlns:p14="http://schemas.microsoft.com/office/powerpoint/2010/main" val="37922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68680" y="640080"/>
            <a:ext cx="104013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Выполним примеры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22,1 : (- 0,01) 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- 22,54 : (- 3,5) </a:t>
            </a: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911" y="5483488"/>
            <a:ext cx="3389376" cy="975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6263" y="4861696"/>
            <a:ext cx="3389376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55831" y="4239904"/>
            <a:ext cx="3389376" cy="975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45820" y="411480"/>
            <a:ext cx="1040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№ 888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4,16 -5,1 х 3,2 = 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7,39 – 1,21 :1,1= 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(-44, 44) : 11 + 1,1 =</a:t>
            </a:r>
          </a:p>
        </p:txBody>
      </p:sp>
    </p:spTree>
    <p:extLst>
      <p:ext uri="{BB962C8B-B14F-4D97-AF65-F5344CB8AC3E}">
        <p14:creationId xmlns:p14="http://schemas.microsoft.com/office/powerpoint/2010/main" val="6302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1008" y="5401056"/>
            <a:ext cx="3389376" cy="975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2956" y="4896612"/>
            <a:ext cx="3389376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94904" y="4157472"/>
            <a:ext cx="3389376" cy="975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1296" y="1075726"/>
            <a:ext cx="10930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4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Ступени урока</a:t>
            </a:r>
            <a:endParaRPr lang="ru-RU" sz="4400" dirty="0">
              <a:solidFill>
                <a:srgbClr val="0000C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379" y="2560320"/>
            <a:ext cx="1496591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8000" y="1072380"/>
            <a:ext cx="10930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Успех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умение добиваться поставленных целей, получая от этого удовольствие.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Под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успехом понимается: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целей, 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задачи, удача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74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720" y="3380704"/>
            <a:ext cx="1117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 ИВАНОВИЧ ДАЛЬ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000" y="1072380"/>
            <a:ext cx="10930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Успех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умение добиваться поставленных целей, получая от этого удовольствие.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Под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успехом понимается: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целей, 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задачи, удача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41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374325"/>
            <a:ext cx="1117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 ИВАНОВИЧ ДАЛЬ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5420" y="1907739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</a:rPr>
              <a:t>Владимир Иванович Даль – писатель, военный врач, собиратель фольклора, этнограф и лексикограф, создатель «Толкового словаря живого великорусского языка», на составление которого ушло 53 года. Владимир Даль писал под псевдонимом Казак Луганский, псевдоним взят в честь своей родины – Луганска.</a:t>
            </a:r>
            <a:endParaRPr lang="ru-RU" sz="2000" b="1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6" y="1152287"/>
            <a:ext cx="4125773" cy="4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1008" y="5401056"/>
            <a:ext cx="3389376" cy="975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2956" y="4896612"/>
            <a:ext cx="3389376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94904" y="4157472"/>
            <a:ext cx="3389376" cy="975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" y="325100"/>
            <a:ext cx="10930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ЛЕСТНИЦА УСПЕХА</a:t>
            </a:r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87" y="4779264"/>
            <a:ext cx="1496591" cy="15971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5320" y="1595193"/>
            <a:ext cx="100942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на уроке вам всё было легко и понятно – </a:t>
            </a:r>
            <a:r>
              <a:rPr lang="ru-RU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поднимитесь на зеленую ступеньку;</a:t>
            </a:r>
            <a:endParaRPr lang="ru-RU" sz="1400" dirty="0" smtClean="0">
              <a:solidFill>
                <a:srgbClr val="00CC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вас возникли некоторые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–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поднимитесь на синюю ступеньку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если вам было очень сложно и непонятно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поднимитесь на красную ступеньку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532" y="2782361"/>
            <a:ext cx="113114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664" y="374621"/>
            <a:ext cx="9985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Устный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 с числами </a:t>
            </a:r>
            <a:endParaRPr lang="ru-RU" sz="32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произвольного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знака и десятичными дробями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00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664" y="1928104"/>
            <a:ext cx="7168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-15 х (-2) = 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: (- 5) = 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4288" y="1928104"/>
            <a:ext cx="6035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4,9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+ 2,1 = 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27,2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0, 2 = 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664" y="358243"/>
            <a:ext cx="9985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Устный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 с числами </a:t>
            </a:r>
            <a:endParaRPr lang="ru-RU" sz="32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произвольного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знака и десятичными дробями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00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664" y="1928104"/>
            <a:ext cx="7168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-15 х (-2) =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: (- 5) = 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4288" y="1928104"/>
            <a:ext cx="6035040" cy="201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4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4,9 + 2,1 = 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27,2 – 0, 2 = 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664" y="358243"/>
            <a:ext cx="9985248" cy="14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Устный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 с числами </a:t>
            </a:r>
            <a:endParaRPr lang="ru-RU" sz="32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произвольного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знака и десятичными дробями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00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664" y="1928104"/>
            <a:ext cx="7168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-15 х (-2) =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: (- 5) =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4288" y="1928104"/>
            <a:ext cx="6035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4,9 + 2,1 = 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27,2 – 0, 2 = 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664" y="358244"/>
            <a:ext cx="9985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Устный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 с числами </a:t>
            </a:r>
            <a:endParaRPr lang="ru-RU" sz="32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произвольного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знака и десятичными дробями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00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664" y="1928104"/>
            <a:ext cx="7168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-15 х (-2) =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: (- 5) =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4288" y="1928104"/>
            <a:ext cx="6035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4,9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+ 2,1 =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27,2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0, 2 = 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664" y="358243"/>
            <a:ext cx="9985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Устный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 с числами </a:t>
            </a:r>
            <a:endParaRPr lang="ru-RU" sz="32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произвольного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знака и десятичными дробями</a:t>
            </a: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00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1664" y="1928104"/>
            <a:ext cx="7168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-15 х (-2) =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: (- 5) =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4288" y="1928104"/>
            <a:ext cx="6035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4,9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+ 2,1 =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27,2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0, 2 =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4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639" y="1492589"/>
            <a:ext cx="1112157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66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ДЕСЯТИЧНЫЕ ДРОБИ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66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ПРОИЗВОЛЬНОГО ЗНАКА</a:t>
            </a:r>
            <a:endParaRPr lang="ru-RU" sz="6600" b="1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21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6864" y="462618"/>
            <a:ext cx="1022908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ели урока:</a:t>
            </a:r>
            <a:endParaRPr lang="ru-RU" sz="3200" b="1" dirty="0" smtClean="0">
              <a:solidFill>
                <a:srgbClr val="00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5632" y="3666950"/>
            <a:ext cx="1055827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Подвести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работы на уроке.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5632" y="1192620"/>
            <a:ext cx="1025347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Дать определение положительной и отрицательной десятичной дроби;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5632" y="1846323"/>
            <a:ext cx="1055827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Повторить правила выполнения действий с десятичными дробями;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5632" y="2517033"/>
            <a:ext cx="1055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63055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Закрепить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 выполнения сложения, вычитания, умножения и деления с десятичными дробями произвольного знака.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938</Words>
  <Application>Microsoft Office PowerPoint</Application>
  <PresentationFormat>Широкоэкранный</PresentationFormat>
  <Paragraphs>123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2021-04-06T22:02:59Z</dcterms:created>
  <dcterms:modified xsi:type="dcterms:W3CDTF">2021-10-18T18:21:00Z</dcterms:modified>
</cp:coreProperties>
</file>