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0"/>
  </p:notesMasterIdLst>
  <p:sldIdLst>
    <p:sldId id="256" r:id="rId2"/>
    <p:sldId id="257" r:id="rId3"/>
    <p:sldId id="258" r:id="rId4"/>
    <p:sldId id="269" r:id="rId5"/>
    <p:sldId id="270" r:id="rId6"/>
    <p:sldId id="271" r:id="rId7"/>
    <p:sldId id="273" r:id="rId8"/>
    <p:sldId id="274" r:id="rId9"/>
    <p:sldId id="275" r:id="rId10"/>
    <p:sldId id="277" r:id="rId11"/>
    <p:sldId id="276" r:id="rId12"/>
    <p:sldId id="278" r:id="rId13"/>
    <p:sldId id="279" r:id="rId14"/>
    <p:sldId id="280" r:id="rId15"/>
    <p:sldId id="284" r:id="rId16"/>
    <p:sldId id="285" r:id="rId17"/>
    <p:sldId id="282" r:id="rId18"/>
    <p:sldId id="288" r:id="rId19"/>
    <p:sldId id="289" r:id="rId20"/>
    <p:sldId id="290" r:id="rId21"/>
    <p:sldId id="291" r:id="rId22"/>
    <p:sldId id="292" r:id="rId23"/>
    <p:sldId id="281" r:id="rId24"/>
    <p:sldId id="283" r:id="rId25"/>
    <p:sldId id="287" r:id="rId26"/>
    <p:sldId id="293" r:id="rId27"/>
    <p:sldId id="286" r:id="rId28"/>
    <p:sldId id="29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D49B7F8-3810-4F27-8A37-8AAC2D8E6419}">
          <p14:sldIdLst>
            <p14:sldId id="256"/>
            <p14:sldId id="257"/>
            <p14:sldId id="258"/>
            <p14:sldId id="269"/>
            <p14:sldId id="270"/>
            <p14:sldId id="271"/>
            <p14:sldId id="273"/>
            <p14:sldId id="274"/>
            <p14:sldId id="275"/>
            <p14:sldId id="277"/>
            <p14:sldId id="276"/>
            <p14:sldId id="278"/>
            <p14:sldId id="279"/>
            <p14:sldId id="280"/>
            <p14:sldId id="284"/>
            <p14:sldId id="285"/>
            <p14:sldId id="282"/>
            <p14:sldId id="288"/>
            <p14:sldId id="289"/>
            <p14:sldId id="290"/>
            <p14:sldId id="291"/>
            <p14:sldId id="292"/>
            <p14:sldId id="281"/>
            <p14:sldId id="283"/>
            <p14:sldId id="287"/>
            <p14:sldId id="293"/>
            <p14:sldId id="286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59326-E1E8-441C-82B7-0769C1DF28D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C9A95-2978-4873-9272-B73B0028E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8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9A95-2978-4873-9272-B73B0028E8B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42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7286DA-41FF-4A86-9B82-3C55BB83E3C7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DFE6B4C-E125-4BC2-BC8B-C043F479663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980728"/>
            <a:ext cx="8784976" cy="1800200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0"/>
              </a:spcBef>
              <a:buClrTx/>
              <a:buSzTx/>
              <a:buNone/>
            </a:pPr>
            <a:r>
              <a:rPr lang="ru-RU" sz="2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abic Typesetting" panose="03020402040406030203" pitchFamily="66" charset="-78"/>
              </a:rPr>
              <a:t>Краткосрочный </a:t>
            </a:r>
            <a:r>
              <a:rPr lang="ru-RU" sz="2800" i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abic Typesetting" panose="03020402040406030203" pitchFamily="66" charset="-78"/>
              </a:rPr>
              <a:t>познавательно-творческий </a:t>
            </a:r>
            <a:r>
              <a:rPr lang="ru-RU" sz="2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abic Typesetting" panose="03020402040406030203" pitchFamily="66" charset="-78"/>
              </a:rPr>
              <a:t>проект </a:t>
            </a:r>
            <a:r>
              <a:rPr lang="ru-RU" sz="2800" b="0" i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abic Typesetting" panose="03020402040406030203" pitchFamily="66" charset="-78"/>
              </a:rPr>
              <a:t/>
            </a:r>
            <a:br>
              <a:rPr lang="ru-RU" sz="2800" b="0" i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abic Typesetting" panose="03020402040406030203" pitchFamily="66" charset="-78"/>
              </a:rPr>
            </a:br>
            <a:r>
              <a:rPr lang="ru-RU" sz="4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Народы Среднего Урала</a:t>
            </a:r>
            <a:endParaRPr lang="ru-RU" sz="4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4581128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Богатенкова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Сергеевна, воспитатель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56217" y="77303"/>
            <a:ext cx="12088482" cy="606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комбинированного вида № 14»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6350169"/>
            <a:ext cx="239309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Красноуфимск, 2022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2"/>
          <a:stretch/>
        </p:blipFill>
        <p:spPr>
          <a:xfrm>
            <a:off x="741475" y="3068959"/>
            <a:ext cx="4716016" cy="32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99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427984" cy="3320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24944"/>
            <a:ext cx="466801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320"/>
            <a:ext cx="5580112" cy="4185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" y="190896"/>
            <a:ext cx="3707904" cy="2780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" y="3688758"/>
            <a:ext cx="4248472" cy="31863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4" y="508518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Аппликация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99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45" y="20576"/>
            <a:ext cx="6333683" cy="2847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" y="1700808"/>
            <a:ext cx="4716016" cy="2121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7"/>
          <a:stretch/>
        </p:blipFill>
        <p:spPr>
          <a:xfrm>
            <a:off x="971600" y="3933056"/>
            <a:ext cx="6857999" cy="262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6" y="644436"/>
            <a:ext cx="6408712" cy="2881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0274"/>
            <a:ext cx="7668344" cy="3449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11663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Рисование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708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475989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427984" cy="3320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05" y="4293096"/>
            <a:ext cx="5352595" cy="2406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3645024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7667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«Земская больница»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крестьянского быта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73424"/>
            <a:ext cx="3528392" cy="4704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73424"/>
            <a:ext cx="4704523" cy="4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630932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76672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предметов крестьянского быта»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6228184" cy="46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22" y="1998599"/>
            <a:ext cx="6287180" cy="4715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3543858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32429"/>
            <a:ext cx="3327834" cy="4437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32429"/>
            <a:ext cx="591614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9917" y="562376"/>
            <a:ext cx="2176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24744"/>
            <a:ext cx="835292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Создание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условий для приобщения дошкольников к историческим и духовным ценностям родного края,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многообразии культур народов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Урала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национальных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традициях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обычаях.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4064" y="3068960"/>
            <a:ext cx="82809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проекта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2410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Образовательные: </a:t>
            </a: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2410"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Формировать представления детей о жизни людей, живущих на Среднем Урале, их обычаях, традициях, фольклоре.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Познакомить с национальной одеждой народов Среднего Урала (внешний облик, национальные            костюмы).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Дать представление о национальных жилищах татар, башкир, русских.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Приобщать детей и родителей к играм народов Среднего Урала.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308304" cy="5481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7784" y="40466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«Русская изба»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188640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 «Народности Среднего Урала»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64090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68957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со специалистами «Народные музыкальные инструменты»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6"/>
            <a:ext cx="561662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1036" b="-574"/>
          <a:stretch/>
        </p:blipFill>
        <p:spPr>
          <a:xfrm>
            <a:off x="5004048" y="1360176"/>
            <a:ext cx="3767328" cy="4798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9296"/>
            <a:ext cx="472514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260648"/>
            <a:ext cx="43506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«Вечер народной игры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" y="1772817"/>
            <a:ext cx="4414352" cy="4414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34" y="1772816"/>
            <a:ext cx="4414353" cy="44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509120" cy="4509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56" y="2362048"/>
            <a:ext cx="4365096" cy="43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38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88640"/>
            <a:ext cx="7426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совместного творчества 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Кукла-оберег 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ерегиня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89" y="1181611"/>
            <a:ext cx="5525166" cy="552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r="25519"/>
          <a:stretch/>
        </p:blipFill>
        <p:spPr>
          <a:xfrm>
            <a:off x="755576" y="620688"/>
            <a:ext cx="7416824" cy="6018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2708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548680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410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Развивающие:  </a:t>
            </a: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2410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познавательную активность ребёнка, коммуникативные навыки, стремление к самостоятельному познанию и размышлению.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Обеспечить развитие у ребенка дошкольного возраста основ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этновосприятия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начал патриотизма, как средства реализации себя в окружающем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мире.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Развивать умение творчески и самостоятельно отражать этнокультурные традиции в разных видах детской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861048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410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Воспитательные: </a:t>
            </a: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2410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чувство толерантности к представителям других национальностей, чувство гордости за свой народ и его культуру.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115792"/>
              </p:ext>
            </p:extLst>
          </p:nvPr>
        </p:nvGraphicFramePr>
        <p:xfrm>
          <a:off x="288234" y="980728"/>
          <a:ext cx="8820472" cy="5467980"/>
        </p:xfrm>
        <a:graphic>
          <a:graphicData uri="http://schemas.openxmlformats.org/drawingml/2006/table">
            <a:tbl>
              <a:tblPr firstRow="1" firstCol="1" bandRow="1"/>
              <a:tblGrid>
                <a:gridCol w="1334618">
                  <a:extLst>
                    <a:ext uri="{9D8B030D-6E8A-4147-A177-3AD203B41FA5}">
                      <a16:colId xmlns:a16="http://schemas.microsoft.com/office/drawing/2014/main" val="1392594705"/>
                    </a:ext>
                  </a:extLst>
                </a:gridCol>
                <a:gridCol w="2517100">
                  <a:extLst>
                    <a:ext uri="{9D8B030D-6E8A-4147-A177-3AD203B41FA5}">
                      <a16:colId xmlns:a16="http://schemas.microsoft.com/office/drawing/2014/main" val="746442629"/>
                    </a:ext>
                  </a:extLst>
                </a:gridCol>
                <a:gridCol w="3484417">
                  <a:extLst>
                    <a:ext uri="{9D8B030D-6E8A-4147-A177-3AD203B41FA5}">
                      <a16:colId xmlns:a16="http://schemas.microsoft.com/office/drawing/2014/main" val="2259939140"/>
                    </a:ext>
                  </a:extLst>
                </a:gridCol>
                <a:gridCol w="1484337">
                  <a:extLst>
                    <a:ext uri="{9D8B030D-6E8A-4147-A177-3AD203B41FA5}">
                      <a16:colId xmlns:a16="http://schemas.microsoft.com/office/drawing/2014/main" val="2010852704"/>
                    </a:ext>
                  </a:extLst>
                </a:gridCol>
              </a:tblGrid>
              <a:tr h="4653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НОД, ОД в режимные моменты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Творческая Самостоятельная Свободная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Совместная работа родителей с детьми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76577"/>
                  </a:ext>
                </a:extLst>
              </a:tr>
              <a:tr h="20941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12.09.2022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Беседа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«Народы Среднего Урала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ИЗО (рисование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«Укрась матрешки разных национальностей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«Секреты бабушкиного сундука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Изготовление куклы-оберега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Пеленашка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Рассматривание иллюстраций костюмов народов Среднего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Урала.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«Распиши предметы»,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«Лото», «Подбери краски»,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«Разрезные картинки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Чтение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Чтение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М.А.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Пожарова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«Тряпичная кукла»; И. Рюмина «Куклы наших бабушек».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Информирование родителей о предстоящей деятельности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сбора литературы, наглядных пособий, имеющихся в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семьях.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05013"/>
                  </a:ext>
                </a:extLst>
              </a:tr>
              <a:tr h="2908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13.09.2022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«Башкиры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ИЗО (аппликация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«Башкирская юрта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Дидактические игры: «Назови элемент», «Составь узор»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«Башкирское лото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Разрезные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картинки.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Инсценировка башкирской сказки «Отчего вода в озере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Атауды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соленая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?».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Чтение башкирской сказки «Заяц 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лев».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П/и «Юрта»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«Липкие пеньки»,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 кого кольцо?», «Медведь и пчелы». Чтение башкирских поговорок. Прослушивание башкирских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мелодий.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26" marR="23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984443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71800" y="332656"/>
            <a:ext cx="226463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мероприятий по проекту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605139"/>
              </p:ext>
            </p:extLst>
          </p:nvPr>
        </p:nvGraphicFramePr>
        <p:xfrm>
          <a:off x="395536" y="116632"/>
          <a:ext cx="8640960" cy="6682123"/>
        </p:xfrm>
        <a:graphic>
          <a:graphicData uri="http://schemas.openxmlformats.org/drawingml/2006/table">
            <a:tbl>
              <a:tblPr firstRow="1" firstCol="1" bandRow="1"/>
              <a:tblGrid>
                <a:gridCol w="1292416">
                  <a:extLst>
                    <a:ext uri="{9D8B030D-6E8A-4147-A177-3AD203B41FA5}">
                      <a16:colId xmlns:a16="http://schemas.microsoft.com/office/drawing/2014/main" val="4165289579"/>
                    </a:ext>
                  </a:extLst>
                </a:gridCol>
                <a:gridCol w="3612135">
                  <a:extLst>
                    <a:ext uri="{9D8B030D-6E8A-4147-A177-3AD203B41FA5}">
                      <a16:colId xmlns:a16="http://schemas.microsoft.com/office/drawing/2014/main" val="980603994"/>
                    </a:ext>
                  </a:extLst>
                </a:gridCol>
                <a:gridCol w="2299010">
                  <a:extLst>
                    <a:ext uri="{9D8B030D-6E8A-4147-A177-3AD203B41FA5}">
                      <a16:colId xmlns:a16="http://schemas.microsoft.com/office/drawing/2014/main" val="1280541325"/>
                    </a:ext>
                  </a:extLst>
                </a:gridCol>
                <a:gridCol w="1437399">
                  <a:extLst>
                    <a:ext uri="{9D8B030D-6E8A-4147-A177-3AD203B41FA5}">
                      <a16:colId xmlns:a16="http://schemas.microsoft.com/office/drawing/2014/main" val="1498449361"/>
                    </a:ext>
                  </a:extLst>
                </a:gridCol>
              </a:tblGrid>
              <a:tr h="38799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14.09.2022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6" marR="200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«Русская изба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Окружающий мир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«Предметы русской старины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Продуктивная деятельность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Рисование «Украсим русский национальный костюм»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Конструирование «Построим бабушкин сундук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6" marR="200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Рассматривание атрибутов русской избы (самовар, сундук, русская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рубашка, рушник,  кукла и пр.),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русской национальной одежды; народных игрушек.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«Народные промыслы»;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П/и Горелки», «Мы с тобой одна семья», «Золотые ворота»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Чтение русские народные сказки:  «Гуси-лебеди»,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Жихарка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Хаврошечка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«Старинное —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нестаринное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«Назови русскую народную сказку», «Узнай элемент узора», «Угадай и расскажи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6" marR="200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Папка-передвижки «Как приобщить ребенка к русской культуре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6" marR="200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922712"/>
                  </a:ext>
                </a:extLst>
              </a:tr>
              <a:tr h="28021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15.09.2022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6" marR="200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«Культура и традиции русского народа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Пластилинография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«Самовар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Рисование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элементами аппликации «Балалайка» </a:t>
                      </a:r>
                      <a:r>
                        <a:rPr lang="ru-RU" sz="1200" i="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Конструировани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 «Колодец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Музыкальная </a:t>
                      </a:r>
                      <a:r>
                        <a:rPr lang="ru-RU" sz="1200" u="sng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</a:t>
                      </a:r>
                      <a:r>
                        <a:rPr lang="ru-RU" sz="1200" u="non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ь</a:t>
                      </a:r>
                      <a:r>
                        <a:rPr lang="ru-RU" sz="1200" u="none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«Русские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народные музыкальные инструменты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6" marR="200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Дидактические игры: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«Один – много»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«Что изменилось», «Угадай игрушку», «Составь картинку»,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Чтение русский фольклор: «Николенька-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гусачок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...», «Как у бабушки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козѐл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...», «Ранним-рано поутру...», «Грачи-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киричи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«Ласточка-ласточка...», «Дождик, дождик, веселей...», «По дубочку постучишь».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Русские народные пословицы 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поговорки.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6" marR="200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Народная тряпичная кукла – как традиционный элемент воспитания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детей.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6" marR="200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918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1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70566"/>
              </p:ext>
            </p:extLst>
          </p:nvPr>
        </p:nvGraphicFramePr>
        <p:xfrm>
          <a:off x="107504" y="561212"/>
          <a:ext cx="9001001" cy="5892123"/>
        </p:xfrm>
        <a:graphic>
          <a:graphicData uri="http://schemas.openxmlformats.org/drawingml/2006/table">
            <a:tbl>
              <a:tblPr firstRow="1" firstCol="1" bandRow="1"/>
              <a:tblGrid>
                <a:gridCol w="1352100">
                  <a:extLst>
                    <a:ext uri="{9D8B030D-6E8A-4147-A177-3AD203B41FA5}">
                      <a16:colId xmlns:a16="http://schemas.microsoft.com/office/drawing/2014/main" val="2765548417"/>
                    </a:ext>
                  </a:extLst>
                </a:gridCol>
                <a:gridCol w="3778947">
                  <a:extLst>
                    <a:ext uri="{9D8B030D-6E8A-4147-A177-3AD203B41FA5}">
                      <a16:colId xmlns:a16="http://schemas.microsoft.com/office/drawing/2014/main" val="270823834"/>
                    </a:ext>
                  </a:extLst>
                </a:gridCol>
                <a:gridCol w="2366177">
                  <a:extLst>
                    <a:ext uri="{9D8B030D-6E8A-4147-A177-3AD203B41FA5}">
                      <a16:colId xmlns:a16="http://schemas.microsoft.com/office/drawing/2014/main" val="2973011116"/>
                    </a:ext>
                  </a:extLst>
                </a:gridCol>
                <a:gridCol w="1503777">
                  <a:extLst>
                    <a:ext uri="{9D8B030D-6E8A-4147-A177-3AD203B41FA5}">
                      <a16:colId xmlns:a16="http://schemas.microsoft.com/office/drawing/2014/main" val="2109369101"/>
                    </a:ext>
                  </a:extLst>
                </a:gridCol>
              </a:tblGrid>
              <a:tr h="33441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16.09.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15" marR="28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Беседа «Культура марийского народа»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Продуктивная деятельность (коллективная аппликация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«Марийская рубашка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15" marR="28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«Найди костюм»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Чтение: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«Девочка 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Вувер-кува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«Заячий домик»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«Как мариец попал в становые»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«Ловкий ёж»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Нончык-патыр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П/и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Йыр-Йырла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модыш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«Ой,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тьоти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мамыштет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?» - «Дедушка, что ты делаешь?»,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мыньым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поктен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- «Догони меня»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Сюжетно-ролевая игра «К нам гости пришли» (марийцы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15" marR="28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Родительское собрание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«Семейные традиции».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15" marR="28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845906"/>
                  </a:ext>
                </a:extLst>
              </a:tr>
              <a:tr h="25479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19.09.2022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15" marR="28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«Знакомство с народными традициями и культурой татарского народа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Продуктивная деятельность (аппликация)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«Сапожки – ичиги», «Тюбетейка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15" marR="28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Чтение: «Луна и Солнце», «Соловей», «Добрый совет», «О кривой березе», Старик, Медведь и Лиса»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Татарские пословицы  и поговорки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П/и «Тюбетейка»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Аю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-буре» («Серый волк»),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Аксак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тольке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(«Хромая лиса»), спутанные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15" marR="28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Мини-музей «В мире предметов крестьянского быта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15" marR="28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309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4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41733"/>
              </p:ext>
            </p:extLst>
          </p:nvPr>
        </p:nvGraphicFramePr>
        <p:xfrm>
          <a:off x="107504" y="188640"/>
          <a:ext cx="8928993" cy="5271569"/>
        </p:xfrm>
        <a:graphic>
          <a:graphicData uri="http://schemas.openxmlformats.org/drawingml/2006/table">
            <a:tbl>
              <a:tblPr firstRow="1" firstCol="1" bandRow="1"/>
              <a:tblGrid>
                <a:gridCol w="1327858">
                  <a:extLst>
                    <a:ext uri="{9D8B030D-6E8A-4147-A177-3AD203B41FA5}">
                      <a16:colId xmlns:a16="http://schemas.microsoft.com/office/drawing/2014/main" val="3107266117"/>
                    </a:ext>
                  </a:extLst>
                </a:gridCol>
                <a:gridCol w="3711193">
                  <a:extLst>
                    <a:ext uri="{9D8B030D-6E8A-4147-A177-3AD203B41FA5}">
                      <a16:colId xmlns:a16="http://schemas.microsoft.com/office/drawing/2014/main" val="1632269308"/>
                    </a:ext>
                  </a:extLst>
                </a:gridCol>
                <a:gridCol w="2413125">
                  <a:extLst>
                    <a:ext uri="{9D8B030D-6E8A-4147-A177-3AD203B41FA5}">
                      <a16:colId xmlns:a16="http://schemas.microsoft.com/office/drawing/2014/main" val="3074626559"/>
                    </a:ext>
                  </a:extLst>
                </a:gridCol>
                <a:gridCol w="1476817">
                  <a:extLst>
                    <a:ext uri="{9D8B030D-6E8A-4147-A177-3AD203B41FA5}">
                      <a16:colId xmlns:a16="http://schemas.microsoft.com/office/drawing/2014/main" val="248545642"/>
                    </a:ext>
                  </a:extLst>
                </a:gridCol>
              </a:tblGrid>
              <a:tr h="30240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20.09.2022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99" marR="26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«Культура и традиции удмуртского народа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Двигательная деятельность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«Вечер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народной игры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(совместно с родителями).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99" marR="26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«Догадайся, кто приготовил» (национальные блюда)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П/и «Парами», Догонялки (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Тябыкен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Игра с платочком (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Кышетэн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шудон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Серый зайка (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Пурысь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кечпи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Чтение: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Нюлэсмурт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(Леший) и медведи»,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Лопшо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Педунь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(Весельчак) 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эксен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Вумурт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(Водяной) 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Эштерек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(имя батыра)»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«Солдат 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Обыда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(баба яга)»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«Человек 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Обыда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Сюжетно-ролевая игра «Встречаем гостей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99" marR="26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Папка-передвижка «Народные подвижные игры Урала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99" marR="26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425256"/>
                  </a:ext>
                </a:extLst>
              </a:tr>
              <a:tr h="19445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21.09.2022 среда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99" marR="26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речи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Составление творческих рассказов «Что мы знаем о русской избе».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Экскурсия </a:t>
                      </a:r>
                      <a:r>
                        <a:rPr lang="ru-RU" sz="12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музей «Земская больница</a:t>
                      </a:r>
                      <a:r>
                        <a:rPr lang="ru-RU" sz="1200" u="non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на тему «Предметы крестьянского быта».</a:t>
                      </a:r>
                      <a:endParaRPr lang="ru-RU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99" marR="26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«Забавные картинки» (собери национальный костюм), «Лоскутки из бабушкиного сундука»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Чтение: Д. Мамин-Сибиряк «Серая шейка»,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Аленушкины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сказки»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Сюжетно-ролевая игра «К нам гости пришли» (татары)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99" marR="26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Оформление выставки детских творческих работ по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99" marR="26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3546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682315"/>
              </p:ext>
            </p:extLst>
          </p:nvPr>
        </p:nvGraphicFramePr>
        <p:xfrm>
          <a:off x="107503" y="5483733"/>
          <a:ext cx="8928993" cy="1096801"/>
        </p:xfrm>
        <a:graphic>
          <a:graphicData uri="http://schemas.openxmlformats.org/drawingml/2006/table">
            <a:tbl>
              <a:tblPr firstRow="1" firstCol="1" bandRow="1"/>
              <a:tblGrid>
                <a:gridCol w="1327858">
                  <a:extLst>
                    <a:ext uri="{9D8B030D-6E8A-4147-A177-3AD203B41FA5}">
                      <a16:colId xmlns:a16="http://schemas.microsoft.com/office/drawing/2014/main" val="1209097953"/>
                    </a:ext>
                  </a:extLst>
                </a:gridCol>
                <a:gridCol w="3711193">
                  <a:extLst>
                    <a:ext uri="{9D8B030D-6E8A-4147-A177-3AD203B41FA5}">
                      <a16:colId xmlns:a16="http://schemas.microsoft.com/office/drawing/2014/main" val="1802239933"/>
                    </a:ext>
                  </a:extLst>
                </a:gridCol>
                <a:gridCol w="2413126">
                  <a:extLst>
                    <a:ext uri="{9D8B030D-6E8A-4147-A177-3AD203B41FA5}">
                      <a16:colId xmlns:a16="http://schemas.microsoft.com/office/drawing/2014/main" val="89427586"/>
                    </a:ext>
                  </a:extLst>
                </a:gridCol>
                <a:gridCol w="1476816">
                  <a:extLst>
                    <a:ext uri="{9D8B030D-6E8A-4147-A177-3AD203B41FA5}">
                      <a16:colId xmlns:a16="http://schemas.microsoft.com/office/drawing/2014/main" val="1063792447"/>
                    </a:ext>
                  </a:extLst>
                </a:gridCol>
              </a:tblGrid>
              <a:tr h="1096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22.09.2022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00" marR="65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Итоговое развлечение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Мастер-класс совместного творчества «Кукла-оберег «</a:t>
                      </a: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Берегиня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00" marR="65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П/и «Ручеек»; «Карусель»;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«Гори, гори, ясно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«Это кто?» (национальность)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00" marR="65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Изготовление куклы-оберега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00" marR="65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225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6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9184"/>
            <a:ext cx="4572000" cy="18376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2410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Продукты проекта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2410" algn="ctr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241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5940152" cy="26708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08326"/>
            <a:ext cx="6156176" cy="276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60" y="453824"/>
            <a:ext cx="6912768" cy="3109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86222"/>
            <a:ext cx="6912812" cy="31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1020</TotalTime>
  <Words>1144</Words>
  <Application>Microsoft Office PowerPoint</Application>
  <PresentationFormat>Экран (4:3)</PresentationFormat>
  <Paragraphs>170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Arabic Typesetting</vt:lpstr>
      <vt:lpstr>Arial</vt:lpstr>
      <vt:lpstr>Calibri</vt:lpstr>
      <vt:lpstr>Georgia</vt:lpstr>
      <vt:lpstr>Helvetica</vt:lpstr>
      <vt:lpstr>Times New Roman</vt:lpstr>
      <vt:lpstr>Trebuchet MS</vt:lpstr>
      <vt:lpstr>Воздушный поток</vt:lpstr>
      <vt:lpstr>Краткосрочный познавательно-творческий проект  Народы Среднего Урала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polyuhov</dc:creator>
  <cp:lastModifiedBy>VLAD_KRUF</cp:lastModifiedBy>
  <cp:revision>65</cp:revision>
  <dcterms:created xsi:type="dcterms:W3CDTF">2017-04-17T06:14:48Z</dcterms:created>
  <dcterms:modified xsi:type="dcterms:W3CDTF">2022-10-28T04:44:45Z</dcterms:modified>
</cp:coreProperties>
</file>