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61" r:id="rId3"/>
    <p:sldId id="262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7" r:id="rId13"/>
    <p:sldId id="273" r:id="rId14"/>
    <p:sldId id="272" r:id="rId15"/>
    <p:sldId id="275" r:id="rId16"/>
    <p:sldId id="270" r:id="rId17"/>
    <p:sldId id="274" r:id="rId18"/>
    <p:sldId id="276" r:id="rId19"/>
    <p:sldId id="279" r:id="rId20"/>
    <p:sldId id="280" r:id="rId21"/>
    <p:sldId id="278" r:id="rId22"/>
    <p:sldId id="288" r:id="rId23"/>
    <p:sldId id="281" r:id="rId24"/>
    <p:sldId id="282" r:id="rId25"/>
    <p:sldId id="284" r:id="rId26"/>
    <p:sldId id="285" r:id="rId27"/>
    <p:sldId id="287" r:id="rId28"/>
    <p:sldId id="290" r:id="rId29"/>
    <p:sldId id="286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F550-7560-4728-94F7-5ED42B4A1E3A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2F18-0B63-4A29-A3CE-F064DD59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2F18-0B63-4A29-A3CE-F064DD599C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825A0-050E-458E-ACCD-8E5E838D436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C3BD7-DBC1-4EFA-B0E8-89383687FF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forism.su/avtor/677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43314"/>
            <a:ext cx="5357818" cy="29289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                                  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642918"/>
            <a:ext cx="5572164" cy="52864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«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                        НАШ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ЯЗЫК, НАШ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ПРЕКРАСНЫЙ  РУССКИЙ  ЯЗЫК!»</a:t>
            </a:r>
          </a:p>
          <a:p>
            <a:pPr algn="l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http://rudocs.exdat.com/pars_docs/tw_refs/430/429157/429157_html_506f62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71810"/>
            <a:ext cx="2768871" cy="3618286"/>
          </a:xfrm>
          <a:prstGeom prst="ellipse">
            <a:avLst/>
          </a:prstGeom>
          <a:noFill/>
        </p:spPr>
      </p:pic>
      <p:pic>
        <p:nvPicPr>
          <p:cNvPr id="8194" name="Picture 2" descr="http://scoolgranit.ucoz.ru/risunki/school0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2281241" cy="296142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Игорь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1" y="214290"/>
            <a:ext cx="908806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0013-013-Beregite-nash-jazyk-nash-prekrasnyj-russkij-jazyk-eto-klad-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92948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БРАННАЯ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РЕЧЬ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горь\Desktop\картинки\793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картинки\0006-006-Skvernoslovie-eto-khamstvo-oruzhie-neuverennykh-v-sebe-ljud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горь\Desktop\l_cc08b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0008-008-Maternaja-bran-eto-ne-tolko-nabor-nepristojnos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горь\Desktop\anti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80312" cy="60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« </a:t>
            </a: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7200" dirty="0" smtClean="0">
                <a:latin typeface="Arial Black" pitchFamily="34" charset="0"/>
              </a:rPr>
              <a:t> – исключение. </a:t>
            </a: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Моя</a:t>
            </a:r>
            <a:r>
              <a:rPr lang="ru-RU" sz="7200" dirty="0" smtClean="0"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речь</a:t>
            </a:r>
            <a:r>
              <a:rPr lang="ru-RU" sz="7200" dirty="0" smtClean="0">
                <a:latin typeface="Arial Black" pitchFamily="34" charset="0"/>
              </a:rPr>
              <a:t> – это моё зеркало, моё достоинство.»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071966" cy="60110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«Русский язык   богат, велик, могуч. Мы живём  в царстве слов, и слова  имеют огромную власть над нашей  жизнью, мы заколдованы словами!»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Бердяев  Н.И.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1" name="Picture 3" descr="C:\Users\Игорь\Desktop\IMAG0018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891455" cy="496094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8643998" cy="52864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Жаргонная  речь.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pic>
        <p:nvPicPr>
          <p:cNvPr id="1028" name="Picture 4" descr="C:\Users\Игорь\Desktop\f4fce11b076d8b831faa14beed55e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02306"/>
            <a:ext cx="2963124" cy="255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305800" cy="59396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 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900" b="1" i="1" dirty="0" smtClean="0">
                <a:solidFill>
                  <a:srgbClr val="FF0000"/>
                </a:solidFill>
                <a:latin typeface="Arial Black" pitchFamily="34" charset="0"/>
              </a:rPr>
              <a:t>Жаргон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 smtClean="0"/>
              <a:t>(фр. </a:t>
            </a:r>
            <a:r>
              <a:rPr lang="ru-RU" sz="2700" b="1" i="1" dirty="0" err="1" smtClean="0"/>
              <a:t>Jargon</a:t>
            </a:r>
            <a:r>
              <a:rPr lang="ru-RU" sz="2700" b="1" i="1" dirty="0" smtClean="0"/>
              <a:t>) – речь какой-либо социальной или иной, объединенной другими интересами группы, содержащая много слов и выражений, отличных от общего языка.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     Жаргон может возникать в любом коллективе. Существует жаргон школьников, жаргон студентов, молодёжный и армейский жаргоны, жаргоны музыкантов и спортсменов, жаргон торговцев, жаргон уголовников и т. д. Так, к молодёжному жаргону относятся слова: </a:t>
            </a:r>
            <a:r>
              <a:rPr lang="ru-RU" sz="2700" b="1" i="1" dirty="0" smtClean="0"/>
              <a:t>ботаник </a:t>
            </a:r>
            <a:r>
              <a:rPr lang="ru-RU" sz="2700" b="1" dirty="0" smtClean="0"/>
              <a:t>— отличник, усердный ученик; </a:t>
            </a:r>
            <a:r>
              <a:rPr lang="ru-RU" sz="2700" b="1" i="1" dirty="0" err="1" smtClean="0"/>
              <a:t>клёвый</a:t>
            </a:r>
            <a:r>
              <a:rPr lang="ru-RU" sz="2700" b="1" i="1" dirty="0" smtClean="0"/>
              <a:t>, классный </a:t>
            </a:r>
            <a:r>
              <a:rPr lang="ru-RU" sz="2700" b="1" dirty="0" smtClean="0"/>
              <a:t>— высшая степень по­ложительной оценки; </a:t>
            </a:r>
            <a:r>
              <a:rPr lang="ru-RU" sz="2700" b="1" i="1" dirty="0" smtClean="0"/>
              <a:t>крутой, круто </a:t>
            </a:r>
            <a:r>
              <a:rPr lang="ru-RU" sz="2700" b="1" dirty="0" smtClean="0"/>
              <a:t>— выше всяких по­хвал, </a:t>
            </a:r>
            <a:r>
              <a:rPr lang="ru-RU" sz="2700" b="1" i="1" dirty="0" smtClean="0"/>
              <a:t>напрягать — </a:t>
            </a:r>
            <a:r>
              <a:rPr lang="ru-RU" sz="2700" b="1" dirty="0" smtClean="0"/>
              <a:t>утомлять, докучать и т. п.</a:t>
            </a:r>
            <a:br>
              <a:rPr lang="ru-RU" sz="2700" b="1" dirty="0" smtClean="0"/>
            </a:br>
            <a:r>
              <a:rPr lang="ru-RU" sz="2700" b="1" dirty="0" smtClean="0"/>
              <a:t>     Жаргонизм – это жаргонное слово или выражение, входящее в разряд «пассивной» лексики.</a:t>
            </a:r>
            <a:br>
              <a:rPr lang="ru-RU" sz="2700" b="1" dirty="0" smtClean="0"/>
            </a:br>
            <a:endParaRPr lang="ru-RU" sz="27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esktop\104831647_large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84" y="0"/>
            <a:ext cx="866185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горь\Desktop\41584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горь\Desktop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Во дни сомнений, во дни тягостных раздумий о судьбах моей родины — ты один мне поддержка и опора, о великий, могучий, правдивый и свободный русский язык! Нельзя верить, чтобы такой язык не был дан великому народу!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endParaRPr lang="ru-RU" sz="2800" b="1" dirty="0" smtClean="0">
              <a:solidFill>
                <a:srgbClr val="FF0000"/>
              </a:solidFill>
              <a:hlinkClick r:id="rId2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hlinkClick r:id="rId2"/>
              </a:rPr>
              <a:t>                                                    Тургенев И. С.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горь\Desktop\540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2404161" cy="276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643206" cy="2786082"/>
          </a:xfr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«</a:t>
            </a:r>
            <a:r>
              <a:rPr lang="ru-RU" sz="3600" i="1" dirty="0" err="1" smtClean="0">
                <a:solidFill>
                  <a:srgbClr val="7030A0"/>
                </a:solidFill>
              </a:rPr>
              <a:t>Превет</a:t>
            </a:r>
            <a:r>
              <a:rPr lang="ru-RU" sz="3600" i="1" dirty="0" smtClean="0">
                <a:solidFill>
                  <a:srgbClr val="7030A0"/>
                </a:solidFill>
              </a:rPr>
              <a:t>. Как </a:t>
            </a:r>
            <a:r>
              <a:rPr lang="ru-RU" sz="3600" i="1" dirty="0" err="1" smtClean="0">
                <a:solidFill>
                  <a:srgbClr val="7030A0"/>
                </a:solidFill>
              </a:rPr>
              <a:t>дила</a:t>
            </a:r>
            <a:r>
              <a:rPr lang="ru-RU" sz="3600" i="1" dirty="0" smtClean="0">
                <a:solidFill>
                  <a:srgbClr val="7030A0"/>
                </a:solidFill>
              </a:rPr>
              <a:t>.</a:t>
            </a:r>
            <a:br>
              <a:rPr lang="ru-RU" sz="3600" i="1" dirty="0" smtClean="0">
                <a:solidFill>
                  <a:srgbClr val="7030A0"/>
                </a:solidFill>
              </a:rPr>
            </a:br>
            <a:r>
              <a:rPr lang="ru-RU" sz="3600" i="1" dirty="0" smtClean="0">
                <a:solidFill>
                  <a:srgbClr val="7030A0"/>
                </a:solidFill>
              </a:rPr>
              <a:t>Я </a:t>
            </a:r>
            <a:r>
              <a:rPr lang="ru-RU" sz="3600" i="1" dirty="0" err="1" smtClean="0">
                <a:solidFill>
                  <a:srgbClr val="7030A0"/>
                </a:solidFill>
              </a:rPr>
              <a:t>освабажус</a:t>
            </a:r>
            <a:r>
              <a:rPr lang="ru-RU" sz="3600" i="1" dirty="0" smtClean="0">
                <a:solidFill>
                  <a:srgbClr val="7030A0"/>
                </a:solidFill>
              </a:rPr>
              <a:t> в  9»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Игорь\Desktop\картинки\461011bcaf5b5e723e897c33f049f169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9" r="1699"/>
          <a:stretch>
            <a:fillRect/>
          </a:stretch>
        </p:blipFill>
        <p:spPr bwMode="auto"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Игорь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084"/>
            <a:ext cx="8429684" cy="557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500174"/>
            <a:ext cx="2571768" cy="4143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71934" y="1357298"/>
            <a:ext cx="4230818" cy="4857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« Слово- дело  великое, потому что  словом   можно  соединить  людей  и разъединить  их, слово  </a:t>
            </a:r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может  </a:t>
            </a:r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служить  вражде  и ненависти».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               Лев  Толстой.</a:t>
            </a:r>
            <a:endParaRPr lang="ru-RU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Игорь\Desktop\tolstoy_biogra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683596" cy="48292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857256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Это интересно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7772400" cy="47863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Существует всего несколько слов ,где идут три одинаковых гласных </a:t>
            </a:r>
            <a:r>
              <a:rPr lang="ru-RU" sz="4400" dirty="0" smtClean="0"/>
              <a:t>подряд,</a:t>
            </a:r>
          </a:p>
          <a:p>
            <a:pPr algn="ctr"/>
            <a:r>
              <a:rPr lang="ru-RU" sz="4400" dirty="0" smtClean="0"/>
              <a:t>а </a:t>
            </a:r>
            <a:r>
              <a:rPr lang="ru-RU" sz="4400" dirty="0" smtClean="0"/>
              <a:t>именно 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длинношеее, короткошее,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кривошее, </a:t>
            </a:r>
            <a:r>
              <a:rPr lang="ru-RU" sz="4400" dirty="0" err="1" smtClean="0">
                <a:solidFill>
                  <a:srgbClr val="FFFF00"/>
                </a:solidFill>
              </a:rPr>
              <a:t>змееед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5143536" cy="5572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 русском языке –Инд</a:t>
            </a:r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ее</a:t>
            </a:r>
            <a:r>
              <a:rPr lang="ru-RU" dirty="0" smtClean="0">
                <a:latin typeface="Arial Black" pitchFamily="34" charset="0"/>
              </a:rPr>
              <a:t>ц (коренной житель Америки) и  Инд</a:t>
            </a:r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ие</a:t>
            </a:r>
            <a:r>
              <a:rPr lang="ru-RU" dirty="0" smtClean="0">
                <a:latin typeface="Arial Black" pitchFamily="34" charset="0"/>
              </a:rPr>
              <a:t>ц(житель Индии).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122" name="Picture 2" descr="C:\Users\Игорь\Desktop\68101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04"/>
            <a:ext cx="2438403" cy="2789935"/>
          </a:xfrm>
          <a:prstGeom prst="rect">
            <a:avLst/>
          </a:prstGeom>
          <a:noFill/>
        </p:spPr>
      </p:pic>
      <p:pic>
        <p:nvPicPr>
          <p:cNvPr id="5123" name="Picture 3" descr="C:\Users\Игорь\Desktop\0_83397_16facc2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00438"/>
            <a:ext cx="2252639" cy="305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  Слово «вынуть» не имеет корня.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496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Всего три исконно русских слова начинаются на букву «А»-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Это  АЗ, АЗБУКА, АВОСЬ.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801978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112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0" i="1" dirty="0" err="1" smtClean="0"/>
              <a:t>Самый,самый,самый</a:t>
            </a:r>
            <a:r>
              <a:rPr lang="ru-RU" b="0" i="1" dirty="0" smtClean="0"/>
              <a:t>…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521497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Самое длинное существительное-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 «ВЫСОКОПРЕВОСХОДИТЕЛЬСТВО» (24 буквы)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Наречие  «НЕУДОВЛЕТВОРИТЕЛЬНО» (19 букв)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Предлог – «СООТВЕТСТВЕННО»(14 букв)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Частица – «ИСКЛЮЧИТЕЛЬНО» (13 букв)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Глагол – «ПЕРЕОСВИДЕТЕЛЬСТВОВАТЬСЯ»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В книге  рекордов Гиннеса  названы самые длинные слова: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«</a:t>
            </a:r>
            <a:r>
              <a:rPr lang="ru-RU" sz="2400" dirty="0" err="1" smtClean="0">
                <a:latin typeface="Arial Black" pitchFamily="34" charset="0"/>
              </a:rPr>
              <a:t>рентгеноэлектрокардиографического</a:t>
            </a:r>
            <a:r>
              <a:rPr lang="ru-RU" sz="2400" dirty="0" smtClean="0">
                <a:latin typeface="Arial Black" pitchFamily="34" charset="0"/>
              </a:rPr>
              <a:t>», </a:t>
            </a:r>
          </a:p>
          <a:p>
            <a:pPr lvl="0" algn="ctr"/>
            <a:endParaRPr lang="ru-RU" sz="2000" dirty="0" smtClean="0">
              <a:latin typeface="Arial Black" pitchFamily="34" charset="0"/>
            </a:endParaRPr>
          </a:p>
          <a:p>
            <a:pPr lvl="0" algn="ctr"/>
            <a:r>
              <a:rPr lang="ru-RU" sz="2400" dirty="0" smtClean="0">
                <a:latin typeface="Arial Black" pitchFamily="34" charset="0"/>
              </a:rPr>
              <a:t>«</a:t>
            </a:r>
            <a:r>
              <a:rPr lang="ru-RU" sz="2400" dirty="0" err="1" smtClean="0">
                <a:latin typeface="Arial Black" pitchFamily="34" charset="0"/>
              </a:rPr>
              <a:t>превысокомногорассмотрительствующий</a:t>
            </a:r>
            <a:r>
              <a:rPr lang="ru-RU" sz="2400" dirty="0" smtClean="0">
                <a:latin typeface="Arial Black" pitchFamily="34" charset="0"/>
              </a:rPr>
              <a:t>».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Глагол « ПОБЕДИТЬ».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Победю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? 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Или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побежду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?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«Стану победителем».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 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Игорь\Desktop\картинки\f4fce11b076d8b831faa14beed55e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05870"/>
            <a:ext cx="4429156" cy="2752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Буква «Ы»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Герб посёлка  </a:t>
            </a:r>
            <a:r>
              <a:rPr lang="ru-RU" i="1" dirty="0" err="1" smtClean="0"/>
              <a:t>Ыллымах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Река  </a:t>
            </a:r>
            <a:r>
              <a:rPr lang="ru-RU" i="1" dirty="0" err="1" smtClean="0"/>
              <a:t>Ыгыатта</a:t>
            </a:r>
            <a:endParaRPr lang="ru-RU" i="1" dirty="0"/>
          </a:p>
        </p:txBody>
      </p:sp>
      <p:pic>
        <p:nvPicPr>
          <p:cNvPr id="2050" name="Picture 2" descr="C:\Users\Игорь\Desktop\yllymah_pos_coa_proj_90x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2736879" cy="3909828"/>
          </a:xfrm>
          <a:prstGeom prst="rect">
            <a:avLst/>
          </a:prstGeom>
          <a:noFill/>
        </p:spPr>
      </p:pic>
      <p:pic>
        <p:nvPicPr>
          <p:cNvPr id="2051" name="Picture 3" descr="C:\Users\Игорь\Desktop\c5b16e7707b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4016969" cy="346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Буква «Ё»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падеж-падёж,небо-нёбо,все-всё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8674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В русском языке есть уникальное слово для языка с приставкой  КО-   --ЗАКОУЛОК,</a:t>
            </a:r>
            <a:endParaRPr lang="ru-RU" sz="3600" dirty="0"/>
          </a:p>
        </p:txBody>
      </p:sp>
      <p:pic>
        <p:nvPicPr>
          <p:cNvPr id="3074" name="Picture 2" descr="C:\Users\Игорь\Desktop\zoom-22559736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429132"/>
            <a:ext cx="1791647" cy="2211910"/>
          </a:xfrm>
          <a:prstGeom prst="ellipse">
            <a:avLst/>
          </a:prstGeom>
          <a:noFill/>
        </p:spPr>
      </p:pic>
      <p:pic>
        <p:nvPicPr>
          <p:cNvPr id="3076" name="Picture 4" descr="C:\Users\Игорь\Desktop\content_asmq_ow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095496" cy="2062697"/>
          </a:xfrm>
          <a:prstGeom prst="hexagon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86808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— Русские поэты и писатели придумали много новых слов: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вещество</a:t>
            </a:r>
            <a:r>
              <a:rPr lang="ru-RU" sz="3600" dirty="0" smtClean="0">
                <a:latin typeface="Arial Black" pitchFamily="34" charset="0"/>
              </a:rPr>
              <a:t>(Ломоносов),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промышленность</a:t>
            </a:r>
            <a:r>
              <a:rPr lang="ru-RU" sz="3600" dirty="0" smtClean="0">
                <a:latin typeface="Arial Black" pitchFamily="34" charset="0"/>
              </a:rPr>
              <a:t> (Карамзин),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головотяпство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ru-RU" sz="3600" dirty="0" smtClean="0">
                <a:latin typeface="Arial Black" pitchFamily="34" charset="0"/>
              </a:rPr>
              <a:t>(Салтыков-Щедрин),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стушеваться</a:t>
            </a:r>
            <a:r>
              <a:rPr lang="ru-RU" sz="3600" dirty="0" smtClean="0">
                <a:latin typeface="Arial Black" pitchFamily="34" charset="0"/>
              </a:rPr>
              <a:t> (Достоевский),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бездарь</a:t>
            </a:r>
            <a:r>
              <a:rPr lang="ru-RU" sz="3600" dirty="0" smtClean="0">
                <a:latin typeface="Arial Black" pitchFamily="34" charset="0"/>
              </a:rPr>
              <a:t> (Северянин),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</a:rPr>
              <a:t>изнемождённый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, лётчик</a:t>
            </a:r>
            <a:r>
              <a:rPr lang="ru-RU" sz="3600" dirty="0" smtClean="0">
                <a:latin typeface="Arial Black" pitchFamily="34" charset="0"/>
              </a:rPr>
              <a:t> (Хлебников).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pic>
        <p:nvPicPr>
          <p:cNvPr id="4098" name="Picture 2" descr="C:\Users\Игорь\Desktop\картинки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214950"/>
            <a:ext cx="1933575" cy="1428750"/>
          </a:xfrm>
          <a:prstGeom prst="rect">
            <a:avLst/>
          </a:prstGeom>
          <a:noFill/>
        </p:spPr>
      </p:pic>
      <p:pic>
        <p:nvPicPr>
          <p:cNvPr id="4099" name="Picture 3" descr="C:\Users\Игорь\Desktop\картинки\comp_300423_big_31c98ea9ee511b3412f3c90c896e1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71942"/>
            <a:ext cx="2285984" cy="2481170"/>
          </a:xfrm>
          <a:prstGeom prst="rect">
            <a:avLst/>
          </a:prstGeom>
          <a:noFill/>
        </p:spPr>
      </p:pic>
      <p:pic>
        <p:nvPicPr>
          <p:cNvPr id="4102" name="Picture 6" descr="C:\Users\Игорь\Desktop\get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203465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3362" cy="192882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«Для всего в русском языке есть множество хороших слов»</a:t>
            </a:r>
          </a:p>
          <a:p>
            <a:pPr algn="ctr"/>
            <a:r>
              <a:rPr lang="ru-RU" i="1" dirty="0" smtClean="0"/>
              <a:t>               К.Г.Паустовский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428604"/>
            <a:ext cx="4041775" cy="1428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«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Великий язык  мог быть дан только  великому народу.»</a:t>
            </a:r>
          </a:p>
          <a:p>
            <a:pPr algn="ctr"/>
            <a:r>
              <a:rPr lang="ru-RU" i="1" dirty="0" smtClean="0"/>
              <a:t>                            И.С.Тургенев</a:t>
            </a:r>
            <a:endParaRPr lang="ru-RU" i="1" dirty="0"/>
          </a:p>
        </p:txBody>
      </p:sp>
      <p:pic>
        <p:nvPicPr>
          <p:cNvPr id="5122" name="Picture 2" descr="C:\Users\Игорь\Desktop\картинки\fo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3350388" cy="442015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123" name="Picture 3" descr="C:\Users\Игорь\Desktop\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286148" cy="434168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-214338"/>
            <a:ext cx="4429156" cy="7286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                </a:t>
            </a:r>
            <a:r>
              <a:rPr lang="ru-RU" sz="4400" b="1" i="1" dirty="0" smtClean="0">
                <a:solidFill>
                  <a:srgbClr val="0070C0"/>
                </a:solidFill>
              </a:rPr>
              <a:t/>
            </a:r>
            <a:br>
              <a:rPr lang="ru-RU" sz="44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 Русский </a:t>
            </a:r>
            <a:r>
              <a:rPr lang="ru-RU" sz="4000" b="1" dirty="0" smtClean="0">
                <a:solidFill>
                  <a:srgbClr val="0070C0"/>
                </a:solidFill>
              </a:rPr>
              <a:t>язык — один из богатейших языков в мире,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этом нет никакого </a:t>
            </a:r>
            <a:r>
              <a:rPr lang="ru-RU" sz="4000" b="1" dirty="0" smtClean="0">
                <a:solidFill>
                  <a:srgbClr val="0070C0"/>
                </a:solidFill>
              </a:rPr>
              <a:t>сомнения</a:t>
            </a:r>
            <a:r>
              <a:rPr lang="ru-RU" sz="4000" b="1" dirty="0" smtClean="0">
                <a:solidFill>
                  <a:srgbClr val="0070C0"/>
                </a:solidFill>
              </a:rPr>
              <a:t>».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В.Г  Белинский </a:t>
            </a:r>
            <a:r>
              <a:rPr lang="ru-RU" sz="3600" dirty="0" smtClean="0"/>
              <a:t>- литературный    критик, публицист.</a:t>
            </a:r>
            <a:br>
              <a:rPr lang="ru-RU" sz="3600" dirty="0" smtClean="0"/>
            </a:br>
            <a:r>
              <a:rPr lang="ru-RU" sz="3600" b="1" i="1" dirty="0" smtClean="0"/>
              <a:t>               </a:t>
            </a:r>
            <a:br>
              <a:rPr lang="ru-RU" sz="3600" b="1" i="1" dirty="0" smtClean="0"/>
            </a:br>
            <a:endParaRPr lang="ru-RU" sz="3600" dirty="0"/>
          </a:p>
        </p:txBody>
      </p:sp>
      <p:pic>
        <p:nvPicPr>
          <p:cNvPr id="1026" name="Picture 2" descr="C:\Users\Игорь\Desktop\be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786182" cy="4576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0013-013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104325748_3279085_640_8887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Игор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692965" cy="2976577"/>
          </a:xfrm>
          <a:prstGeom prst="ellipse">
            <a:avLst/>
          </a:prstGeom>
          <a:noFill/>
        </p:spPr>
      </p:pic>
      <p:pic>
        <p:nvPicPr>
          <p:cNvPr id="22532" name="Picture 4" descr="C:\Users\Игорь\Desktop\1228446266_secondm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572000" cy="3214686"/>
          </a:xfrm>
          <a:prstGeom prst="cloudCallout">
            <a:avLst/>
          </a:prstGeom>
          <a:noFill/>
        </p:spPr>
      </p:pic>
      <p:pic>
        <p:nvPicPr>
          <p:cNvPr id="22533" name="Picture 5" descr="C:\Users\Игорь\Desktop\cosmicas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4357718" cy="3243234"/>
          </a:xfrm>
          <a:prstGeom prst="cloudCallout">
            <a:avLst/>
          </a:prstGeom>
          <a:noFill/>
        </p:spPr>
      </p:pic>
      <p:pic>
        <p:nvPicPr>
          <p:cNvPr id="22534" name="Picture 6" descr="C:\Users\Игорь\Desktop\1378132994_kosmos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314" y="3761304"/>
            <a:ext cx="4656686" cy="3096696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горь\Desktop\1375160806_128038_shutterstock_86539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88" y="857232"/>
            <a:ext cx="7427235" cy="55719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70723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Люблю язык я русский,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Он нужен мне, как небо,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Каждый миг!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4579" name="Picture 3" descr="C:\Users\Игорь\Desktop\Imia-suwestviteln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715304" cy="459581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горь\Desktop\svetski-dan-toleranc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715172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650</TotalTime>
  <Words>341</Words>
  <Application>Microsoft Office PowerPoint</Application>
  <PresentationFormat>Экран (4:3)</PresentationFormat>
  <Paragraphs>57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                                             </vt:lpstr>
      <vt:lpstr>«Русский язык   богат, велик, могуч. Мы живём  в царстве слов, и слова  имеют огромную власть над нашей  жизнью, мы заколдованы словами!»           Бердяев  Н.И.</vt:lpstr>
      <vt:lpstr>Слайд 3</vt:lpstr>
      <vt:lpstr>                 « Русский язык — один из богатейших языков в мире,  в этом нет никакого сомнения».                                В.Г  Белинский - литературный    критик, публицист.                 </vt:lpstr>
      <vt:lpstr>Слайд 5</vt:lpstr>
      <vt:lpstr>Слайд 6</vt:lpstr>
      <vt:lpstr>Слайд 7</vt:lpstr>
      <vt:lpstr>Люблю язык я русский, Он нужен мне, как небо, Каждый миг!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 Я – исключение. Моя речь – это моё зеркало, моё достоинство.»</vt:lpstr>
      <vt:lpstr>Слайд 19</vt:lpstr>
      <vt:lpstr>Слайд 20</vt:lpstr>
      <vt:lpstr>Слайд 21</vt:lpstr>
      <vt:lpstr>Слайд 22</vt:lpstr>
      <vt:lpstr>  Жаргон (фр. Jargon) – речь какой-либо социальной или иной, объединенной другими интересами группы, содержащая много слов и выражений, отличных от общего языка.      Жаргон может возникать в любом коллективе. Существует жаргон школьников, жаргон студентов, молодёжный и армейский жаргоны, жаргоны музыкантов и спортсменов, жаргон торговцев, жаргон уголовников и т. д. Так, к молодёжному жаргону относятся слова: ботаник — отличник, усердный ученик; клёвый, классный — высшая степень по­ложительной оценки; крутой, круто — выше всяких по­хвал, напрягать — утомлять, докучать и т. п.      Жаргонизм – это жаргонное слово или выражение, входящее в разряд «пассивной» лексики. </vt:lpstr>
      <vt:lpstr>Слайд 24</vt:lpstr>
      <vt:lpstr>Слайд 25</vt:lpstr>
      <vt:lpstr>Слайд 26</vt:lpstr>
      <vt:lpstr>Слайд 27</vt:lpstr>
      <vt:lpstr>«Превет. Как дила. Я освабажус в  9»</vt:lpstr>
      <vt:lpstr>Слайд 29</vt:lpstr>
      <vt:lpstr>Это интересно.</vt:lpstr>
      <vt:lpstr>В русском языке –Индеец (коренной житель Америки) и  Индиец(житель Индии).</vt:lpstr>
      <vt:lpstr>  Слово «вынуть» не имеет корня.</vt:lpstr>
      <vt:lpstr>Слайд 33</vt:lpstr>
      <vt:lpstr>  Самый,самый,самый…</vt:lpstr>
      <vt:lpstr>Глагол « ПОБЕДИТЬ».   Победю ?  Или побежду? «Стану победителем».   </vt:lpstr>
      <vt:lpstr> Буква «Ы»</vt:lpstr>
      <vt:lpstr>Буква «Ё»  падеж-падёж,небо-нёбо,все-всё.</vt:lpstr>
      <vt:lpstr>— Русские поэты и писатели придумали много новых слов:  вещество(Ломоносов),  промышленность (Карамзин),  головотяпство (Салтыков-Щедрин),  стушеваться (Достоевский),  бездарь (Северянин),  изнемождённый, лётчик (Хлебников). 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Медведевой  светланы фёдоровны.</dc:title>
  <dc:creator>Игорь</dc:creator>
  <cp:lastModifiedBy>Игорь</cp:lastModifiedBy>
  <cp:revision>77</cp:revision>
  <dcterms:created xsi:type="dcterms:W3CDTF">2014-09-23T19:41:39Z</dcterms:created>
  <dcterms:modified xsi:type="dcterms:W3CDTF">2014-12-11T10:55:15Z</dcterms:modified>
</cp:coreProperties>
</file>