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0" r:id="rId4"/>
    <p:sldId id="287" r:id="rId5"/>
    <p:sldId id="286" r:id="rId6"/>
    <p:sldId id="269" r:id="rId7"/>
    <p:sldId id="282" r:id="rId8"/>
    <p:sldId id="292" r:id="rId9"/>
    <p:sldId id="273" r:id="rId10"/>
    <p:sldId id="272" r:id="rId11"/>
    <p:sldId id="290" r:id="rId12"/>
    <p:sldId id="291" r:id="rId13"/>
    <p:sldId id="276" r:id="rId14"/>
    <p:sldId id="277" r:id="rId15"/>
    <p:sldId id="278" r:id="rId16"/>
    <p:sldId id="279" r:id="rId17"/>
    <p:sldId id="274" r:id="rId18"/>
    <p:sldId id="289" r:id="rId19"/>
    <p:sldId id="284" r:id="rId20"/>
    <p:sldId id="294" r:id="rId21"/>
    <p:sldId id="293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12E73-4C4A-457A-AC9E-0BFB0DEABB12}" v="14" dt="2023-01-16T16:30:50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ервейн Евгений Александрович" userId="S::vervyayn@sfedu.ru::b379f418-4cfa-4616-84be-47da01df0e0f" providerId="AD" clId="Web-{C3512E73-4C4A-457A-AC9E-0BFB0DEABB12}"/>
    <pc:docChg chg="modSld">
      <pc:chgData name="Вервейн Евгений Александрович" userId="S::vervyayn@sfedu.ru::b379f418-4cfa-4616-84be-47da01df0e0f" providerId="AD" clId="Web-{C3512E73-4C4A-457A-AC9E-0BFB0DEABB12}" dt="2023-01-16T16:30:50.206" v="9" actId="20577"/>
      <pc:docMkLst>
        <pc:docMk/>
      </pc:docMkLst>
      <pc:sldChg chg="modSp">
        <pc:chgData name="Вервейн Евгений Александрович" userId="S::vervyayn@sfedu.ru::b379f418-4cfa-4616-84be-47da01df0e0f" providerId="AD" clId="Web-{C3512E73-4C4A-457A-AC9E-0BFB0DEABB12}" dt="2023-01-16T16:30:50.206" v="9" actId="20577"/>
        <pc:sldMkLst>
          <pc:docMk/>
          <pc:sldMk cId="0" sldId="256"/>
        </pc:sldMkLst>
        <pc:spChg chg="mod">
          <ac:chgData name="Вервейн Евгений Александрович" userId="S::vervyayn@sfedu.ru::b379f418-4cfa-4616-84be-47da01df0e0f" providerId="AD" clId="Web-{C3512E73-4C4A-457A-AC9E-0BFB0DEABB12}" dt="2023-01-16T16:30:27.737" v="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Вервейн Евгений Александрович" userId="S::vervyayn@sfedu.ru::b379f418-4cfa-4616-84be-47da01df0e0f" providerId="AD" clId="Web-{C3512E73-4C4A-457A-AC9E-0BFB0DEABB12}" dt="2023-01-16T16:30:50.206" v="9" actId="20577"/>
          <ac:spMkLst>
            <pc:docMk/>
            <pc:sldMk cId="0" sldId="256"/>
            <ac:spMk id="11" creationId="{FD4F4F60-C44B-43FB-B05A-CD5BAF5E6F3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7797888"/>
        <c:axId val="108024960"/>
      </c:barChart>
      <c:catAx>
        <c:axId val="107797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024960"/>
        <c:crosses val="autoZero"/>
        <c:auto val="1"/>
        <c:lblAlgn val="ctr"/>
        <c:lblOffset val="100"/>
        <c:noMultiLvlLbl val="0"/>
      </c:catAx>
      <c:valAx>
        <c:axId val="10802496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797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973277252892818"/>
          <c:y val="0.74403892971842001"/>
          <c:w val="0.57961956864831099"/>
          <c:h val="0.226936330118710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Подтягивания, раз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3.3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3-4979-AAC1-A246525EC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4.3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3-4979-AAC1-A246525E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Отжимания, 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7.4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2-4C8A-875E-D5F2AF5B4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2-4C8A-875E-D5F2AF5B4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Наклон вперед, см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2.4700000000000002</c:v>
                </c:pt>
                <c:pt idx="1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F-4492-9FEA-8E03D7043C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2.8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F-4492-9FEA-8E03D7043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Бег 60 м, с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9.31</c:v>
                </c:pt>
                <c:pt idx="1">
                  <c:v>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5-4F69-B809-21555A827F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8.6199999999999992</c:v>
                </c:pt>
                <c:pt idx="1">
                  <c:v>9.02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5-4F69-B809-21555A827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Челночный</a:t>
            </a:r>
            <a:r>
              <a:rPr lang="ru-RU" baseline="0"/>
              <a:t> бег</a:t>
            </a:r>
            <a:r>
              <a:rPr lang="ru-RU"/>
              <a:t>, с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9.6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6-4C4C-92D8-5AAEFAC3D0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6-4C4C-92D8-5AAEFAC3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6</a:t>
            </a:r>
            <a:r>
              <a:rPr lang="ru-RU" baseline="0"/>
              <a:t>-минутный бег</a:t>
            </a:r>
            <a:r>
              <a:rPr lang="ru-RU"/>
              <a:t>, м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785</c:v>
                </c:pt>
                <c:pt idx="1">
                  <c:v>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4-4EDC-93B4-676D07DB61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821</c:v>
                </c:pt>
                <c:pt idx="1">
                  <c:v>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4-4EDC-93B4-676D07DB6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Прыжки со скакалкой, раз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</c:v>
                </c:pt>
                <c:pt idx="1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1-4940-88F8-28757B42D8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132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1-4940-88F8-28757B42D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Метание</a:t>
            </a:r>
            <a:r>
              <a:rPr lang="ru-RU" baseline="0"/>
              <a:t> теннисного мяча на дальность</a:t>
            </a:r>
            <a:r>
              <a:rPr lang="ru-RU"/>
              <a:t>, 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25.1</c:v>
                </c:pt>
                <c:pt idx="1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B-4B42-B14D-61981A51BC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29.9</c:v>
                </c:pt>
                <c:pt idx="1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B-4B42-B14D-61981A51B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071663"/>
        <c:axId val="331072079"/>
      </c:barChart>
      <c:catAx>
        <c:axId val="33107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2079"/>
        <c:crosses val="autoZero"/>
        <c:auto val="1"/>
        <c:lblAlgn val="ctr"/>
        <c:lblOffset val="100"/>
        <c:noMultiLvlLbl val="0"/>
      </c:catAx>
      <c:valAx>
        <c:axId val="33107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25AFF-A5D8-4071-AA47-930EE167A19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1EF6-039D-4206-B831-20A702EBA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4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206680" cy="36004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/>
                <a:cs typeface="Times New Roman"/>
              </a:rPr>
              <a:t>     </a:t>
            </a:r>
            <a:br>
              <a:rPr lang="ru-RU" sz="2700" b="1" dirty="0">
                <a:latin typeface="Times New Roman"/>
                <a:cs typeface="Times New Roman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       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униципальное бюджетное общеобразовательное учреждение средняя общеобразовательная школа №2 муниципального </a:t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 Темрюкский район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«подвижные игры на уроках физической культуры как средство повышения 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Общей физической подготовленности»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/>
                <a:cs typeface="Times New Roman"/>
              </a:rPr>
              <a:t>  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6289B0-1012-470A-9C4D-5CB559324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62" y="20953"/>
            <a:ext cx="4248471" cy="14280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F51509-A35E-41DF-8730-5C710788B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7" y="56759"/>
            <a:ext cx="1084478" cy="1127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F4F60-C44B-43FB-B05A-CD5BAF5E6F34}"/>
              </a:ext>
            </a:extLst>
          </p:cNvPr>
          <p:cNvSpPr txBox="1"/>
          <p:nvPr/>
        </p:nvSpPr>
        <p:spPr>
          <a:xfrm>
            <a:off x="3131840" y="4928620"/>
            <a:ext cx="518234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800" dirty="0">
                <a:latin typeface="Times New Roman"/>
                <a:cs typeface="Times New Roman"/>
              </a:rPr>
              <a:t>Выполнил: </a:t>
            </a:r>
            <a:r>
              <a:rPr lang="ru-RU" sz="1800" dirty="0" smtClean="0">
                <a:latin typeface="Times New Roman"/>
                <a:cs typeface="Times New Roman"/>
              </a:rPr>
              <a:t>учитель физической культуры</a:t>
            </a:r>
            <a:endParaRPr lang="ru-RU" sz="1800" dirty="0">
              <a:latin typeface="Times New Roman"/>
              <a:cs typeface="Times New Roman"/>
            </a:endParaRPr>
          </a:p>
          <a:p>
            <a:pPr algn="r"/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Вервейн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Евгений Александрович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Темрюк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/>
                <a:cs typeface="Times New Roman"/>
              </a:rPr>
              <a:t>                    </a:t>
            </a:r>
            <a:r>
              <a:rPr lang="ru-RU" sz="1400" dirty="0" smtClean="0">
                <a:latin typeface="Times New Roman"/>
                <a:cs typeface="Times New Roman"/>
              </a:rPr>
              <a:t>2023 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643866" cy="478634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71435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20336"/>
            <a:ext cx="691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B8887B6-6084-4288-8DE8-FDCC185A6EDC}"/>
              </a:ext>
            </a:extLst>
          </p:cNvPr>
          <p:cNvGrpSpPr/>
          <p:nvPr/>
        </p:nvGrpSpPr>
        <p:grpSpPr>
          <a:xfrm>
            <a:off x="818336" y="1385661"/>
            <a:ext cx="7616258" cy="4572033"/>
            <a:chOff x="736242" y="1403460"/>
            <a:chExt cx="5458972" cy="355628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AFBF3AD9-58F1-47DC-9AF1-A0717373ABDC}"/>
                </a:ext>
              </a:extLst>
            </p:cNvPr>
            <p:cNvSpPr/>
            <p:nvPr/>
          </p:nvSpPr>
          <p:spPr>
            <a:xfrm>
              <a:off x="785786" y="1403460"/>
              <a:ext cx="5405886" cy="975151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гибкости: ходьба с различными включениями; сги­бание туловища; наклоны вперед, назад; индивидуальные комплексы по развитию гибкости (подражательные движения: «Кошечка», «Змейка», «Березка» и 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др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). </a:t>
              </a:r>
              <a:endParaRPr lang="ru-RU" sz="1400" kern="1200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C7F4C05A-EE3D-44BA-8FCD-4C53AB94CD9F}"/>
                </a:ext>
              </a:extLst>
            </p:cNvPr>
            <p:cNvSpPr/>
            <p:nvPr/>
          </p:nvSpPr>
          <p:spPr>
            <a:xfrm>
              <a:off x="736242" y="2551795"/>
              <a:ext cx="5455430" cy="975151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силовых способностей: динамические упражнения, переноска партнера, упражнения с постепенным включением мышечных групп, прыжковые упражнения («Перетягивание в парах», «Борющаяся цепь», «Зайцы и морковь» и другие). 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28A0B58-7A34-4149-ABFF-B67D404B20A5}"/>
                </a:ext>
              </a:extLst>
            </p:cNvPr>
            <p:cNvSpPr/>
            <p:nvPr/>
          </p:nvSpPr>
          <p:spPr>
            <a:xfrm>
              <a:off x="739784" y="3715709"/>
              <a:ext cx="5455430" cy="1244037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координации: передвижения с ограниченной видимостью; произвольное преодоление препятствий; передвижение с изменением направления движений, с остановками в заданной позе; игры на переключение внимания; прыжки; равновесие; передвижение по ориентирам («Совушка», «Жмурки», «Третий лишний» и другие). 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643866" cy="478634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71435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460" y="764704"/>
            <a:ext cx="699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Легкая атлетика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B8887B6-6084-4288-8DE8-FDCC185A6EDC}"/>
              </a:ext>
            </a:extLst>
          </p:cNvPr>
          <p:cNvGrpSpPr/>
          <p:nvPr/>
        </p:nvGrpSpPr>
        <p:grpSpPr>
          <a:xfrm>
            <a:off x="818336" y="1268759"/>
            <a:ext cx="7616258" cy="4536505"/>
            <a:chOff x="736242" y="1312530"/>
            <a:chExt cx="5458972" cy="3647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AFBF3AD9-58F1-47DC-9AF1-A0717373ABDC}"/>
                </a:ext>
              </a:extLst>
            </p:cNvPr>
            <p:cNvSpPr/>
            <p:nvPr/>
          </p:nvSpPr>
          <p:spPr>
            <a:xfrm>
              <a:off x="785786" y="1312530"/>
              <a:ext cx="5405886" cy="1066081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Развитие быстроты: 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- сочетание различных видов бега с имитацией движений животных; - элементы танцевальных движений; бег с изменением скорости и направления движения («Горелки», «Салки», «Воробьи и вороны» и другие). Развитие выносливости:</a:t>
              </a:r>
              <a:endParaRPr lang="ru-RU" sz="1400" kern="1200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C7F4C05A-EE3D-44BA-8FCD-4C53AB94CD9F}"/>
                </a:ext>
              </a:extLst>
            </p:cNvPr>
            <p:cNvSpPr/>
            <p:nvPr/>
          </p:nvSpPr>
          <p:spPr>
            <a:xfrm>
              <a:off x="736242" y="2551795"/>
              <a:ext cx="5455430" cy="975151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скоростно-силовых способностей: повторное выполнение 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многоскоков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прыжки в длину с места и с разбега, прыжки на одной – двух ногах («Волк во рву», «Лапта с прыжками», «Хромая лиса» и другие). 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28A0B58-7A34-4149-ABFF-B67D404B20A5}"/>
                </a:ext>
              </a:extLst>
            </p:cNvPr>
            <p:cNvSpPr/>
            <p:nvPr/>
          </p:nvSpPr>
          <p:spPr>
            <a:xfrm>
              <a:off x="739784" y="3607072"/>
              <a:ext cx="5455430" cy="1352675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Развитие координации, освоение навыков ходьбы, бега: 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- сочетание различных видов ходьбы с имитацией движений животных и птиц; медленные, быстрые движения; 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- изменение длины, частоты ритма шагов, с перешагиванием через предметы, в 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полуприседе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в приседе; - различным положением рук («Хоровод», «Отражение», «Змейка» и другие). 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9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643866" cy="478634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71435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20336"/>
            <a:ext cx="691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Лыжная подготовка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B8887B6-6084-4288-8DE8-FDCC185A6EDC}"/>
              </a:ext>
            </a:extLst>
          </p:cNvPr>
          <p:cNvGrpSpPr/>
          <p:nvPr/>
        </p:nvGrpSpPr>
        <p:grpSpPr>
          <a:xfrm>
            <a:off x="818336" y="1385661"/>
            <a:ext cx="7645878" cy="4581848"/>
            <a:chOff x="736242" y="1403460"/>
            <a:chExt cx="5480202" cy="356392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AFBF3AD9-58F1-47DC-9AF1-A0717373ABDC}"/>
                </a:ext>
              </a:extLst>
            </p:cNvPr>
            <p:cNvSpPr/>
            <p:nvPr/>
          </p:nvSpPr>
          <p:spPr>
            <a:xfrm>
              <a:off x="785786" y="1403460"/>
              <a:ext cx="5405886" cy="975151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координации: перенос тяжести тела с лыжи на лыжу на месте, в движении, прыжком с опорой на палки («Солнышко», «Бусы», «По одной лыже», «Куда укатишься за два шага», « У кого гармошка больше» и другие). </a:t>
              </a:r>
              <a:endParaRPr lang="ru-RU" sz="1400" kern="1200" dirty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C7F4C05A-EE3D-44BA-8FCD-4C53AB94CD9F}"/>
                </a:ext>
              </a:extLst>
            </p:cNvPr>
            <p:cNvSpPr/>
            <p:nvPr/>
          </p:nvSpPr>
          <p:spPr>
            <a:xfrm>
              <a:off x="736242" y="2551795"/>
              <a:ext cx="5455430" cy="975151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выносливости: чередование различных способов передвижения; прохождение отрезков в режиме большой интенсивности, с ускорениями («Кому на ком», «Лапта», «Дружные пары», «Кто быстрее» и другие).</a:t>
              </a:r>
              <a:endPara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28A0B58-7A34-4149-ABFF-B67D404B20A5}"/>
                </a:ext>
              </a:extLst>
            </p:cNvPr>
            <p:cNvSpPr/>
            <p:nvPr/>
          </p:nvSpPr>
          <p:spPr>
            <a:xfrm>
              <a:off x="761014" y="3607071"/>
              <a:ext cx="5455430" cy="136031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Элементы спортивных игр  </a:t>
              </a:r>
              <a:endParaRPr lang="ru-RU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 координации: метание в цель («Бабки «Кашевары»), способность к дифференцированию усилий, Попади в цель» и другие); совершенствование ловли, передачи мяча, развитие пространственной ориентации («Горячий мяч», «Охотники и утки», «Па драку собаку» и другие).  Освоение тактических взаимодействий: командно-групповые перемещения, навыки взаимодействий между играющими («Невод», «Кошки-мышки», «Лапта» и другие). 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610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развитие </a:t>
            </a:r>
            <a:r>
              <a:rPr lang="ru-RU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ловкости (координация движений) 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643051"/>
          <a:ext cx="7643866" cy="30358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9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ручной ловкости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локомоторной ловкости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«Удочка»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«Кто быстрее дойдёт до середины»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«Кто быстрее намотает шнур»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«Школа мяча»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«Эстафета по кругу»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 попадись»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«Обеги, не задень»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Ловишка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мячом»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«Через болото»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«Поймай палку»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Эстафеты с предметами: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«Пробеги, не задень»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 урони шарик» и др.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080"/>
          <a:stretch/>
        </p:blipFill>
        <p:spPr bwMode="auto">
          <a:xfrm>
            <a:off x="5686404" y="4803386"/>
            <a:ext cx="3000396" cy="193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3861048"/>
            <a:ext cx="2743715" cy="213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развитие гибкости: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41434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Циркачи»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«Мостики»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Игры – эстафеты: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«Передача мяча»,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«Змейка»,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«Туннель из обручей».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2024" y="1357298"/>
            <a:ext cx="3200375" cy="216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0004" y="3857628"/>
            <a:ext cx="2848380" cy="192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6370" y="3786190"/>
            <a:ext cx="3019294" cy="206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развитие силы: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285861"/>
            <a:ext cx="4857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Скакалки»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«Классики»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«Река и ров»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«Паровозик»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эстафета – «Носильщики»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«Перетяни канат»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Игры в парах на преодоление сопротивления: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«Кто сильнее»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«Буйволы»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«Бой баранов»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9472" y="1428736"/>
            <a:ext cx="3011179" cy="201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942" y="3846804"/>
            <a:ext cx="3133725" cy="20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728" y="4643199"/>
            <a:ext cx="3429024" cy="151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развитие выносливости: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071678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Волшебные скакалки»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«Пробеги тихо»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«Найди пару»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«Поезд»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«Лётчики» и др.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r="456"/>
          <a:stretch/>
        </p:blipFill>
        <p:spPr bwMode="auto">
          <a:xfrm>
            <a:off x="5000628" y="1785926"/>
            <a:ext cx="3224558" cy="1994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9384" y="4000504"/>
            <a:ext cx="3231115" cy="191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2620"/>
            <a:ext cx="8229600" cy="91043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35729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78579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</a:t>
            </a:r>
            <a:endParaRPr lang="ru-RU" sz="36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02371501"/>
              </p:ext>
            </p:extLst>
          </p:nvPr>
        </p:nvGraphicFramePr>
        <p:xfrm>
          <a:off x="4500594" y="2482801"/>
          <a:ext cx="3929058" cy="325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00034" y="185736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8464D9C-739C-412D-92FE-1C2A4436C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8044"/>
              </p:ext>
            </p:extLst>
          </p:nvPr>
        </p:nvGraphicFramePr>
        <p:xfrm>
          <a:off x="785787" y="1432125"/>
          <a:ext cx="2706093" cy="264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9036C8C-E9A4-41F1-BF66-014F90A26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126451"/>
              </p:ext>
            </p:extLst>
          </p:nvPr>
        </p:nvGraphicFramePr>
        <p:xfrm>
          <a:off x="5580111" y="1502073"/>
          <a:ext cx="2592287" cy="243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FE7122A8-B8FC-47FB-A8FC-DA6F13E25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369259"/>
              </p:ext>
            </p:extLst>
          </p:nvPr>
        </p:nvGraphicFramePr>
        <p:xfrm>
          <a:off x="3347865" y="3591225"/>
          <a:ext cx="2490960" cy="228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5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1530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D40CFA6-0AF8-4709-BFC8-43B1573AF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672011"/>
              </p:ext>
            </p:extLst>
          </p:nvPr>
        </p:nvGraphicFramePr>
        <p:xfrm>
          <a:off x="5838824" y="928670"/>
          <a:ext cx="2533650" cy="228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77FDBA2-E74A-4855-BD16-301249F79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348502"/>
              </p:ext>
            </p:extLst>
          </p:nvPr>
        </p:nvGraphicFramePr>
        <p:xfrm>
          <a:off x="642909" y="928670"/>
          <a:ext cx="2662266" cy="235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6CB2819-73DE-4C4A-992D-E89120866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724906"/>
              </p:ext>
            </p:extLst>
          </p:nvPr>
        </p:nvGraphicFramePr>
        <p:xfrm>
          <a:off x="1403648" y="3429000"/>
          <a:ext cx="280831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416583B-229E-489E-AA63-68EFFA8B9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02335"/>
              </p:ext>
            </p:extLst>
          </p:nvPr>
        </p:nvGraphicFramePr>
        <p:xfrm>
          <a:off x="3305175" y="928669"/>
          <a:ext cx="2533650" cy="232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E3B5EED-D22F-4EB6-ADB1-E9C1F65CF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640143"/>
              </p:ext>
            </p:extLst>
          </p:nvPr>
        </p:nvGraphicFramePr>
        <p:xfrm>
          <a:off x="4932040" y="3429000"/>
          <a:ext cx="28083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600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642910" y="857232"/>
            <a:ext cx="785818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35729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85723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428736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подвижных  игр, подобранных с учетом специфики раздела для рабочей программы позволит повысить уровень физической подготовленности детей, интерес к урокам физической культуры.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учащихся, противостояние учебным стрессам ситуациям, неблагоприятным условиям внешней среды и формирование двигательных навыков.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 descr="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590" y="4355619"/>
            <a:ext cx="1643074" cy="18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«Актуальность  проблемы»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633821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r>
              <a:rPr lang="ru-RU" sz="8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НОО</a:t>
            </a:r>
            <a:endParaRPr lang="ru-RU" sz="8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8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выделяет образовательную область «Физическое развитие».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348" y="2000239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ru-RU" sz="32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420888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ОО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42910" y="2928934"/>
            <a:ext cx="7143800" cy="10001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 (скоростных, силовых, гибкости, выносливости и координации)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42910" y="3857628"/>
            <a:ext cx="7500990" cy="10001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накопление и обогащение двигательного опыта у детей (овладение основными движениями)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42910" y="4929198"/>
            <a:ext cx="7786742" cy="107157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воспитанников потребности в двигательной активности и физическом совершенствовании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163" y="44624"/>
            <a:ext cx="9144000" cy="6813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928670"/>
            <a:ext cx="75438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672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16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928670"/>
            <a:ext cx="75438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571744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Picture 4" descr="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14752"/>
            <a:ext cx="2428892" cy="214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96753"/>
            <a:ext cx="7643866" cy="41764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b="1" i="1" dirty="0"/>
              <a:t>    </a:t>
            </a:r>
            <a:r>
              <a:rPr lang="ru-RU" sz="2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отчетливо заметна тенденция к снижению у детей двигательной активности. У учащихся школ от класса к классу заметна отрицательная динамика в использовании неисчерпаемого потенциала подвижных игр и игровых упражнений. Ведущим родом деятельности у учащихся является привязанность к телевизору и компьютеру. В связи с этим происходит значительное ухудшение физического развития школьников. Отсюда возникает необходимость разработки различных методик, способствующих не столько улучшению здоровья и физического развития детей, сколько в повышении их интереса и потребности к самостоятельным занятиям физическими упражнениями </a:t>
            </a:r>
            <a:endParaRPr 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32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454" y="4365104"/>
            <a:ext cx="2109790" cy="24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7834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исследования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40768"/>
            <a:ext cx="7643866" cy="3672407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гровая технология повышения физической подготовленности и воспитания интереса к занятиям у школьников недостаточно используется в учебном процессе.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Игры используются учителями в процессе обучения, но в основном для повышения двигательной активности учеников на уроке, а не как средство воспитания конкретных физических качеств.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32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454" y="4365104"/>
            <a:ext cx="2109790" cy="24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41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7834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Противоречие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40768"/>
            <a:ext cx="7643866" cy="36724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b="1" i="1" dirty="0"/>
              <a:t>   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применение подвижных игр и игровых упражнений в большинстве случаев носит бессистемный, эмпирический характер, не связанный со структурой и содержанием формируемых умений, в то время как образовательные и воспитательные возможности игр, их продуктивность, значительно возрастают при объединении их в целенаправленную систему.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j0232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454" y="4365104"/>
            <a:ext cx="2109790" cy="24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4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Цель, задачи, гипотеза 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96752"/>
            <a:ext cx="7715304" cy="566124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эффективность  подвижных игр  на уроках физической    культуры при систематическом внедрении их  как элемент урока.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Гипотеза: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Систематическое внедрение подвижных игр как элемент урока способствует улучшению общей физической подготовленности учащихся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dec"/>
              </a:tabLst>
            </a:pPr>
            <a:r>
              <a:rPr lang="ru-RU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особенности использования подвижных игр для обоснования </a:t>
            </a:r>
            <a:r>
              <a:rPr lang="ru-RU" spc="-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влияния на процесс физического воспитания школьников.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dec"/>
              </a:tabLst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Подобрать подвижные игры в соответствии с разделом программы по физической культуре с направленностью на повышение физической подготовленности детей младшего школьного возраста и их систематизировать в разделах рабочей программы.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Экспериментально доказать эффективность использования </a:t>
            </a:r>
            <a:r>
              <a:rPr lang="ru-RU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подвижных игр в процессе развития физических качеств у детей младшего </a:t>
            </a:r>
            <a:r>
              <a:rPr lang="ru-RU" spc="-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возраста.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928670"/>
            <a:ext cx="75438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проведения исследования</a:t>
            </a:r>
            <a:br>
              <a:rPr kumimoji="0" lang="ru-RU" sz="3200" b="1" i="1" u="none" strike="noStrike" kern="1200" cap="none" spc="0" normalizeH="0" baseline="0" noProof="0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15668"/>
              </p:ext>
            </p:extLst>
          </p:nvPr>
        </p:nvGraphicFramePr>
        <p:xfrm>
          <a:off x="714348" y="1340769"/>
          <a:ext cx="7643866" cy="52565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46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u="sng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="0" u="sng" dirty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Организационно - информационный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   (сентябрь)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Font typeface="Wingdings" pitchFamily="2" charset="2"/>
                        <a:buChar char="Ø"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научной и методической литературы</a:t>
                      </a:r>
                    </a:p>
                    <a:p>
                      <a:pPr fontAlgn="base">
                        <a:buFont typeface="Wingdings" pitchFamily="2" charset="2"/>
                        <a:buChar char="Ø"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Определить уровень физической подготовленности младших школьников 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Подобрать комплекс подвижных игр, способствующих развитию физической подготовленности у детей младшего школьного возраста.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82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u="sng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600" u="sng" dirty="0"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</a:p>
                    <a:p>
                      <a:pPr algn="ctr" fontAlgn="base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(сентябрь-апрель)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эксперимент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апробация вариативной части программы физического воспитания учащихся 3-х классов с использованием подвижных игр)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600" u="sng" dirty="0"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i="0" dirty="0">
                          <a:latin typeface="Times New Roman" pitchFamily="18" charset="0"/>
                          <a:cs typeface="Times New Roman" pitchFamily="18" charset="0"/>
                        </a:rPr>
                        <a:t>Проверить эффективность  использования подвижных игр в физическом развитии детей школьного возраста.</a:t>
                      </a:r>
                    </a:p>
                    <a:p>
                      <a:pPr fontAlgn="base">
                        <a:buFont typeface="Wingdings" pitchFamily="2" charset="2"/>
                        <a:buChar char="Ø"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Определить уровень физической подготовленности на заключительном этапе младших школьников 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8" descr="D:\картинки\анимация\Дети\baby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788" y="5081587"/>
            <a:ext cx="18288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SWOT-</a:t>
            </a:r>
            <a:r>
              <a:rPr kumimoji="0" lang="ru-RU" sz="3200" b="1" i="1" u="none" strike="noStrike" kern="1200" cap="none" spc="0" normalizeH="0" baseline="0" noProof="0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</a:t>
            </a:r>
            <a:br>
              <a:rPr kumimoji="0" lang="ru-RU" sz="3200" b="1" i="1" u="none" strike="noStrike" kern="1200" cap="none" spc="0" normalizeH="0" baseline="0" noProof="0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12233"/>
              </p:ext>
            </p:extLst>
          </p:nvPr>
        </p:nvGraphicFramePr>
        <p:xfrm>
          <a:off x="611560" y="836712"/>
          <a:ext cx="7746654" cy="51651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7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877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Сильные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здоровья детей;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Становление духовных и физических качеств личности;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положительного психоэмоционального состояния детей;</a:t>
                      </a:r>
                    </a:p>
                    <a:p>
                      <a:pPr marL="285750" indent="-285750" fontAlgn="base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Воспитание физически развитой молодежи.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Слабые стороны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Низкая мотивация детей для занятий физической культурой;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Недостаточная материально-техническая база для проведения учебного процесса на высоком уровне.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28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Возможности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Создание рабочей программы по физической культуре 1-11 классы;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мастер-классов для родителей;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мастер-классов для учителей Темрюкского района.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itchFamily="18" charset="0"/>
                          <a:cs typeface="Times New Roman" pitchFamily="18" charset="0"/>
                        </a:rPr>
                        <a:t>Угрозы и препятствия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i="0" dirty="0">
                          <a:latin typeface="Times New Roman" pitchFamily="18" charset="0"/>
                          <a:cs typeface="Times New Roman" pitchFamily="18" charset="0"/>
                        </a:rPr>
                        <a:t>Недостаточный контроль со стороны родителей;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i="0" dirty="0" err="1">
                          <a:latin typeface="Times New Roman" pitchFamily="18" charset="0"/>
                          <a:cs typeface="Times New Roman" pitchFamily="18" charset="0"/>
                        </a:rPr>
                        <a:t>Невладение</a:t>
                      </a:r>
                      <a:r>
                        <a:rPr lang="ru-RU" sz="1600" i="0" dirty="0">
                          <a:latin typeface="Times New Roman" pitchFamily="18" charset="0"/>
                          <a:cs typeface="Times New Roman" pitchFamily="18" charset="0"/>
                        </a:rPr>
                        <a:t> отдельными педагогами современными технологиями в процессе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8" descr="D:\картинки\анимация\Дети\baby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788" y="5081587"/>
            <a:ext cx="18288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27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 278\Pictures\0086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6286544" cy="526893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развитие быстроты: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«Зайцы и волк»,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«Караси и щука»,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«Мы весёлые ребята»,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«Парный бег»,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«Мышеловка»,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«Перебежки»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«Хитрая лиса»,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«Пустое место»,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«Затейники»,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«Чьё звено быстрее соберётся»,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«Горелки»,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«День и ночь»,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«Два Мороза»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детский сад 278\Desktop\Мазова В.С\фото Мазова\DSC07489.JPG"/>
          <p:cNvPicPr/>
          <p:nvPr/>
        </p:nvPicPr>
        <p:blipFill>
          <a:blip r:embed="rId3" cstate="print"/>
          <a:srcRect r="6452"/>
          <a:stretch>
            <a:fillRect/>
          </a:stretch>
        </p:blipFill>
        <p:spPr bwMode="auto">
          <a:xfrm>
            <a:off x="3500430" y="2786058"/>
            <a:ext cx="2965110" cy="191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DCIM\101MSDCF\DSC074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85860"/>
            <a:ext cx="3357586" cy="195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детский сад 278\Desktop\Мазова В.С\фото Мазова\DSC07480.JPG"/>
          <p:cNvPicPr/>
          <p:nvPr/>
        </p:nvPicPr>
        <p:blipFill>
          <a:blip r:embed="rId5" cstate="print"/>
          <a:srcRect r="16749"/>
          <a:stretch>
            <a:fillRect/>
          </a:stretch>
        </p:blipFill>
        <p:spPr bwMode="auto">
          <a:xfrm>
            <a:off x="5572132" y="4429132"/>
            <a:ext cx="2928958" cy="220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детский сад 278\Pictures\00863211.jpg">
            <a:extLst>
              <a:ext uri="{FF2B5EF4-FFF2-40B4-BE49-F238E27FC236}">
                <a16:creationId xmlns:a16="http://schemas.microsoft.com/office/drawing/2014/main" id="{A494EA71-03FF-47B0-BCC9-B500886A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D9BE59-8E02-49D6-9DE0-C7722865D3CE}"/>
              </a:ext>
            </a:extLst>
          </p:cNvPr>
          <p:cNvSpPr txBox="1"/>
          <p:nvPr/>
        </p:nvSpPr>
        <p:spPr>
          <a:xfrm>
            <a:off x="539552" y="125395"/>
            <a:ext cx="7961538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2 - Учебный план по физической культуре для учащихся начальной школы (3 класс) на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2022–2023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год*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453CB04-E6B8-46F9-92E1-7C5428762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98737"/>
              </p:ext>
            </p:extLst>
          </p:nvPr>
        </p:nvGraphicFramePr>
        <p:xfrm>
          <a:off x="642910" y="958675"/>
          <a:ext cx="7817527" cy="4970656"/>
        </p:xfrm>
        <a:graphic>
          <a:graphicData uri="http://schemas.openxmlformats.org/drawingml/2006/table">
            <a:tbl>
              <a:tblPr firstRow="1" firstCol="1" bandRow="1"/>
              <a:tblGrid>
                <a:gridCol w="1633823">
                  <a:extLst>
                    <a:ext uri="{9D8B030D-6E8A-4147-A177-3AD203B41FA5}">
                      <a16:colId xmlns:a16="http://schemas.microsoft.com/office/drawing/2014/main" val="1492928714"/>
                    </a:ext>
                  </a:extLst>
                </a:gridCol>
                <a:gridCol w="179689">
                  <a:extLst>
                    <a:ext uri="{9D8B030D-6E8A-4147-A177-3AD203B41FA5}">
                      <a16:colId xmlns:a16="http://schemas.microsoft.com/office/drawing/2014/main" val="1267124540"/>
                    </a:ext>
                  </a:extLst>
                </a:gridCol>
                <a:gridCol w="169302">
                  <a:extLst>
                    <a:ext uri="{9D8B030D-6E8A-4147-A177-3AD203B41FA5}">
                      <a16:colId xmlns:a16="http://schemas.microsoft.com/office/drawing/2014/main" val="2499535380"/>
                    </a:ext>
                  </a:extLst>
                </a:gridCol>
                <a:gridCol w="162552">
                  <a:extLst>
                    <a:ext uri="{9D8B030D-6E8A-4147-A177-3AD203B41FA5}">
                      <a16:colId xmlns:a16="http://schemas.microsoft.com/office/drawing/2014/main" val="840708964"/>
                    </a:ext>
                  </a:extLst>
                </a:gridCol>
                <a:gridCol w="175015">
                  <a:extLst>
                    <a:ext uri="{9D8B030D-6E8A-4147-A177-3AD203B41FA5}">
                      <a16:colId xmlns:a16="http://schemas.microsoft.com/office/drawing/2014/main" val="120599862"/>
                    </a:ext>
                  </a:extLst>
                </a:gridCol>
                <a:gridCol w="175015">
                  <a:extLst>
                    <a:ext uri="{9D8B030D-6E8A-4147-A177-3AD203B41FA5}">
                      <a16:colId xmlns:a16="http://schemas.microsoft.com/office/drawing/2014/main" val="3547738530"/>
                    </a:ext>
                  </a:extLst>
                </a:gridCol>
                <a:gridCol w="168784">
                  <a:extLst>
                    <a:ext uri="{9D8B030D-6E8A-4147-A177-3AD203B41FA5}">
                      <a16:colId xmlns:a16="http://schemas.microsoft.com/office/drawing/2014/main" val="1248612756"/>
                    </a:ext>
                  </a:extLst>
                </a:gridCol>
                <a:gridCol w="168784">
                  <a:extLst>
                    <a:ext uri="{9D8B030D-6E8A-4147-A177-3AD203B41FA5}">
                      <a16:colId xmlns:a16="http://schemas.microsoft.com/office/drawing/2014/main" val="4036734376"/>
                    </a:ext>
                  </a:extLst>
                </a:gridCol>
                <a:gridCol w="168265">
                  <a:extLst>
                    <a:ext uri="{9D8B030D-6E8A-4147-A177-3AD203B41FA5}">
                      <a16:colId xmlns:a16="http://schemas.microsoft.com/office/drawing/2014/main" val="1977332302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649161768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3365370226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72770487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4008224400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3126439006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1970101579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1883579593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3040018796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475595620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2225297850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4150758924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2803082247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2577842423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2607142208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1873959447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1503065092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1618422203"/>
                    </a:ext>
                  </a:extLst>
                </a:gridCol>
                <a:gridCol w="199943">
                  <a:extLst>
                    <a:ext uri="{9D8B030D-6E8A-4147-A177-3AD203B41FA5}">
                      <a16:colId xmlns:a16="http://schemas.microsoft.com/office/drawing/2014/main" val="3895231363"/>
                    </a:ext>
                  </a:extLst>
                </a:gridCol>
                <a:gridCol w="199943">
                  <a:extLst>
                    <a:ext uri="{9D8B030D-6E8A-4147-A177-3AD203B41FA5}">
                      <a16:colId xmlns:a16="http://schemas.microsoft.com/office/drawing/2014/main" val="3580742035"/>
                    </a:ext>
                  </a:extLst>
                </a:gridCol>
                <a:gridCol w="178651">
                  <a:extLst>
                    <a:ext uri="{9D8B030D-6E8A-4147-A177-3AD203B41FA5}">
                      <a16:colId xmlns:a16="http://schemas.microsoft.com/office/drawing/2014/main" val="1280490835"/>
                    </a:ext>
                  </a:extLst>
                </a:gridCol>
                <a:gridCol w="178651">
                  <a:extLst>
                    <a:ext uri="{9D8B030D-6E8A-4147-A177-3AD203B41FA5}">
                      <a16:colId xmlns:a16="http://schemas.microsoft.com/office/drawing/2014/main" val="1145131120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3138296478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4111690587"/>
                    </a:ext>
                  </a:extLst>
                </a:gridCol>
                <a:gridCol w="174496">
                  <a:extLst>
                    <a:ext uri="{9D8B030D-6E8A-4147-A177-3AD203B41FA5}">
                      <a16:colId xmlns:a16="http://schemas.microsoft.com/office/drawing/2014/main" val="3514636474"/>
                    </a:ext>
                  </a:extLst>
                </a:gridCol>
                <a:gridCol w="284595">
                  <a:extLst>
                    <a:ext uri="{9D8B030D-6E8A-4147-A177-3AD203B41FA5}">
                      <a16:colId xmlns:a16="http://schemas.microsoft.com/office/drawing/2014/main" val="1054672799"/>
                    </a:ext>
                  </a:extLst>
                </a:gridCol>
                <a:gridCol w="284595">
                  <a:extLst>
                    <a:ext uri="{9D8B030D-6E8A-4147-A177-3AD203B41FA5}">
                      <a16:colId xmlns:a16="http://schemas.microsoft.com/office/drawing/2014/main" val="590163000"/>
                    </a:ext>
                  </a:extLst>
                </a:gridCol>
              </a:tblGrid>
              <a:tr h="28198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недели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программы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 четверть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2-я четверть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3-я четверть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4-я четверть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15749"/>
                  </a:ext>
                </a:extLst>
              </a:tr>
              <a:tr h="418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40091"/>
                  </a:ext>
                </a:extLst>
              </a:tr>
              <a:tr h="28466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атлетика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44113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33034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11757"/>
                  </a:ext>
                </a:extLst>
              </a:tr>
              <a:tr h="28466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72990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82952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144280"/>
                  </a:ext>
                </a:extLst>
              </a:tr>
              <a:tr h="28466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Лыжная подготовка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47026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103020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816274"/>
                  </a:ext>
                </a:extLst>
              </a:tr>
              <a:tr h="28466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62639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09549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897199"/>
                  </a:ext>
                </a:extLst>
              </a:tr>
              <a:tr h="28466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Вариативный блок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с элементами базовых разделов программы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31603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03705"/>
                  </a:ext>
                </a:extLst>
              </a:tr>
              <a:tr h="284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37" marR="47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3807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2029</Words>
  <Application>Microsoft Office PowerPoint</Application>
  <PresentationFormat>Экран (4:3)</PresentationFormat>
  <Paragraphs>727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Тема Office</vt:lpstr>
      <vt:lpstr>                              Муниципальное бюджетное общеобразовательное учреждение средняя общеобразовательная школа №2 муниципального  образования Темрюкский район «подвижные игры на уроках физической культуры как средство повышения   Общей физической подготовленности»     </vt:lpstr>
      <vt:lpstr> «Актуальность  проблемы»</vt:lpstr>
      <vt:lpstr>Актуальность исследования </vt:lpstr>
      <vt:lpstr>Проблема исследования </vt:lpstr>
      <vt:lpstr>Противоречие </vt:lpstr>
      <vt:lpstr>Цель, задачи, гипотеза проекта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«Визитная карточка»</dc:title>
  <dc:creator>детский сад 278</dc:creator>
  <cp:lastModifiedBy>Евгений</cp:lastModifiedBy>
  <cp:revision>187</cp:revision>
  <dcterms:created xsi:type="dcterms:W3CDTF">2017-10-25T09:27:15Z</dcterms:created>
  <dcterms:modified xsi:type="dcterms:W3CDTF">2023-10-30T16:35:59Z</dcterms:modified>
</cp:coreProperties>
</file>