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3" r:id="rId4"/>
    <p:sldId id="257" r:id="rId5"/>
    <p:sldId id="284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300" r:id="rId14"/>
    <p:sldId id="301" r:id="rId15"/>
    <p:sldId id="258" r:id="rId16"/>
    <p:sldId id="288" r:id="rId17"/>
    <p:sldId id="289" r:id="rId18"/>
    <p:sldId id="290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A545BB-D833-4B98-8450-C8DAF03BCD14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E7670-F007-427A-8102-35E1C873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7858-AE6D-4876-8777-0A320165736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B66A-CCE8-4FD0-89FC-20C5E9C6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637E-AD7C-4FF2-9A82-FEE8ABA9A017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D888-3086-4E66-ABC3-CA29ABC2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0C3E-1CFC-407B-A438-8F5A8B01EA75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157B-A6FD-4624-A679-9D6446619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A266-5531-4C4F-8841-0A2C94976AB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007-925A-4EBC-91D4-6BA8FF86F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660C-FABB-4ECD-A263-CAA06335B55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26D3-FC65-41DC-A2CD-DA690724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1C0D-4F31-46A8-8B43-3A2F1B92F4ED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6F4F-9DD5-4396-A560-4BDB2B020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FC99-D0B1-41F4-B2B3-D69AE6BF57E0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750A-D2EF-4EAE-9D1B-372C4F36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9CD3-A3B6-438E-B433-EA847C05B1E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76B3-960F-46F6-A408-35A7640F4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4AF5-8CE9-4D1C-8048-73B421DAF90C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24FC-D926-423F-AC60-55442F26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A592-06CC-42B1-86FD-15D46060878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3A47-F9C9-4551-9CB4-A627393F7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72FB-2639-470E-B80E-49B3C5EFB5A5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EF48-98EA-4FC3-8E73-86F95C14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14F5-3FDE-46D9-9F0E-DBB8DF0A7131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F046-2A96-484D-A36D-7BE2ECC8A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FCB2-4D66-4063-8A11-2D9CEF971040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E8BE-6D07-4152-AE91-796BFA063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1F119-7999-46E9-888B-6D5BD0BAA6B2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43B6B-F45F-4B8F-9EA2-C3A43ADD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071563"/>
          </a:xfrm>
        </p:spPr>
        <p:txBody>
          <a:bodyPr/>
          <a:lstStyle/>
          <a:p>
            <a:pPr eaLnBrk="1" hangingPunct="1"/>
            <a:r>
              <a:rPr lang="ru-RU" sz="1800" i="1" dirty="0">
                <a:solidFill>
                  <a:srgbClr val="00487E"/>
                </a:solidFill>
                <a:latin typeface="Georgia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</a:t>
            </a:r>
            <a:r>
              <a:rPr lang="ru-RU" sz="1800" i="1" dirty="0">
                <a:solidFill>
                  <a:srgbClr val="00487E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1800" i="1" dirty="0">
                <a:solidFill>
                  <a:srgbClr val="00487E"/>
                </a:solidFill>
                <a:latin typeface="Georgia" pitchFamily="18" charset="0"/>
                <a:cs typeface="Times New Roman" pitchFamily="18" charset="0"/>
              </a:rPr>
              <a:t>» городского округа </a:t>
            </a:r>
            <a:br>
              <a:rPr lang="ru-RU" sz="1800" i="1" dirty="0">
                <a:solidFill>
                  <a:srgbClr val="00487E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487E"/>
                </a:solidFill>
                <a:latin typeface="Georgia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8856984" cy="4392488"/>
          </a:xfrm>
        </p:spPr>
        <p:txBody>
          <a:bodyPr/>
          <a:lstStyle/>
          <a:p>
            <a:endParaRPr lang="ru-RU" dirty="0">
              <a:solidFill>
                <a:srgbClr val="00487E"/>
              </a:solidFill>
            </a:endParaRPr>
          </a:p>
          <a:p>
            <a:endParaRPr lang="ru-RU" dirty="0">
              <a:solidFill>
                <a:srgbClr val="00487E"/>
              </a:solidFill>
            </a:endParaRPr>
          </a:p>
          <a:p>
            <a:endParaRPr lang="ru-RU" dirty="0">
              <a:solidFill>
                <a:srgbClr val="00487E"/>
              </a:solidFill>
            </a:endParaRPr>
          </a:p>
          <a:p>
            <a:endParaRPr lang="ru-RU" dirty="0">
              <a:solidFill>
                <a:srgbClr val="00487E"/>
              </a:solidFill>
            </a:endParaRPr>
          </a:p>
          <a:p>
            <a:endParaRPr lang="ru-RU" dirty="0">
              <a:solidFill>
                <a:srgbClr val="00487E"/>
              </a:solidFill>
            </a:endParaRPr>
          </a:p>
          <a:p>
            <a:pPr>
              <a:spcBef>
                <a:spcPts val="0"/>
              </a:spcBef>
            </a:pPr>
            <a:endParaRPr lang="ru-RU" sz="2800" b="1" i="1" dirty="0">
              <a:solidFill>
                <a:srgbClr val="00487E"/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rgbClr val="00487E"/>
                </a:solidFill>
                <a:latin typeface="Georgia" pitchFamily="18" charset="0"/>
              </a:rPr>
              <a:t>Шпенглер Анжелика Николаевна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</a:rPr>
              <a:t>учитель-логопед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</a:rPr>
              <a:t>высшая квалификационная категория</a:t>
            </a:r>
          </a:p>
          <a:p>
            <a:pPr algn="r"/>
            <a:r>
              <a:rPr lang="ru-RU" sz="2800" b="1" i="1" dirty="0">
                <a:solidFill>
                  <a:srgbClr val="00487E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4" name="Picture 2" descr="E:\д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760640" cy="383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445624" cy="504056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Полная двухсторонняя расщелина нёба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20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328592" cy="4172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504056"/>
          </a:xfrm>
        </p:spPr>
        <p:txBody>
          <a:bodyPr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Различная степень поражения мягкого и твердого нёба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endParaRPr lang="ru-RU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pic>
        <p:nvPicPr>
          <p:cNvPr id="4" name="Picture 4" descr="Разное неб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6"/>
          <a:stretch/>
        </p:blipFill>
        <p:spPr bwMode="auto">
          <a:xfrm>
            <a:off x="1547664" y="692696"/>
            <a:ext cx="6127806" cy="42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ru-RU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Расщелина губы:</a:t>
            </a:r>
            <a:b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частичные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полные 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229600" cy="720080"/>
          </a:xfrm>
        </p:spPr>
        <p:txBody>
          <a:bodyPr/>
          <a:lstStyle/>
          <a:p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Двухсторонняя расщелина губы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ru-RU" i="1" dirty="0">
                <a:solidFill>
                  <a:srgbClr val="00487E"/>
                </a:solidFill>
                <a:latin typeface="Georgia" pitchFamily="18" charset="0"/>
              </a:rPr>
              <a:t>До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260648"/>
            <a:ext cx="4041775" cy="63976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487E"/>
                </a:solidFill>
                <a:latin typeface="Georgia" pitchFamily="18" charset="0"/>
              </a:rPr>
              <a:t>После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51249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864096"/>
          </a:xfrm>
        </p:spPr>
        <p:txBody>
          <a:bodyPr/>
          <a:lstStyle/>
          <a:p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Односторонняя расщелина губы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487E"/>
                </a:solidFill>
                <a:latin typeface="Georgia" pitchFamily="18" charset="0"/>
              </a:rPr>
              <a:t>До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332656"/>
            <a:ext cx="4041775" cy="63976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487E"/>
                </a:solidFill>
                <a:latin typeface="Georgia" pitchFamily="18" charset="0"/>
              </a:rPr>
              <a:t>После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8128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39522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Формы </a:t>
            </a:r>
            <a:r>
              <a:rPr lang="ru-RU" sz="3200" b="1" i="1" dirty="0" err="1">
                <a:solidFill>
                  <a:srgbClr val="C00000"/>
                </a:solidFill>
                <a:latin typeface="Georgia" pitchFamily="18" charset="0"/>
              </a:rPr>
              <a:t>ринолалии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Открытая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закрытая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смешанная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 eaLnBrk="1" hangingPunct="1">
              <a:buNone/>
            </a:pPr>
            <a:endParaRPr lang="ru-RU" sz="2800" i="1" dirty="0">
              <a:solidFill>
                <a:srgbClr val="00487E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Коррекция </a:t>
            </a:r>
            <a:r>
              <a:rPr lang="ru-RU" sz="3200" b="1" i="1" dirty="0" err="1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ринолалии</a:t>
            </a:r>
            <a:br>
              <a:rPr lang="ru-RU" sz="3200" b="1" i="1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505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Комплексная коррекция </a:t>
            </a:r>
            <a:r>
              <a:rPr lang="ru-RU" sz="2400" i="1" dirty="0" err="1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ринолалии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 состоит в проведении следующих мероприятий: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Хирургическое исправление анатомических дефектов;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i="1" dirty="0" err="1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Ортодонтическое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 устранение и профилактика повторных деформаций верхней челюсти;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Лечебная общеукрепляющая физкультура;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Оториноларингологическая санация с целью предотвращения нарушения слуха;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Психотерапевтическая помощь.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Основные направления ранней логопедической помощи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lnSpc>
                <a:spcPts val="1425"/>
              </a:lnSpc>
              <a:spcAft>
                <a:spcPts val="10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Нормализация речевого и физиологического дыхания;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Восстановление правильного небно-глоточного смыкания;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Формирование корректной артикуляции;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Исправление звукопроизношения;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Устранение назального тембра голоса;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Закрепление навыков свободного речевого общения;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Приведение в норму просодической стороны речи;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Развитие звукового анализа и фонематического восприятия;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Предупреждение </a:t>
            </a:r>
            <a:r>
              <a:rPr lang="ru-RU" sz="2400" i="1" dirty="0" err="1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дисграфии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 и </a:t>
            </a:r>
            <a:r>
              <a:rPr lang="ru-RU" sz="2400" i="1" dirty="0" err="1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дислексии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Контроль над общим развитием речи. 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Эффективность лечения </a:t>
            </a:r>
            <a:r>
              <a:rPr lang="ru-RU" sz="3200" b="1" i="1" dirty="0" err="1">
                <a:solidFill>
                  <a:srgbClr val="C00000"/>
                </a:solidFill>
                <a:latin typeface="Georgia" pitchFamily="18" charset="0"/>
                <a:ea typeface="Times New Roman"/>
              </a:rPr>
              <a:t>ринолалии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 зависит: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84576"/>
          </a:xfrm>
        </p:spPr>
        <p:txBody>
          <a:bodyPr/>
          <a:lstStyle/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Выраженности артикуляционных дефектов;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Сопутствующих нарушений и заболеваний;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Сроков начала лечения;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Времени и качества проведенных операций;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Возраста больного;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Степени его компенсаторных возможностей;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Состояния слуха;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Особенностей личности;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Состояния интеллекта;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Влияния речевой среды.</a:t>
            </a:r>
            <a:endParaRPr lang="ru-RU" sz="2400" i="1" dirty="0">
              <a:solidFill>
                <a:srgbClr val="00487E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00487E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487E"/>
                </a:solidFill>
                <a:latin typeface="Georgia" pitchFamily="18" charset="0"/>
              </a:rPr>
              <a:t>Спасибо за внимание </a:t>
            </a:r>
          </a:p>
        </p:txBody>
      </p:sp>
      <p:pic>
        <p:nvPicPr>
          <p:cNvPr id="1031" name="Picture 7" descr="C:\Users\Администратор\Desktop\avatar144842_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err="1">
                <a:solidFill>
                  <a:srgbClr val="C00000"/>
                </a:solidFill>
                <a:latin typeface="Georgia" pitchFamily="18" charset="0"/>
              </a:rPr>
              <a:t>Ринолалия</a:t>
            </a: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как нарушение речи</a:t>
            </a:r>
          </a:p>
        </p:txBody>
      </p:sp>
      <p:pic>
        <p:nvPicPr>
          <p:cNvPr id="2050" name="Picture 2" descr="C:\Users\Администратор\Desktop\malchik_i_devochka_zanimajuts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424847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err="1">
                <a:solidFill>
                  <a:srgbClr val="C00000"/>
                </a:solidFill>
                <a:latin typeface="Georgia" pitchFamily="18" charset="0"/>
              </a:rPr>
              <a:t>Ринолалия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</a:rPr>
              <a:t>(гнусавость) - 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изменение тембра голоса, искажение произношения звуков в результате нарушения нормального участия носовой полости в процессе речи образования.</a:t>
            </a: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</a:b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Определить гнусавость можно:</a:t>
            </a: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  <a:t>- 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на слух;</a:t>
            </a: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  <a:t>- 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при поднесении зеркала к носу (если при произнесении слов </a:t>
            </a:r>
            <a:r>
              <a:rPr lang="ru-RU" sz="2000" i="1" dirty="0" err="1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безносовых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 звуков зеркало запотевает - 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открытая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 гнусавость;</a:t>
            </a: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-  при произнесении слов с носовыми звуками зеркало не запотевает - 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закрытая</a:t>
            </a:r>
            <a:r>
              <a:rPr lang="ru-RU" sz="2000" i="1" dirty="0">
                <a:solidFill>
                  <a:srgbClr val="00487E"/>
                </a:solidFill>
                <a:latin typeface="Georgia" pitchFamily="18" charset="0"/>
                <a:ea typeface="Times New Roman"/>
                <a:cs typeface="Times New Roman"/>
              </a:rPr>
              <a:t>).</a:t>
            </a:r>
            <a:br>
              <a:rPr lang="ru-RU" sz="2000" i="1" dirty="0">
                <a:solidFill>
                  <a:srgbClr val="00487E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20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50721" cy="648072"/>
          </a:xfrm>
        </p:spPr>
        <p:txBody>
          <a:bodyPr/>
          <a:lstStyle/>
          <a:p>
            <a:pPr eaLnBrk="1" hangingPunct="1"/>
            <a:b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Причины возникновения </a:t>
            </a:r>
            <a:r>
              <a:rPr lang="ru-RU" sz="3200" b="1" i="1" dirty="0" err="1">
                <a:solidFill>
                  <a:srgbClr val="C00000"/>
                </a:solidFill>
                <a:latin typeface="Georgia" pitchFamily="18" charset="0"/>
              </a:rPr>
              <a:t>ринолалии</a:t>
            </a:r>
            <a:b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752528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ru-RU" sz="2400" b="1" i="1">
                <a:solidFill>
                  <a:srgbClr val="002060"/>
                </a:solidFill>
                <a:latin typeface="Georgia" pitchFamily="18" charset="0"/>
                <a:ea typeface="Times New Roman"/>
              </a:rPr>
              <a:t>Органические центрального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Могут быть врожденные и приобретенные: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укороченное мягкое небо</a:t>
            </a:r>
            <a:endParaRPr lang="ru-RU" sz="2000" i="1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отсутствие маленького язычка</a:t>
            </a:r>
            <a:endParaRPr lang="ru-RU" sz="2000" i="1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укороченный или раздвоенный мягкий язычок</a:t>
            </a:r>
            <a:endParaRPr lang="ru-RU" sz="2000" i="1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полипы, аденоиды, опухоли, искривления носовой перегородки, гипертрофия слизистой носа, травмы неба, последствия операций и болезней (перфорации, рубцовые изменения)</a:t>
            </a:r>
            <a:endParaRPr lang="ru-RU" sz="2000" i="1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расщелины неба и губы различной величины и формы</a:t>
            </a:r>
            <a:endParaRPr lang="ru-RU" sz="2000" i="1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endParaRPr lang="ru-RU" sz="2000" b="1" i="1" dirty="0">
              <a:solidFill>
                <a:srgbClr val="002060"/>
              </a:solidFill>
              <a:latin typeface="Georgia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Функциональные центральные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Times New Roman"/>
              </a:rPr>
              <a:t>Функциональные периферические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eaLnBrk="1" hangingPunct="1">
              <a:buNone/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0" indent="0" eaLnBrk="1" hangingPunct="1">
              <a:buNone/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dirty="0">
              <a:solidFill>
                <a:srgbClr val="00487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b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Виды врожденных расщелин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1468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</a:rPr>
              <a:t>сквозные: 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</a:rPr>
              <a:t>одно- и двусторонние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несквозные: 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полные и неполные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487E"/>
                </a:solidFill>
                <a:latin typeface="Georgia" pitchFamily="18" charset="0"/>
                <a:ea typeface="Times New Roman"/>
              </a:rPr>
              <a:t>субмукозные</a:t>
            </a:r>
            <a:r>
              <a:rPr lang="ru-RU" sz="24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: </a:t>
            </a:r>
            <a:r>
              <a:rPr lang="ru-RU" sz="2400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несквозные, подслизистые, скрытые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                    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                  </a:t>
            </a:r>
            <a:endParaRPr lang="ru-RU" sz="2400" b="1" i="1" dirty="0">
              <a:solidFill>
                <a:srgbClr val="00487E"/>
              </a:solidFill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9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640960" cy="936104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    </a:t>
            </a:r>
            <a:r>
              <a:rPr lang="ru-RU" sz="2000" b="1" i="1" kern="0" dirty="0">
                <a:solidFill>
                  <a:srgbClr val="00487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 месяцев                                           </a:t>
            </a:r>
            <a:r>
              <a:rPr lang="ru-RU" sz="2000" b="1" i="1" kern="0" dirty="0">
                <a:solidFill>
                  <a:srgbClr val="00487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год </a:t>
            </a:r>
            <a:r>
              <a:rPr lang="ru-RU" sz="2000" b="1" i="1" kern="0" dirty="0">
                <a:solidFill>
                  <a:srgbClr val="00487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месяца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br>
              <a:rPr lang="ru-RU" sz="2000" b="1" i="1" kern="0" dirty="0">
                <a:solidFill>
                  <a:srgbClr val="0048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b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</a:b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Мальчик со сквозной расщелиной верхней губы и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 нёба справа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endParaRPr lang="ru-RU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8439"/>
            <a:ext cx="330947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07" y="476672"/>
            <a:ext cx="3314501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16" y="3933056"/>
            <a:ext cx="8424936" cy="2016224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Ребёнок с двусторонней сквозной расщелиной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 верхней губы и нёба 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с выраженной </a:t>
            </a:r>
            <a:r>
              <a:rPr lang="ru-RU" sz="2000" b="1" i="1" dirty="0" err="1">
                <a:solidFill>
                  <a:srgbClr val="00487E"/>
                </a:solidFill>
                <a:latin typeface="Georgia" pitchFamily="18" charset="0"/>
                <a:ea typeface="Times New Roman"/>
              </a:rPr>
              <a:t>протрузией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 межчелюстного фрагмента: в возрасте </a:t>
            </a:r>
            <a:r>
              <a:rPr lang="ru-RU" sz="2000" b="1" i="1" dirty="0">
                <a:solidFill>
                  <a:srgbClr val="00487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 месяцев – до операции, в возрасте </a:t>
            </a:r>
            <a:r>
              <a:rPr lang="ru-RU" sz="2000" b="1" i="1" dirty="0">
                <a:solidFill>
                  <a:srgbClr val="00487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 месяцев – через </a:t>
            </a:r>
            <a:r>
              <a:rPr lang="ru-RU" sz="2000" b="1" i="1" dirty="0">
                <a:solidFill>
                  <a:srgbClr val="00487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-дней после операции, в возрасте </a:t>
            </a:r>
            <a:r>
              <a:rPr lang="ru-RU" sz="2000" b="1" i="1" dirty="0">
                <a:solidFill>
                  <a:srgbClr val="00487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lang="ru-RU" sz="2000" b="1" i="1" dirty="0">
                <a:solidFill>
                  <a:srgbClr val="00487E"/>
                </a:solidFill>
                <a:latin typeface="Georgia" pitchFamily="18" charset="0"/>
                <a:ea typeface="Times New Roman"/>
              </a:rPr>
              <a:t> месяцев. </a:t>
            </a:r>
            <a:br>
              <a:rPr lang="ru-RU" sz="2000" b="1" i="1" dirty="0">
                <a:solidFill>
                  <a:srgbClr val="00487E"/>
                </a:solidFill>
                <a:latin typeface="Georgia" pitchFamily="18" charset="0"/>
              </a:rPr>
            </a:b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20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pic>
        <p:nvPicPr>
          <p:cNvPr id="4" name="Picture 4" descr="Двухсторонняя губа неб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62639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42" y="620688"/>
            <a:ext cx="244388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820"/>
            <a:ext cx="2257136" cy="286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720080"/>
          </a:xfrm>
        </p:spPr>
        <p:txBody>
          <a:bodyPr/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Односторонняя полная расщелина губы и нёба</a:t>
            </a: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2000" b="1" i="1" dirty="0">
              <a:solidFill>
                <a:srgbClr val="00487E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7"/>
            <a:ext cx="5688632" cy="426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576064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b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i="1" kern="0" dirty="0">
                <a:solidFill>
                  <a:srgbClr val="00487E"/>
                </a:solidFill>
                <a:latin typeface="Georgia" pitchFamily="18" charset="0"/>
                <a:ea typeface="+mn-ea"/>
                <a:cs typeface="+mn-cs"/>
              </a:rPr>
              <a:t>Неполное одностороннее расщепление неба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4" descr="Твердое небо расщепл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454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Symbol</vt:lpstr>
      <vt:lpstr>Tahoma</vt:lpstr>
      <vt:lpstr>Times New Roman</vt:lpstr>
      <vt:lpstr>Wingdings</vt:lpstr>
      <vt:lpstr>Тема Office</vt:lpstr>
      <vt:lpstr>Муниципальное автономное дошкольное образовательное учреждение «Детский сад № 94» городского округа  город Стерлитамак Республики Башкортостан</vt:lpstr>
      <vt:lpstr>Ринолалия как нарушение речи</vt:lpstr>
      <vt:lpstr>Ринолалия (гнусавость) - изменение тембра голоса, искажение произношения звуков в результате нарушения нормального участия носовой полости в процессе речи образования.  Определить гнусавость можно: - на слух; - при поднесении зеркала к носу (если при произнесении слов безносовых звуков зеркало запотевает - открытая гнусавость; -  при произнесении слов с носовыми звуками зеркало не запотевает - закрытая). </vt:lpstr>
      <vt:lpstr> Причины возникновения ринолалии </vt:lpstr>
      <vt:lpstr> Виды врожденных расщелин</vt:lpstr>
      <vt:lpstr>    5 месяцев                                            1 год 3 месяца   Мальчик со сквозной расщелиной верхней губы и  нёба справа </vt:lpstr>
      <vt:lpstr>Ребёнок с двусторонней сквозной расщелиной  верхней губы и нёба с выраженной протрузией межчелюстного фрагмента: в возрасте 3 месяцев – до операции, в возрасте 3 месяцев – через 10-дней после операции, в возрасте 6 месяцев.   </vt:lpstr>
      <vt:lpstr>Односторонняя полная расщелина губы и нёба </vt:lpstr>
      <vt:lpstr>  Неполное одностороннее расщепление неба </vt:lpstr>
      <vt:lpstr>Полная двухсторонняя расщелина нёба </vt:lpstr>
      <vt:lpstr>Различная степень поражения мягкого и твердого нёба </vt:lpstr>
      <vt:lpstr> Расщелина губы: </vt:lpstr>
      <vt:lpstr>Двухсторонняя расщелина губы</vt:lpstr>
      <vt:lpstr>Односторонняя расщелина губы</vt:lpstr>
      <vt:lpstr>Формы ринолалии</vt:lpstr>
      <vt:lpstr>Коррекция ринолалии </vt:lpstr>
      <vt:lpstr>Основные направления ранней логопедической помощи</vt:lpstr>
      <vt:lpstr>Эффективность лечения ринолалии зависит:</vt:lpstr>
      <vt:lpstr>      Спасибо за внимание </vt:lpstr>
    </vt:vector>
  </TitlesOfParts>
  <Company>Детский сад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комбинированного вида – «Детский сад № 82» городского округа г. Стерлитамак Республики Башкортостан</dc:title>
  <dc:creator>First</dc:creator>
  <cp:lastModifiedBy>Dou94</cp:lastModifiedBy>
  <cp:revision>50</cp:revision>
  <dcterms:created xsi:type="dcterms:W3CDTF">2010-06-24T07:00:29Z</dcterms:created>
  <dcterms:modified xsi:type="dcterms:W3CDTF">2022-11-30T07:48:01Z</dcterms:modified>
</cp:coreProperties>
</file>