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81" r:id="rId4"/>
    <p:sldId id="307" r:id="rId5"/>
    <p:sldId id="283" r:id="rId6"/>
    <p:sldId id="298" r:id="rId7"/>
    <p:sldId id="284" r:id="rId8"/>
    <p:sldId id="309" r:id="rId9"/>
    <p:sldId id="286" r:id="rId10"/>
    <p:sldId id="308" r:id="rId11"/>
    <p:sldId id="287" r:id="rId12"/>
    <p:sldId id="288" r:id="rId13"/>
    <p:sldId id="289" r:id="rId14"/>
    <p:sldId id="290" r:id="rId15"/>
    <p:sldId id="291" r:id="rId16"/>
    <p:sldId id="292" r:id="rId17"/>
    <p:sldId id="294" r:id="rId18"/>
    <p:sldId id="295" r:id="rId19"/>
    <p:sldId id="296" r:id="rId20"/>
    <p:sldId id="301" r:id="rId21"/>
    <p:sldId id="302" r:id="rId22"/>
    <p:sldId id="312" r:id="rId23"/>
    <p:sldId id="31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9" d="100"/>
          <a:sy n="49" d="100"/>
        </p:scale>
        <p:origin x="-1902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Document/View/0001202212280044" TargetMode="External"/><Relationship Id="rId2" Type="http://schemas.openxmlformats.org/officeDocument/2006/relationships/hyperlink" Target="http://publication.pravo.gov.ru/Document/View/0001202211090019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metodologicheskie-printsipy-semeynogo-vospitaniya-v-sovremennom-mire" TargetMode="External"/><Relationship Id="rId2" Type="http://schemas.openxmlformats.org/officeDocument/2006/relationships/hyperlink" Target="https://cyberlenibka.ru./article/n/metodologicheskie-printsipy-semeinogo-vospitaniya-v-sovremennom-mi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281465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Формы взаимодействия воспитателя и родителей для приобщения детей к традиционным ценностям в условиях ДОУ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(Презентация. </a:t>
            </a:r>
            <a:r>
              <a:rPr lang="ru-RU" sz="2800" b="1" dirty="0" smtClean="0">
                <a:solidFill>
                  <a:srgbClr val="002060"/>
                </a:solidFill>
              </a:rPr>
              <a:t>Мастер-класс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429000"/>
            <a:ext cx="4786346" cy="1928826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Подготовила: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Аношкина</a:t>
            </a:r>
            <a:r>
              <a:rPr lang="ru-RU" sz="2400" b="1" dirty="0" smtClean="0">
                <a:solidFill>
                  <a:srgbClr val="002060"/>
                </a:solidFill>
              </a:rPr>
              <a:t> Надежда Петровна,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 воспитатель высшей категории </a:t>
            </a:r>
          </a:p>
          <a:p>
            <a:pPr algn="r">
              <a:spcBef>
                <a:spcPts val="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МБДОУ №80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5857892"/>
            <a:ext cx="30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Ростов-на-Дону, 2024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1986" name="AutoShape 2" descr="https://funik.ru/wp-content/uploads/2019/01/32e376951d06b38793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988" name="AutoShape 4" descr="https://funik.ru/wp-content/uploads/2019/01/32e376951d06b387939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357554" cy="223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Общеметодологические принципы семейного воспитания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Общеметодологическими принципами семейного воспитания, которые должны соответствовать актуальным целям и задачам семейного воспитания, являются: системность, вариативность, комплексность, гуманистическая направленность, </a:t>
            </a:r>
            <a:r>
              <a:rPr lang="ru-RU" dirty="0" err="1" smtClean="0">
                <a:solidFill>
                  <a:srgbClr val="002060"/>
                </a:solidFill>
              </a:rPr>
              <a:t>природосообразность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культуросообразность</a:t>
            </a:r>
            <a:r>
              <a:rPr lang="ru-RU" dirty="0" smtClean="0">
                <a:solidFill>
                  <a:srgbClr val="002060"/>
                </a:solidFill>
              </a:rPr>
              <a:t>, принцип диалогичности, принцип личностной ориентированности, принцип учёта интересов социального окружения.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Светлана\Desktop\Презентация\kpNdaW9L7w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429264"/>
            <a:ext cx="1214446" cy="105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Где проводят период дошкольного детства большинство детей нашей страны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01080" cy="385765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Большинство детей нашей страны проводят период дошкольного детства в условиях детского сада.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Дошкольное детство является благоприятным периодом для воспитания нравственных качеств личности, приобщения детей к ценностям национальной культуры, воспитания толерантности, уважения к старшим и сверстникам. </a:t>
            </a:r>
          </a:p>
          <a:p>
            <a:endParaRPr lang="ru-RU" dirty="0"/>
          </a:p>
        </p:txBody>
      </p:sp>
      <p:pic>
        <p:nvPicPr>
          <p:cNvPr id="1029" name="Picture 5" descr="C:\Users\Светлана\Desktop\IMG-20200324-WA0001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572008"/>
            <a:ext cx="3195290" cy="20002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318346">
            <a:off x="6154016" y="5919625"/>
            <a:ext cx="2349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МБДОУ № 80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ветлана\Desktop\2024-05-03_14-59-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72074"/>
            <a:ext cx="147637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Новые подходы к взаимодействию педагога и родителей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Новые подходы к взаимодействию педагога и родителей основаны на партнёрских отношениях и переходе от обычного сотрудничества по обмену информацией к межличностному общению диалогической направленности. Такое взаимодействие педагога и родителей приобщает родителей к жизни детского сада, объединяет, заставляет родителей быть на одной волне со своими детьми, интересоваться жизнью своих детей, быть авторитетом.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Взаимодействие педагогов с родителями предполагает взаимопомощь, взаимоуважение и взаимодоверие, знание и учёт педагогом условий семейного воспитания, а родителями – условий воспитания в детском саду.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Чему способствует взаимодействие педагога и родителей в условиях ДОУ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«Взаимодействие с родителями в данном направлении способствует формированию бережного отношения к семейным ценностям, сохранению семейных связей. Только семья может обеспечить сохранение национальных традиций и обычаев, песен, поговорок и заповедей, обеспечить передачу потомкам всего положительного, что накапливается семьей и народом» (Т. Д. </a:t>
            </a:r>
            <a:r>
              <a:rPr lang="ru-RU" dirty="0" err="1" smtClean="0">
                <a:solidFill>
                  <a:srgbClr val="002060"/>
                </a:solidFill>
              </a:rPr>
              <a:t>Красова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Эффективные формы взаимодействия с родителями в ДОУ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нформационно-аналитические </a:t>
            </a:r>
            <a:r>
              <a:rPr lang="ru-RU" dirty="0" smtClean="0">
                <a:solidFill>
                  <a:srgbClr val="002060"/>
                </a:solidFill>
              </a:rPr>
              <a:t>формы (опросы, анкетирование );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познавательные формы (родительские собрания, круглые столы, консультации, беседы, педагогическая библиотека);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</a:t>
            </a:r>
            <a:r>
              <a:rPr lang="ru-RU" dirty="0" smtClean="0">
                <a:solidFill>
                  <a:srgbClr val="002060"/>
                </a:solidFill>
              </a:rPr>
              <a:t>аглядно-информационные формы (оформление </a:t>
            </a:r>
            <a:r>
              <a:rPr lang="ru-RU" dirty="0" smtClean="0">
                <a:solidFill>
                  <a:srgbClr val="002060"/>
                </a:solidFill>
              </a:rPr>
              <a:t>буклетов, выпуск газет, фотовыставки, демонстрация видео фрагментов организации занятий и др.);</a:t>
            </a:r>
          </a:p>
          <a:p>
            <a:pPr lvl="0"/>
            <a:r>
              <a:rPr lang="ru-RU" dirty="0" err="1" smtClean="0">
                <a:solidFill>
                  <a:srgbClr val="002060"/>
                </a:solidFill>
              </a:rPr>
              <a:t>досуговые</a:t>
            </a:r>
            <a:r>
              <a:rPr lang="ru-RU" dirty="0" smtClean="0">
                <a:solidFill>
                  <a:srgbClr val="002060"/>
                </a:solidFill>
              </a:rPr>
              <a:t> формы (конкурсы, викторины, развлечения, театрализованные постановки с участием детей и родителей).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Внедрение инновационных форм и методов работы на основе комплексного подхода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игровые технологии;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</a:t>
            </a:r>
            <a:r>
              <a:rPr lang="ru-RU" dirty="0" smtClean="0">
                <a:solidFill>
                  <a:srgbClr val="002060"/>
                </a:solidFill>
              </a:rPr>
              <a:t>нформационно-коммуникативные </a:t>
            </a:r>
            <a:r>
              <a:rPr lang="ru-RU" dirty="0" smtClean="0">
                <a:solidFill>
                  <a:srgbClr val="002060"/>
                </a:solidFill>
              </a:rPr>
              <a:t>технологии;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мультипликация;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технология проблемного обучения;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исследовательская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Формы взаимодействия педагога с родителями для приобщения детей к традиционным ценностям в ДОУ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Для повышения педагогической компетенции родителей по формированию традиционных ценностей нами успешно используются </a:t>
            </a:r>
            <a:r>
              <a:rPr lang="ru-RU" dirty="0" err="1" smtClean="0">
                <a:solidFill>
                  <a:srgbClr val="002060"/>
                </a:solidFill>
              </a:rPr>
              <a:t>мессенджеры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WhatsApp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en-US" dirty="0" smtClean="0">
                <a:solidFill>
                  <a:srgbClr val="002060"/>
                </a:solidFill>
              </a:rPr>
              <a:t>Telegram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ВКонтакте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Современные средства коммуникации позволяют педагогу консультировать родителей, своевременно информировать их о жизни детей в группе и своевременно получать обратную связь.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Взаимодействие с родителями помогает постичь детям основы исследовательской деятельности (изучение истории семьи, жизни растений, изготовление поделок из подручных материалов и др.).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Привлечение родителей к </a:t>
            </a:r>
            <a:r>
              <a:rPr lang="ru-RU" dirty="0" err="1" smtClean="0">
                <a:solidFill>
                  <a:srgbClr val="002060"/>
                </a:solidFill>
              </a:rPr>
              <a:t>досуговым</a:t>
            </a:r>
            <a:r>
              <a:rPr lang="ru-RU" dirty="0" smtClean="0">
                <a:solidFill>
                  <a:srgbClr val="002060"/>
                </a:solidFill>
              </a:rPr>
              <a:t> формам работы (изучение этнокультурных праздников: «Рождество», «Масленица», «Пасха», «</a:t>
            </a:r>
            <a:r>
              <a:rPr lang="ru-RU" dirty="0" err="1" smtClean="0">
                <a:solidFill>
                  <a:srgbClr val="002060"/>
                </a:solidFill>
              </a:rPr>
              <a:t>Осенины</a:t>
            </a:r>
            <a:r>
              <a:rPr lang="ru-RU" dirty="0" smtClean="0">
                <a:solidFill>
                  <a:srgbClr val="002060"/>
                </a:solidFill>
              </a:rPr>
              <a:t>», а также государственных праздников: 4 Ноября - День Народного Единства, Новый Год,  23 Февраля, 8 Марта, 9 Мая, 8 июля. Родители активно участвуют в изготовлении костюмов, декораций, сами участвуют вместе со своими детьми в конкурсах, театрализованных представлениях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Заключение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Все перечисленные формы взаимодействия педагога, родителей и детей представляют собой коллективное творческое дело, которое способствует формированию традиционных нравственных ценностей у детей: любовь к Родине, своей семье, своему краю, знание о ведущей роли труда в жизни человека, развитие чувства коллективизма, взаимопомощи, взаимоуважения, исторической памяти поколений и др.</a:t>
            </a:r>
          </a:p>
          <a:p>
            <a:endParaRPr lang="ru-RU" dirty="0"/>
          </a:p>
        </p:txBody>
      </p:sp>
      <p:pic>
        <p:nvPicPr>
          <p:cNvPr id="29698" name="Picture 2" descr="C:\Users\Светлана\Desktop\Презентация\63325a75199e4d339e61a0b64118040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2035983" cy="1357322"/>
          </a:xfrm>
          <a:prstGeom prst="rect">
            <a:avLst/>
          </a:prstGeom>
          <a:noFill/>
        </p:spPr>
      </p:pic>
      <p:pic>
        <p:nvPicPr>
          <p:cNvPr id="1027" name="Picture 3" descr="C:\Users\Светлана\Desktop\Презентация\square_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15016"/>
            <a:ext cx="79057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Наша фотогалерея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ветлана\Desktop\Презентация\8155912c-1bec-435f-b8ab-b96ef5d1f8f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571604" cy="23594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428868"/>
            <a:ext cx="207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Обсуждаем с папой творческую работу - «Город будущего».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Светлана\Desktop\Презентация\20200430_1700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0"/>
            <a:ext cx="1800869" cy="13573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1357298"/>
            <a:ext cx="2786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Со старшей сестрой оттачиваем культуру вождения, а  папа, в роли  инспектора ДПС ГИБДД,  снимает на камеру.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Светлана\Desktop\Презентация\2024-02-16_15-16-2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000108"/>
            <a:ext cx="1485176" cy="23574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00166" y="342900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Выступление перед родителями на кухне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 рисунком и стихотворением, посвященному «Дню Земли».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9" name="Picture 5" descr="C:\Users\Светлана\Desktop\Презентация\Фотография  Земл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214422"/>
            <a:ext cx="2190750" cy="221932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86182" y="342900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Вместе с мамой делаем из пластилина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макет нашей планеты Земля.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Светлана\Desktop\Презентация\Слайд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2857496"/>
            <a:ext cx="2063287" cy="153283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43702" y="4429132"/>
            <a:ext cx="2500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Обсуждаем с родителями план работы «Родительского патруля» по обеспечению безопасности детей на дорогах города.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1" name="Picture 7" descr="C:\Users\Светлана\Desktop\Презентация\Фотография День Победы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929198"/>
            <a:ext cx="1675449" cy="164307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072066" y="4429132"/>
            <a:ext cx="1714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Готовимся к празднованию Дня Победы. Демонстрирую свою поделку на кухне.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643314"/>
            <a:ext cx="1500166" cy="266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500166" y="4929198"/>
            <a:ext cx="207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Показываю своим родителям рисунок ко «Дню защиты детей».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628652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Мама фотографирует.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2858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Наша фотогалерея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Светлана\Desktop\0d323539-899d-4ac2-818d-610202e39d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445625" cy="22569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429000"/>
            <a:ext cx="278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Моя бабушка на встрече с писателей С.Михалковым.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 Таисия)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5" descr="C:\Users\Светлана\Desktop\233f8d2c-9645-464b-bed2-187a27aae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1509722" cy="18741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4500570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Моя бабушка – пионерка.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(Игорь)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Светлана\Desktop\утро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214422"/>
            <a:ext cx="2524125" cy="36099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8992" y="4857760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Инсценировка бурятской народной сказки вместе с папой на празднике в честь «Дня Народного Единства – 4 ноября».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Picture 4" descr="C:\Users\пользователь\Desktop\IMG_1436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9624" y="1142984"/>
            <a:ext cx="3094376" cy="229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72198" y="3429000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Папы и мамы на празднике «День семьи, любви и верности» в детском саду.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Участвуют в конкурсах вместе со своими детьми.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Picture 2" descr="C:\Users\пользователь\Desktop\IMG_14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929290" y="4929174"/>
            <a:ext cx="3214710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Актуальность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Важность ценностей в жизни людей, сообществ, государств в современном мире признаётся всеми.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В нашей стране новомодным западноевропейским ценностям противопоставлены традиционные российские духовно-нравственные ценности.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Для реализации этой общей задачи необходимо осмысление того, что такое традиционные ценности и осознание роли каждого из тех, кто включается в эту работу.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Сохранение и укрепление традиционных ценностей возможно только через их включение в систему воспитания, если традиционные ценности станут рассматриваться как цели воспитания, а знания о них станут основным средством воспитания – ядром его содержания (Худякова Н.Л.).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Традиционные ценности в </a:t>
            </a:r>
            <a:r>
              <a:rPr lang="ru-RU" sz="2200" dirty="0" smtClean="0"/>
              <a:t>России </a:t>
            </a:r>
            <a:r>
              <a:rPr lang="ru-RU" sz="2200" dirty="0" smtClean="0">
                <a:solidFill>
                  <a:srgbClr val="002060"/>
                </a:solidFill>
              </a:rPr>
              <a:t>представляют собой важнейшую нравственную опору и залог успешного развития государства. </a:t>
            </a:r>
          </a:p>
          <a:p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Сохранение исторической памяти…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Светлана\Desktop\семья.pptx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944035" cy="2714644"/>
          </a:xfrm>
          <a:prstGeom prst="rect">
            <a:avLst/>
          </a:prstGeom>
          <a:noFill/>
        </p:spPr>
      </p:pic>
      <p:pic>
        <p:nvPicPr>
          <p:cNvPr id="57346" name="Picture 2" descr="C:\Users\Светлана\Desktop\семья.pptx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3648077" cy="2717972"/>
          </a:xfrm>
          <a:prstGeom prst="rect">
            <a:avLst/>
          </a:prstGeom>
          <a:noFill/>
        </p:spPr>
      </p:pic>
      <p:pic>
        <p:nvPicPr>
          <p:cNvPr id="57347" name="Picture 3" descr="C:\Users\Светлана\Desktop\IMG-20200622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3214710" cy="2428892"/>
          </a:xfrm>
          <a:prstGeom prst="rect">
            <a:avLst/>
          </a:prstGeom>
          <a:noFill/>
        </p:spPr>
      </p:pic>
      <p:pic>
        <p:nvPicPr>
          <p:cNvPr id="57348" name="Picture 4" descr="C:\Users\Светлана\Desktop\IMG-20200622-WA0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5979" y="4286256"/>
            <a:ext cx="3048021" cy="22860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714752"/>
            <a:ext cx="9358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Встреча с ветераном ВОВ Пономаревым Михаилом Алексеевичем. Ему на фото 95 </a:t>
            </a:r>
            <a:r>
              <a:rPr lang="ru-RU" b="1" dirty="0" smtClean="0">
                <a:solidFill>
                  <a:srgbClr val="002060"/>
                </a:solidFill>
              </a:rPr>
              <a:t>лет.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4143380"/>
            <a:ext cx="2857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Изучаем осколки снарядов  времен  ВОВ, найденные поисковиками на местах сражений в Ростовской области.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Эту выставку организовала бабушка одного из воспитанников группы.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Светлана\Desktop\Презентация\20180216_11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00496" y="4000504"/>
            <a:ext cx="2894533" cy="21431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16" y="4286256"/>
            <a:ext cx="2285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Празднуем Масленицу вместе  с родителями в </a:t>
            </a:r>
            <a:r>
              <a:rPr lang="ru-RU" sz="2000" dirty="0" smtClean="0">
                <a:solidFill>
                  <a:srgbClr val="002060"/>
                </a:solidFill>
              </a:rPr>
              <a:t>группе.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Picture 3" descr="C:\Users\пользователь\Desktop\IMG_14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4357686" cy="3000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3357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Поздравляем родителей с «Днём семьи, любви и верности</a:t>
            </a:r>
            <a:r>
              <a:rPr lang="ru-RU" sz="2000" dirty="0" smtClean="0">
                <a:solidFill>
                  <a:srgbClr val="002060"/>
                </a:solidFill>
              </a:rPr>
              <a:t>».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050" name="AutoShape 2" descr="C:\Users\%D0%A1%D0%B2%D0%B5%D1%82%D0%BB%D0%B0%D0%BD%D0%B0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C:\Users\Светлана\Desktop\hKzUMPe12I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500702"/>
            <a:ext cx="1285884" cy="994218"/>
          </a:xfrm>
          <a:prstGeom prst="rect">
            <a:avLst/>
          </a:prstGeom>
          <a:noFill/>
        </p:spPr>
      </p:pic>
      <p:pic>
        <p:nvPicPr>
          <p:cNvPr id="3" name="Picture 2" descr="C:\Users\Светлана\Desktop\Эколята 2024\1d4d45dc-7500-40ed-85a4-18678a9312d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85860"/>
            <a:ext cx="1278364" cy="254795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00826" y="1357298"/>
            <a:ext cx="22860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Воспитанница группы вместе с мамой показывают детям на «Уроке </a:t>
            </a:r>
            <a:r>
              <a:rPr lang="ru-RU" dirty="0" err="1" smtClean="0">
                <a:solidFill>
                  <a:srgbClr val="002060"/>
                </a:solidFill>
              </a:rPr>
              <a:t>Эколят</a:t>
            </a:r>
            <a:r>
              <a:rPr lang="ru-RU" dirty="0" smtClean="0">
                <a:solidFill>
                  <a:srgbClr val="002060"/>
                </a:solidFill>
              </a:rPr>
              <a:t>» какое деревце граната им удалось прорастить дома их обычной </a:t>
            </a:r>
            <a:r>
              <a:rPr lang="ru-RU" dirty="0" smtClean="0">
                <a:solidFill>
                  <a:srgbClr val="002060"/>
                </a:solidFill>
              </a:rPr>
              <a:t>косточки.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Ресурсы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Худякова Н.Л. Традиционные ценности как основа воспитания в современном быстроменяющемся обществе // Вестник Челябинского государственного университета. 2023. № 4 (474). С. 91–101. </a:t>
            </a:r>
            <a:r>
              <a:rPr lang="ru-RU" b="1" dirty="0" err="1" smtClean="0">
                <a:solidFill>
                  <a:srgbClr val="002060"/>
                </a:solidFill>
              </a:rPr>
              <a:t>doi</a:t>
            </a:r>
            <a:r>
              <a:rPr lang="ru-RU" b="1" dirty="0" smtClean="0">
                <a:solidFill>
                  <a:srgbClr val="002060"/>
                </a:solidFill>
              </a:rPr>
              <a:t>: 10.47475/1994-2796-2023-474-4-91-101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Указ Президента Российской Федерации от 09.11.2022 № 809 "Об утверждении Основ государственной политики по сохранению и укреплению традиционных российских духовно-нравственных ценностей” [Электронный ресурс] -  </a:t>
            </a:r>
            <a:r>
              <a:rPr lang="en-US" b="1" dirty="0" smtClean="0">
                <a:solidFill>
                  <a:srgbClr val="002060"/>
                </a:solidFill>
              </a:rPr>
              <a:t>URL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http://publication.pravo.gov.ru/Document/View/0001202211090019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дата обращения 29.03.2024)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Приказ Министерства просвещения Российской Федерации от 25.11.2022 № 1028 "Об утверждении федеральной образовательной программы дошкольного образования" (Зарегистрирован 28.12.2022 № 71847) [Электронный ресурс] </a:t>
            </a:r>
            <a:r>
              <a:rPr lang="en-US" b="1" dirty="0" smtClean="0">
                <a:solidFill>
                  <a:srgbClr val="002060"/>
                </a:solidFill>
              </a:rPr>
              <a:t>URL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u="sng" dirty="0" smtClean="0">
                <a:solidFill>
                  <a:srgbClr val="002060"/>
                </a:solidFill>
                <a:hlinkClick r:id="rId3"/>
              </a:rPr>
              <a:t>http://publication.pravo.gov.ru/Document/View/0001202212280044</a:t>
            </a:r>
            <a:r>
              <a:rPr lang="ru-RU" b="1" dirty="0" smtClean="0">
                <a:solidFill>
                  <a:srgbClr val="002060"/>
                </a:solidFill>
              </a:rPr>
              <a:t> (дата обращения: 18.04 2024)</a:t>
            </a:r>
          </a:p>
          <a:p>
            <a:pPr lvl="0"/>
            <a:r>
              <a:rPr lang="ru-RU" b="1" dirty="0" err="1" smtClean="0">
                <a:solidFill>
                  <a:srgbClr val="002060"/>
                </a:solidFill>
              </a:rPr>
              <a:t>Хроленко</a:t>
            </a:r>
            <a:r>
              <a:rPr lang="ru-RU" b="1" dirty="0" smtClean="0">
                <a:solidFill>
                  <a:srgbClr val="002060"/>
                </a:solidFill>
              </a:rPr>
              <a:t> А.Т. Основы </a:t>
            </a:r>
            <a:r>
              <a:rPr lang="ru-RU" b="1" dirty="0" err="1" smtClean="0">
                <a:solidFill>
                  <a:srgbClr val="002060"/>
                </a:solidFill>
              </a:rPr>
              <a:t>лингвокультурологии</a:t>
            </a:r>
            <a:r>
              <a:rPr lang="ru-RU" b="1" dirty="0" smtClean="0">
                <a:solidFill>
                  <a:srgbClr val="002060"/>
                </a:solidFill>
              </a:rPr>
              <a:t>.: учеб. Пособие/ А.Т. </a:t>
            </a:r>
            <a:r>
              <a:rPr lang="ru-RU" b="1" dirty="0" err="1" smtClean="0">
                <a:solidFill>
                  <a:srgbClr val="002060"/>
                </a:solidFill>
              </a:rPr>
              <a:t>Хроленко</a:t>
            </a:r>
            <a:r>
              <a:rPr lang="ru-RU" b="1" dirty="0" smtClean="0">
                <a:solidFill>
                  <a:srgbClr val="002060"/>
                </a:solidFill>
              </a:rPr>
              <a:t>; под ред. В.Д. </a:t>
            </a:r>
            <a:r>
              <a:rPr lang="ru-RU" b="1" dirty="0" err="1" smtClean="0">
                <a:solidFill>
                  <a:srgbClr val="002060"/>
                </a:solidFill>
              </a:rPr>
              <a:t>Бондалетова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- 4 </a:t>
            </a:r>
            <a:r>
              <a:rPr lang="ru-RU" b="1" dirty="0" smtClean="0">
                <a:solidFill>
                  <a:srgbClr val="002060"/>
                </a:solidFill>
              </a:rPr>
              <a:t>– е изд. – М.: Флинта: Наука, 2008. </a:t>
            </a:r>
            <a:r>
              <a:rPr lang="ru-RU" b="1" smtClean="0">
                <a:solidFill>
                  <a:srgbClr val="002060"/>
                </a:solidFill>
              </a:rPr>
              <a:t>– 184 с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Ресурсы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(продолжение</a:t>
            </a:r>
            <a:r>
              <a:rPr lang="ru-RU" sz="3100" dirty="0" smtClean="0"/>
              <a:t>)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Столяренко Л.Д. Педагогика. Серия «Учебники, учебные пособия». Ростов </a:t>
            </a:r>
            <a:r>
              <a:rPr lang="ru-RU" b="1" dirty="0" err="1" smtClean="0">
                <a:solidFill>
                  <a:srgbClr val="002060"/>
                </a:solidFill>
              </a:rPr>
              <a:t>н</a:t>
            </a:r>
            <a:r>
              <a:rPr lang="ru-RU" b="1" dirty="0" smtClean="0">
                <a:solidFill>
                  <a:srgbClr val="002060"/>
                </a:solidFill>
              </a:rPr>
              <a:t>/Д: «Феникс», </a:t>
            </a:r>
            <a:r>
              <a:rPr lang="ru-RU" b="1" dirty="0" smtClean="0">
                <a:solidFill>
                  <a:srgbClr val="002060"/>
                </a:solidFill>
              </a:rPr>
              <a:t>2003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- 448 </a:t>
            </a:r>
            <a:r>
              <a:rPr lang="ru-RU" b="1" dirty="0" smtClean="0">
                <a:solidFill>
                  <a:srgbClr val="002060"/>
                </a:solidFill>
              </a:rPr>
              <a:t>с.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Дементьева И.Ф. Методологические принципы семейного воспитания в современном мире: Социальная педагогика 2015. № 3. </a:t>
            </a:r>
            <a:r>
              <a:rPr lang="en-US" b="1" dirty="0" smtClean="0">
                <a:solidFill>
                  <a:srgbClr val="002060"/>
                </a:solidFill>
              </a:rPr>
              <a:t>URL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</a:p>
          <a:p>
            <a:pPr indent="11113">
              <a:buNone/>
            </a:pPr>
            <a:r>
              <a:rPr lang="en-US" b="1" u="sng" dirty="0" smtClean="0">
                <a:solidFill>
                  <a:srgbClr val="002060"/>
                </a:solidFill>
                <a:hlinkClick r:id="rId2"/>
              </a:rPr>
              <a:t>https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://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cyberlenibka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.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ru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./</a:t>
            </a:r>
            <a:r>
              <a:rPr lang="en-US" b="1" u="sng" dirty="0" smtClean="0">
                <a:solidFill>
                  <a:srgbClr val="002060"/>
                </a:solidFill>
                <a:hlinkClick r:id="rId2"/>
              </a:rPr>
              <a:t>article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en-US" b="1" u="sng" dirty="0" smtClean="0">
                <a:solidFill>
                  <a:srgbClr val="002060"/>
                </a:solidFill>
                <a:hlinkClick r:id="rId2"/>
              </a:rPr>
              <a:t>n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/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metodologicheskie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printsipy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semeinogo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vospitaniya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b="1" u="sng" dirty="0" smtClean="0">
                <a:solidFill>
                  <a:srgbClr val="002060"/>
                </a:solidFill>
                <a:hlinkClick r:id="rId2"/>
              </a:rPr>
              <a:t>v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b="1" u="sng" dirty="0" err="1" smtClean="0">
                <a:solidFill>
                  <a:srgbClr val="002060"/>
                </a:solidFill>
                <a:hlinkClick r:id="rId2"/>
              </a:rPr>
              <a:t>sovremennom</a:t>
            </a:r>
            <a:r>
              <a:rPr lang="ru-RU" b="1" u="sng" dirty="0" smtClean="0">
                <a:solidFill>
                  <a:srgbClr val="002060"/>
                </a:solidFill>
                <a:hlinkClick r:id="rId2"/>
              </a:rPr>
              <a:t>-</a:t>
            </a:r>
            <a:r>
              <a:rPr lang="en-US" b="1" u="sng" dirty="0" smtClean="0">
                <a:solidFill>
                  <a:srgbClr val="002060"/>
                </a:solidFill>
                <a:hlinkClick r:id="rId2"/>
              </a:rPr>
              <a:t>mire</a:t>
            </a:r>
            <a:r>
              <a:rPr lang="ru-RU" b="1" dirty="0" smtClean="0">
                <a:solidFill>
                  <a:srgbClr val="002060"/>
                </a:solidFill>
              </a:rPr>
              <a:t> (дата обращения 05.05.2024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err="1" smtClean="0">
                <a:solidFill>
                  <a:srgbClr val="002060"/>
                </a:solidFill>
              </a:rPr>
              <a:t>Красова</a:t>
            </a:r>
            <a:r>
              <a:rPr lang="ru-RU" b="1" dirty="0" smtClean="0">
                <a:solidFill>
                  <a:srgbClr val="002060"/>
                </a:solidFill>
              </a:rPr>
              <a:t> Т.Д. Формирование семейных ценностей у детей старшего дошкольного возраста// Психология и педагогика: методика и проблемы практического применения. 2012. №26. </a:t>
            </a:r>
            <a:r>
              <a:rPr lang="en-US" b="1" dirty="0" smtClean="0">
                <a:solidFill>
                  <a:srgbClr val="002060"/>
                </a:solidFill>
              </a:rPr>
              <a:t>URL</a:t>
            </a:r>
            <a:r>
              <a:rPr lang="ru-RU" b="1" dirty="0" smtClean="0">
                <a:solidFill>
                  <a:srgbClr val="002060"/>
                </a:solidFill>
              </a:rPr>
              <a:t>:  </a:t>
            </a:r>
            <a:r>
              <a:rPr lang="en-US" b="1" dirty="0" smtClean="0">
                <a:solidFill>
                  <a:srgbClr val="002060"/>
                </a:solidFill>
                <a:hlinkClick r:id="rId3"/>
              </a:rPr>
              <a:t>https://cyberleninka.ru/article/n/metodologicheskie-printsipy-semeynogo-vospitaniya-v-sovremennom-mire</a:t>
            </a:r>
            <a:r>
              <a:rPr lang="ru-RU" b="1" dirty="0" smtClean="0">
                <a:solidFill>
                  <a:srgbClr val="002060"/>
                </a:solidFill>
              </a:rPr>
              <a:t> (дата обращения 04.04.2024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ru-RU" b="1" dirty="0" err="1" smtClean="0">
                <a:solidFill>
                  <a:srgbClr val="002060"/>
                </a:solidFill>
              </a:rPr>
              <a:t>Аношкина</a:t>
            </a:r>
            <a:r>
              <a:rPr lang="ru-RU" b="1" dirty="0" smtClean="0">
                <a:solidFill>
                  <a:srgbClr val="002060"/>
                </a:solidFill>
              </a:rPr>
              <a:t> Н.П. Фото из личного архива автора.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Что такое  «традиционные ценности»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Традиционные ценности - «это нравственные ориентиры, формирующие мировоззрение граждан России, передаваемые из поколения к поколению, лежащие в основе общероссийской гражданской идентичности и единого культурного пространства страны, укрепляющие гражданское единство, нашедшее свое уникальное, самобытное проявление в духовном, историческом и культурном развитии многонационального народа России» (Указ Президента Российской Федерации от 09.11.2022 № 809 "Об утверждении Основ государственной политики по сохранению и укреплению традиционных российских духовно-нравственных ценностей”).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Что еще относится к  традиционным ценностям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К традиционным ценностям также относятся патриотизм, гражданственность, служение Отечеству, высокие нравственные идеалы, крепкая семья, созидательный труд, приоритет духовного над материальным, историческая память и преемственность поколений, единство народов России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Где нашли отражение новые стратегии в жизни нашего общества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715404" cy="53578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Новые стратегии в жизни нашего общества нашли отражение и в Федеральной образовательной программе дошкольного образования (от 25 ноября 2022 г. N 1028), которая нацелена: на обучение и воспитание ребенка дошкольного возраста как гражданина Российской Федерации, формирование основ его гражданской и культурной идентичности; на создание единого ядра содержания дошкольного образования, ориентированного на приобщение детей к традиционным духовно-нравственным и </a:t>
            </a:r>
            <a:r>
              <a:rPr lang="ru-RU" dirty="0" err="1" smtClean="0">
                <a:solidFill>
                  <a:srgbClr val="002060"/>
                </a:solidFill>
              </a:rPr>
              <a:t>социокультурным</a:t>
            </a:r>
            <a:r>
              <a:rPr lang="ru-RU" dirty="0" smtClean="0">
                <a:solidFill>
                  <a:srgbClr val="002060"/>
                </a:solidFill>
              </a:rPr>
              <a:t> ценностям российского народа, воспитание подрастающего поколения как знающего и уважающего историю и культуру своей семьи, большой и малой Родины и создание единого федерального образовательного пространства воспитания и обучения детей от рождения до поступления в школу.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Что такое семья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00174"/>
            <a:ext cx="8115328" cy="462598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Большую значимость в формировании традиционных ценностей имеет семья. Семья является базовой опорой в системе воспитания ребёнка.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Семья, как известно, это первичная ячейка общества. Семья даёт ребёнку жизнь и первые представления о мире. В семье закладываются фундамент основных понятий, взглядов, чувств, привычек, которые впоследствии составляют базу нравственного становления личности растущего человека.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Семья – важный фактор в системе воспитания ребёнка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Особая роль в формировании традиционных ценностей принадлежит семье.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семье заложены наша культура, идентичность, национальный характер, родной язык. Она учит, воспитывает, передаёт традиции, знания, профессиональный опыт.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«Укрепление семьи, превращение её в ценность первого порядка, несомненно, приведёт к повышению общего уровня культуры, поскольку именно в семье культурные традиции передаются от поколения к поколению самым органичным способом «впитывания» (А.Т. </a:t>
            </a:r>
            <a:r>
              <a:rPr lang="ru-RU" dirty="0" err="1" smtClean="0">
                <a:solidFill>
                  <a:srgbClr val="002060"/>
                </a:solidFill>
              </a:rPr>
              <a:t>Хроленко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Культура - это мир ценностей и культурный каркас народа.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7889" name="Picture 1" descr="C:\Users\Светлана\Desktop\Презентация\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929198"/>
            <a:ext cx="2944496" cy="1656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Задачи семейного воспитания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создать максимальные условия для роста и развития ребёнка;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обеспечить социально-экономическую и психологическую защиту ребёнка;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передать опыт создания и сохранения семьи, воспитания в ней детей и отношения к старшим;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научить детей полезным прикладным навыкам и умениям, направленным на самообслуживание и помощь близким;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воспитывать чувство собственного достоинства, ценности собственного «Я».</a:t>
            </a:r>
          </a:p>
          <a:p>
            <a:pPr lvl="0" algn="r"/>
            <a:r>
              <a:rPr lang="ru-RU" dirty="0" smtClean="0">
                <a:solidFill>
                  <a:srgbClr val="002060"/>
                </a:solidFill>
              </a:rPr>
              <a:t>(Столяренко Л.Д.)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Основные принципы семейного воспитания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гуманность и милосердие к растущему человеку;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вовлечение детей в жизнедеятельность семьи как ее равноправных участников;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открытость и доверительность отношений с детьми;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оптимистичность взаимоотношений в семье;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последовательность в своих требованиях (не требовать невозможного);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оказание посильной помощи своему ребенку, готовность отвечать на вопросы.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6866" name="Picture 2" descr="C:\Users\Светлана\Desktop\Презентация\kpNdaW9L7w8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72074"/>
            <a:ext cx="1709926" cy="157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1717</Words>
  <PresentationFormat>Экран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Формы взаимодействия воспитателя и родителей для приобщения детей к традиционным ценностям в условиях ДОУ (Презентация. Мастер-класс) </vt:lpstr>
      <vt:lpstr>Актуальность</vt:lpstr>
      <vt:lpstr>Что такое  «традиционные ценности»</vt:lpstr>
      <vt:lpstr>Что еще относится к  традиционным ценностям</vt:lpstr>
      <vt:lpstr>Где нашли отражение новые стратегии в жизни нашего общества</vt:lpstr>
      <vt:lpstr>Что такое семья</vt:lpstr>
      <vt:lpstr> Семья – важный фактор в системе воспитания ребёнка </vt:lpstr>
      <vt:lpstr>Задачи семейного воспитания</vt:lpstr>
      <vt:lpstr>Основные принципы семейного воспитания</vt:lpstr>
      <vt:lpstr>Общеметодологические принципы семейного воспитания</vt:lpstr>
      <vt:lpstr>Где проводят период дошкольного детства большинство детей нашей страны</vt:lpstr>
      <vt:lpstr>Новые подходы к взаимодействию педагога и родителей </vt:lpstr>
      <vt:lpstr>Чему способствует взаимодействие педагога и родителей в условиях ДОУ</vt:lpstr>
      <vt:lpstr>Эффективные формы взаимодействия с родителями в ДОУ</vt:lpstr>
      <vt:lpstr> Внедрение инновационных форм и методов работы на основе комплексного подхода  </vt:lpstr>
      <vt:lpstr>Формы взаимодействия педагога с родителями для приобщения детей к традиционным ценностям в ДОУ </vt:lpstr>
      <vt:lpstr>Заключение</vt:lpstr>
      <vt:lpstr>Наша фотогалерея</vt:lpstr>
      <vt:lpstr>Наша фотогалерея</vt:lpstr>
      <vt:lpstr>Сохранение исторической памяти…</vt:lpstr>
      <vt:lpstr>СПАСИБО ЗА ВНИМАНИЕ!</vt:lpstr>
      <vt:lpstr>Ресурсы</vt:lpstr>
      <vt:lpstr>Ресурсы (продолжение)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Светлана</dc:creator>
  <cp:lastModifiedBy>Светлана</cp:lastModifiedBy>
  <cp:revision>203</cp:revision>
  <dcterms:created xsi:type="dcterms:W3CDTF">2024-03-13T12:25:02Z</dcterms:created>
  <dcterms:modified xsi:type="dcterms:W3CDTF">2024-05-12T14:13:46Z</dcterms:modified>
</cp:coreProperties>
</file>