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88" r:id="rId2"/>
    <p:sldId id="285" r:id="rId3"/>
    <p:sldId id="256" r:id="rId4"/>
    <p:sldId id="257" r:id="rId5"/>
    <p:sldId id="258" r:id="rId6"/>
    <p:sldId id="286" r:id="rId7"/>
    <p:sldId id="259" r:id="rId8"/>
    <p:sldId id="261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7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\Downloads\Columbia%20&#8211;%20America%20The%20Beautiful_(5music.ru)%20(2).mp3" TargetMode="External"/><Relationship Id="rId1" Type="http://schemas.microsoft.com/office/2007/relationships/media" Target="file:///C:\Users\Admin\Downloads\Columbia%20&#8211;%20America%20The%20Beautiful_(5music.ru)%20(2)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Document.docx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DF3DE-9281-41B4-9C74-7537EF372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"Family values and traditions of various countries of the world"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28C315-C281-4F23-BC94-67D6F11AE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243137"/>
            <a:ext cx="9070848" cy="11871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Author: English teacher of </a:t>
            </a:r>
          </a:p>
          <a:p>
            <a:r>
              <a:rPr lang="en-US" dirty="0"/>
              <a:t>School </a:t>
            </a:r>
            <a:r>
              <a:rPr lang="ru-RU" dirty="0"/>
              <a:t>№</a:t>
            </a:r>
            <a:r>
              <a:rPr lang="en-US" dirty="0"/>
              <a:t>606</a:t>
            </a:r>
            <a:r>
              <a:rPr lang="ru-RU" dirty="0"/>
              <a:t> </a:t>
            </a:r>
          </a:p>
          <a:p>
            <a:r>
              <a:rPr lang="en-US" dirty="0"/>
              <a:t>Saint Petersburg</a:t>
            </a:r>
          </a:p>
          <a:p>
            <a:r>
              <a:rPr lang="en-US" dirty="0" err="1"/>
              <a:t>Bogdanova</a:t>
            </a:r>
            <a:r>
              <a:rPr lang="en-US" dirty="0"/>
              <a:t> Natalia </a:t>
            </a:r>
          </a:p>
          <a:p>
            <a:r>
              <a:rPr lang="en-US" dirty="0" err="1"/>
              <a:t>Stanislavovna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3366A1-1410-4F02-BB10-9E1C68469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1920"/>
            <a:ext cx="4485131" cy="23842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6D0CD8-3B65-416E-9F1A-022EBA45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9" y="4351876"/>
            <a:ext cx="3985259" cy="24608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69622A-206D-4473-9581-E8947EAC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9" y="121920"/>
            <a:ext cx="3985259" cy="23842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C83158-F6DD-4641-9D62-94148B7F0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4351876"/>
            <a:ext cx="4485132" cy="24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36" y="2103438"/>
            <a:ext cx="6553728" cy="3932237"/>
          </a:xfrm>
        </p:spPr>
      </p:pic>
    </p:spTree>
    <p:extLst>
      <p:ext uri="{BB962C8B-B14F-4D97-AF65-F5344CB8AC3E}">
        <p14:creationId xmlns:p14="http://schemas.microsoft.com/office/powerpoint/2010/main" val="427091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Nuclear Family</a:t>
            </a:r>
            <a:endParaRPr lang="ru-RU" sz="6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36" y="2103438"/>
            <a:ext cx="6553728" cy="3932237"/>
          </a:xfrm>
        </p:spPr>
      </p:pic>
    </p:spTree>
    <p:extLst>
      <p:ext uri="{BB962C8B-B14F-4D97-AF65-F5344CB8AC3E}">
        <p14:creationId xmlns:p14="http://schemas.microsoft.com/office/powerpoint/2010/main" val="293616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85269"/>
            <a:ext cx="6858000" cy="4438017"/>
          </a:xfrm>
        </p:spPr>
      </p:pic>
    </p:spTree>
    <p:extLst>
      <p:ext uri="{BB962C8B-B14F-4D97-AF65-F5344CB8AC3E}">
        <p14:creationId xmlns:p14="http://schemas.microsoft.com/office/powerpoint/2010/main" val="108689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/>
              <a:t>Single Parent Family</a:t>
            </a:r>
            <a:endParaRPr lang="ru-RU" sz="7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14655"/>
            <a:ext cx="6858000" cy="4438017"/>
          </a:xfrm>
        </p:spPr>
      </p:pic>
    </p:spTree>
    <p:extLst>
      <p:ext uri="{BB962C8B-B14F-4D97-AF65-F5344CB8AC3E}">
        <p14:creationId xmlns:p14="http://schemas.microsoft.com/office/powerpoint/2010/main" val="129350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60" y="1357480"/>
            <a:ext cx="9754386" cy="3932237"/>
          </a:xfrm>
        </p:spPr>
      </p:pic>
    </p:spTree>
    <p:extLst>
      <p:ext uri="{BB962C8B-B14F-4D97-AF65-F5344CB8AC3E}">
        <p14:creationId xmlns:p14="http://schemas.microsoft.com/office/powerpoint/2010/main" val="275582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Extended Family</a:t>
            </a:r>
            <a:endParaRPr lang="ru-RU" sz="6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07" y="2103438"/>
            <a:ext cx="9754386" cy="3932237"/>
          </a:xfrm>
        </p:spPr>
      </p:pic>
    </p:spTree>
    <p:extLst>
      <p:ext uri="{BB962C8B-B14F-4D97-AF65-F5344CB8AC3E}">
        <p14:creationId xmlns:p14="http://schemas.microsoft.com/office/powerpoint/2010/main" val="2228858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zen_doc/235144/pub_5a994cf857906ae94468eed2_5a994d10799d9dbfb510e542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70" y="1138994"/>
            <a:ext cx="7143060" cy="476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681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Childless Family</a:t>
            </a:r>
            <a:endParaRPr lang="ru-RU" sz="6600" b="1" dirty="0"/>
          </a:p>
        </p:txBody>
      </p:sp>
      <p:pic>
        <p:nvPicPr>
          <p:cNvPr id="2050" name="Picture 2" descr="https://avatars.mds.yandex.net/get-zen_doc/235144/pub_5a994cf857906ae94468eed2_5a994d10799d9dbfb510e542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70" y="1788695"/>
            <a:ext cx="7143060" cy="476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61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11" y="1818314"/>
            <a:ext cx="7002378" cy="4668252"/>
          </a:xfrm>
        </p:spPr>
      </p:pic>
    </p:spTree>
    <p:extLst>
      <p:ext uri="{BB962C8B-B14F-4D97-AF65-F5344CB8AC3E}">
        <p14:creationId xmlns:p14="http://schemas.microsoft.com/office/powerpoint/2010/main" val="321932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4671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Step Family</a:t>
            </a:r>
            <a:endParaRPr lang="ru-RU" sz="6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11" y="1722062"/>
            <a:ext cx="7002378" cy="4668252"/>
          </a:xfrm>
        </p:spPr>
      </p:pic>
    </p:spTree>
    <p:extLst>
      <p:ext uri="{BB962C8B-B14F-4D97-AF65-F5344CB8AC3E}">
        <p14:creationId xmlns:p14="http://schemas.microsoft.com/office/powerpoint/2010/main" val="61735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Peculiarities(characteristic features of something) of </a:t>
            </a:r>
            <a:endParaRPr lang="ru-RU" dirty="0"/>
          </a:p>
        </p:txBody>
      </p:sp>
      <p:pic>
        <p:nvPicPr>
          <p:cNvPr id="14338" name="Picture 2" descr="C:\Users\Admin\Downloads\1115939_stock-photo-happy-famil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33" y="2236573"/>
            <a:ext cx="4596714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ownloads\imag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35" y="2236573"/>
            <a:ext cx="5399903" cy="42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485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bs.com.au/yourlanguage/sites/sbs.com.au.yourlanguage/files/podcast_images/o-grandparents-faceboo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847" y="1622179"/>
            <a:ext cx="7864474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5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Grandparent Family</a:t>
            </a:r>
            <a:endParaRPr lang="ru-RU" sz="6600" b="1" dirty="0"/>
          </a:p>
        </p:txBody>
      </p:sp>
      <p:pic>
        <p:nvPicPr>
          <p:cNvPr id="3074" name="Picture 2" descr="https://www.sbs.com.au/yourlanguage/sites/sbs.com.au.yourlanguage/files/podcast_images/o-grandparents-faceboo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79375"/>
            <a:ext cx="7864474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9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td0.mycdn.me/image?id=816126305073&amp;t=20&amp;plc=WEB&amp;tkn=*z_fX0AErZ_4Y4pGh9--bl7MMim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3" y="1716510"/>
            <a:ext cx="5383851" cy="32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80" y="1616793"/>
            <a:ext cx="5034193" cy="34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64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Patriarchal [</a:t>
            </a:r>
            <a:r>
              <a:rPr lang="en-US" b="1" dirty="0" err="1"/>
              <a:t>peɪtrɪˈɑːkəl</a:t>
            </a:r>
            <a:r>
              <a:rPr lang="en-US" b="1" dirty="0"/>
              <a:t>]Family;</a:t>
            </a:r>
            <a:br>
              <a:rPr lang="en-US" b="1" dirty="0"/>
            </a:br>
            <a:r>
              <a:rPr lang="en-US" b="1" dirty="0"/>
              <a:t>Democratic Family</a:t>
            </a:r>
            <a:endParaRPr lang="ru-RU" b="1" dirty="0"/>
          </a:p>
        </p:txBody>
      </p:sp>
      <p:pic>
        <p:nvPicPr>
          <p:cNvPr id="5122" name="Picture 2" descr="http://itd0.mycdn.me/image?id=816126305073&amp;t=20&amp;plc=WEB&amp;tkn=*z_fX0AErZ_4Y4pGh9--bl7MMim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3" y="2374232"/>
            <a:ext cx="5383851" cy="32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80" y="2274515"/>
            <a:ext cx="5034193" cy="34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1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512503"/>
            <a:ext cx="6096000" cy="58603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Kinds of families: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Patriarchal [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peɪtrɪˈɑːkəl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](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Патриархальный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Family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Few divorces;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family;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Permanent place of living;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Woman sits at home and keeps the household;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Wife depends on her husband economically;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man is the head of the family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Democratic Family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a).Many divorces;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b).Small family;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c).Frequent change of place to live, mobility;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d).The woman is busy at home and works outside the house;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e).A Wife and a husband are equal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76168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066800" y="2240756"/>
          <a:ext cx="10058400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Family values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Russia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Britain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The USA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Japan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1.Having one marriage in a lifetime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2.Mutual upbringing of children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3.Accommodation with elderly parents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4.Helping with babysitting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Paying for children's education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Having equal rights of spouses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Having a 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 as the head of the family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Upbringing of early children’s independence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Financial sufficiency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G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ood family relationships (including respect and affection)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herishing family customs and traditions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ove to the motherland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13.</a:t>
                      </a: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ational using of money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66800" y="22399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Family values of different countries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902575"/>
              </p:ext>
            </p:extLst>
          </p:nvPr>
        </p:nvGraphicFramePr>
        <p:xfrm>
          <a:off x="1066800" y="1445739"/>
          <a:ext cx="10058400" cy="4992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26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Family values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Russia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Britain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The USA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Japan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1.Having one marriage in a lifetime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2.Mutual upbringing of children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3.Accommodation with elderly parents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26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4.Helping with babysitting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 Paying for children's education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 Having equal rights of spouses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7.Having a man as the head of the family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 Upbringing of early children’s independence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26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 Financial sufficiency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380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10.Good family relationships (including respect and affection)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53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11.Cherishing family customs and traditions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26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12.Love to the motherland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2297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13.Rational using of money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30843" y="470639"/>
            <a:ext cx="522690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Family values of different countries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43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8" y="553453"/>
            <a:ext cx="10058400" cy="5662879"/>
          </a:xfrm>
          <a:prstGeom prst="rect">
            <a:avLst/>
          </a:prstGeom>
        </p:spPr>
      </p:pic>
      <p:pic>
        <p:nvPicPr>
          <p:cNvPr id="3" name="Японская мелодия - Пение птиц и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534" y="634800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1.1zoom.me/big3/21/402008-svetik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38" y="608934"/>
            <a:ext cx="9520990" cy="56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исс Марпл  - Агаты Крист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920" y="6142519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1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-image.travelandleisure.com/sites/default/files/styles/1600x1000/public/1530637436/statue-of-liberty-museum-LIBERTYFUND0718.jpg?itok=Cbbcp7nx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90" y="405022"/>
            <a:ext cx="9678267" cy="60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lumbia – America The Beautiful_(5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906" y="6586151"/>
            <a:ext cx="1950720" cy="6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7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b1.culture.ru/c/76188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37" y="541220"/>
            <a:ext cx="7611979" cy="571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Народные - Калинка-Малинка (minus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724" y="578292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9453" y="3064041"/>
            <a:ext cx="6448927" cy="1379621"/>
          </a:xfrm>
        </p:spPr>
        <p:txBody>
          <a:bodyPr/>
          <a:lstStyle/>
          <a:p>
            <a:r>
              <a:rPr lang="en-US" sz="5400" b="1" dirty="0"/>
              <a:t>Peculiarities of family relationships around the world</a:t>
            </a:r>
            <a:endParaRPr lang="ru-RU" sz="5400" b="1" dirty="0"/>
          </a:p>
        </p:txBody>
      </p:sp>
      <p:pic>
        <p:nvPicPr>
          <p:cNvPr id="13314" name="Picture 2" descr="C:\Users\Admin\Downloads\1115939_stock-photo-happy-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410565" y="4926451"/>
            <a:ext cx="185351" cy="3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85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1137" y="372775"/>
            <a:ext cx="10988842" cy="6086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Questionary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(My Future Family)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What is a family?</a:t>
            </a:r>
            <a:endParaRPr lang="ru-RU" sz="11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At what age do you want to have your own family? </a:t>
            </a:r>
            <a:endParaRPr lang="ru-RU" sz="11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1A1A1A"/>
              </a:buClr>
              <a:buSzPts val="1050"/>
              <a:buFont typeface="Georgia" panose="02040502050405020303" pitchFamily="18" charset="0"/>
              <a:buAutoNum type="alphaLcParenR"/>
            </a:pP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18 years old</a:t>
            </a:r>
            <a:endParaRPr lang="ru-RU" sz="11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1A1A1A"/>
              </a:buClr>
              <a:buSzPts val="1050"/>
              <a:buFont typeface="Georgia" panose="02040502050405020303" pitchFamily="18" charset="0"/>
              <a:buAutoNum type="alphaLcParenR"/>
            </a:pP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18 to 20 years old</a:t>
            </a:r>
            <a:endParaRPr lang="ru-RU" sz="11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1A1A1A"/>
              </a:buClr>
              <a:buSzPts val="1050"/>
              <a:buFont typeface="Georgia" panose="02040502050405020303" pitchFamily="18" charset="0"/>
              <a:buAutoNum type="alphaLcParenR"/>
            </a:pP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20 to 25 years old</a:t>
            </a:r>
            <a:endParaRPr lang="ru-RU" sz="11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1A1A1A"/>
              </a:buClr>
              <a:buSzPts val="1050"/>
              <a:buFont typeface="Georgia" panose="02040502050405020303" pitchFamily="18" charset="0"/>
              <a:buAutoNum type="alphaLcParenR"/>
            </a:pP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 25 to 30 years old</a:t>
            </a:r>
            <a:endParaRPr lang="ru-RU" sz="11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1A1A1A"/>
              </a:buClr>
              <a:buSzPts val="1050"/>
              <a:buFont typeface="Georgia" panose="02040502050405020303" pitchFamily="18" charset="0"/>
              <a:buAutoNum type="alphaLcParenR"/>
            </a:pPr>
            <a:r>
              <a:rPr lang="en-US" sz="1100" dirty="0">
                <a:solidFill>
                  <a:srgbClr val="1A1A1A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30 years old</a:t>
            </a:r>
            <a:endParaRPr lang="ru-RU" sz="11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1A1A1A"/>
              </a:buClr>
              <a:buSzPts val="1050"/>
              <a:buFont typeface="Georgia" panose="02040502050405020303" pitchFamily="18" charset="0"/>
              <a:buAutoNum type="alphaLcParenR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difficult to answer </a:t>
            </a:r>
            <a:endParaRPr lang="ru-RU" sz="11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3. What kind of family would you like to have? Why?</a:t>
            </a:r>
            <a:endParaRPr lang="ru-RU" sz="11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4. Do you want to have your own family similar to the parents’ one? </a:t>
            </a:r>
            <a:endParaRPr lang="ru-RU" sz="1100" dirty="0"/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Yes, I do.</a:t>
            </a:r>
            <a:endParaRPr lang="ru-RU" sz="1100" dirty="0"/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Rather want, than don’t want.</a:t>
            </a:r>
            <a:endParaRPr lang="ru-RU" sz="1100" dirty="0"/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Rather don’t want, than want.</a:t>
            </a:r>
            <a:endParaRPr lang="ru-RU" sz="1100" dirty="0"/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No, I don’t.</a:t>
            </a:r>
            <a:endParaRPr lang="ru-RU" sz="11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5. What are “Family Values”?</a:t>
            </a:r>
            <a:endParaRPr lang="ru-RU" sz="11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6. What family values do you want to take to your future family?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7. Use 3 words to say briefly: what is a family for you?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542673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834146"/>
              </p:ext>
            </p:extLst>
          </p:nvPr>
        </p:nvGraphicFramePr>
        <p:xfrm>
          <a:off x="3758297" y="393527"/>
          <a:ext cx="4383071" cy="6023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6837">
                  <a:extLst>
                    <a:ext uri="{9D8B030D-6E8A-4147-A177-3AD203B41FA5}">
                      <a16:colId xmlns:a16="http://schemas.microsoft.com/office/drawing/2014/main" val="3033153991"/>
                    </a:ext>
                  </a:extLst>
                </a:gridCol>
                <a:gridCol w="2336234">
                  <a:extLst>
                    <a:ext uri="{9D8B030D-6E8A-4147-A177-3AD203B41FA5}">
                      <a16:colId xmlns:a16="http://schemas.microsoft.com/office/drawing/2014/main" val="3854927830"/>
                    </a:ext>
                  </a:extLst>
                </a:gridCol>
              </a:tblGrid>
              <a:tr h="547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At  the lesson I was  active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 At  the lesson I was passive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extLst>
                  <a:ext uri="{0D108BD9-81ED-4DB2-BD59-A6C34878D82A}">
                    <a16:rowId xmlns:a16="http://schemas.microsoft.com/office/drawing/2014/main" val="1024552551"/>
                  </a:ext>
                </a:extLst>
              </a:tr>
              <a:tr h="821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 I liked  the way I worked at the lesson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 I didn’t like the way I worked  at the lesson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extLst>
                  <a:ext uri="{0D108BD9-81ED-4DB2-BD59-A6C34878D82A}">
                    <a16:rowId xmlns:a16="http://schemas.microsoft.com/office/drawing/2014/main" val="2913971062"/>
                  </a:ext>
                </a:extLst>
              </a:tr>
              <a:tr h="109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 I understood the material of the lesson well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  don’t think I understood the material of the lesson  well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extLst>
                  <a:ext uri="{0D108BD9-81ED-4DB2-BD59-A6C34878D82A}">
                    <a16:rowId xmlns:a16="http://schemas.microsoft.com/office/drawing/2014/main" val="1745018672"/>
                  </a:ext>
                </a:extLst>
              </a:tr>
              <a:tr h="16427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  I came   to the conclusion that  the main family values are the same in different countries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  I came   to the conclusion that  the main family values are  different in different countries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extLst>
                  <a:ext uri="{0D108BD9-81ED-4DB2-BD59-A6C34878D82A}">
                    <a16:rowId xmlns:a16="http://schemas.microsoft.com/office/drawing/2014/main" val="3637665339"/>
                  </a:ext>
                </a:extLst>
              </a:tr>
              <a:tr h="19165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I think this lesson   was useful for me because I managed to imagine the model of my future family.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In don’t think this lesson was useful for me as I didn’t manage to imagine the model of my future family.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116" marR="93116" marT="0" marB="0"/>
                </a:tc>
                <a:extLst>
                  <a:ext uri="{0D108BD9-81ED-4DB2-BD59-A6C34878D82A}">
                    <a16:rowId xmlns:a16="http://schemas.microsoft.com/office/drawing/2014/main" val="3865194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995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0126" y="578426"/>
            <a:ext cx="10058400" cy="1371600"/>
          </a:xfrm>
        </p:spPr>
        <p:txBody>
          <a:bodyPr/>
          <a:lstStyle/>
          <a:p>
            <a:pPr algn="ctr"/>
            <a:r>
              <a:rPr lang="en-US" dirty="0"/>
              <a:t>Family is …</a:t>
            </a:r>
            <a:endParaRPr lang="ru-RU" dirty="0"/>
          </a:p>
        </p:txBody>
      </p:sp>
      <p:pic>
        <p:nvPicPr>
          <p:cNvPr id="12290" name="Picture 2" descr="https://arhivurokov.ru/videouroki/html/2018/08/11/v_5b6e9a599bed7/99718757_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1" y="2246057"/>
            <a:ext cx="4060829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937670"/>
              </p:ext>
            </p:extLst>
          </p:nvPr>
        </p:nvGraphicFramePr>
        <p:xfrm>
          <a:off x="6556847" y="553780"/>
          <a:ext cx="5940425" cy="569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Document" r:id="rId4" imgW="5940803" imgH="5691084" progId="Word.Document.12">
                  <p:embed/>
                </p:oleObj>
              </mc:Choice>
              <mc:Fallback>
                <p:oleObj name="Document" r:id="rId4" imgW="5940803" imgH="5691084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847" y="553780"/>
                        <a:ext cx="5940425" cy="569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1194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21454-4309-4D67-8C2B-14588257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  <a:r>
              <a:rPr lang="en-US" dirty="0"/>
              <a:t>Thank you for your attention!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C74984-6CE4-410B-ACBD-A5C7D9431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659" y="2014194"/>
            <a:ext cx="6992682" cy="3932237"/>
          </a:xfrm>
        </p:spPr>
      </p:pic>
    </p:spTree>
    <p:extLst>
      <p:ext uri="{BB962C8B-B14F-4D97-AF65-F5344CB8AC3E}">
        <p14:creationId xmlns:p14="http://schemas.microsoft.com/office/powerpoint/2010/main" val="887545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569494"/>
            <a:ext cx="8839200" cy="5661767"/>
          </a:xfrm>
        </p:spPr>
      </p:pic>
    </p:spTree>
    <p:extLst>
      <p:ext uri="{BB962C8B-B14F-4D97-AF65-F5344CB8AC3E}">
        <p14:creationId xmlns:p14="http://schemas.microsoft.com/office/powerpoint/2010/main" val="69765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58" y="2398294"/>
            <a:ext cx="5239503" cy="3493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" y="2063332"/>
            <a:ext cx="5768249" cy="40185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5537" y="412903"/>
            <a:ext cx="111492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Family Values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479958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Have you ever thought about your future families?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67" y="2103438"/>
            <a:ext cx="5618265" cy="424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116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15" y="489285"/>
            <a:ext cx="7884695" cy="5835150"/>
          </a:xfrm>
        </p:spPr>
      </p:pic>
    </p:spTree>
    <p:extLst>
      <p:ext uri="{BB962C8B-B14F-4D97-AF65-F5344CB8AC3E}">
        <p14:creationId xmlns:p14="http://schemas.microsoft.com/office/powerpoint/2010/main" val="183994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95" y="1499937"/>
            <a:ext cx="6577264" cy="4840540"/>
          </a:xfrm>
        </p:spPr>
      </p:pic>
      <p:sp>
        <p:nvSpPr>
          <p:cNvPr id="2" name="Прямоугольник 1"/>
          <p:cNvSpPr/>
          <p:nvPr/>
        </p:nvSpPr>
        <p:spPr>
          <a:xfrm>
            <a:off x="3368842" y="299608"/>
            <a:ext cx="5137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The model of your future family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3579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232430"/>
              </p:ext>
            </p:extLst>
          </p:nvPr>
        </p:nvGraphicFramePr>
        <p:xfrm>
          <a:off x="4146265" y="777515"/>
          <a:ext cx="3706346" cy="5583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6346">
                  <a:extLst>
                    <a:ext uri="{9D8B030D-6E8A-4147-A177-3AD203B41FA5}">
                      <a16:colId xmlns:a16="http://schemas.microsoft.com/office/drawing/2014/main" val="1444161910"/>
                    </a:ext>
                  </a:extLst>
                </a:gridCol>
              </a:tblGrid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            Moral concepts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9220360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honesty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755009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trust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7111492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patience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8902475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responsibility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548162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love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5348921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care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111095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assistance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5340521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sympathy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4910953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attention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8212590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support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142339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forgiveness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0305648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humanity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1228361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faithfulness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823042"/>
                  </a:ext>
                </a:extLst>
              </a:tr>
              <a:tr h="372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understanding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2677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6498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499</TotalTime>
  <Words>811</Words>
  <Application>Microsoft Office PowerPoint</Application>
  <PresentationFormat>Широкоэкранный</PresentationFormat>
  <Paragraphs>220</Paragraphs>
  <Slides>33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Garamond</vt:lpstr>
      <vt:lpstr>Georgia</vt:lpstr>
      <vt:lpstr>Савон</vt:lpstr>
      <vt:lpstr>Document</vt:lpstr>
      <vt:lpstr>"Family values and traditions of various countries of the world"</vt:lpstr>
      <vt:lpstr>Peculiarities(characteristic features of something) of </vt:lpstr>
      <vt:lpstr>Peculiarities of family relationships around the world</vt:lpstr>
      <vt:lpstr>Презентация PowerPoint</vt:lpstr>
      <vt:lpstr>Презентация PowerPoint</vt:lpstr>
      <vt:lpstr>Have you ever thought about your future families?</vt:lpstr>
      <vt:lpstr>Презентация PowerPoint</vt:lpstr>
      <vt:lpstr>Презентация PowerPoint</vt:lpstr>
      <vt:lpstr>Презентация PowerPoint</vt:lpstr>
      <vt:lpstr>Презентация PowerPoint</vt:lpstr>
      <vt:lpstr>Nuclear Family</vt:lpstr>
      <vt:lpstr>Презентация PowerPoint</vt:lpstr>
      <vt:lpstr>Single Parent Family</vt:lpstr>
      <vt:lpstr>Презентация PowerPoint</vt:lpstr>
      <vt:lpstr>Extended Family</vt:lpstr>
      <vt:lpstr>Презентация PowerPoint</vt:lpstr>
      <vt:lpstr>Childless Family</vt:lpstr>
      <vt:lpstr>Презентация PowerPoint</vt:lpstr>
      <vt:lpstr>Step Family</vt:lpstr>
      <vt:lpstr>Презентация PowerPoint</vt:lpstr>
      <vt:lpstr>Grandparent Family</vt:lpstr>
      <vt:lpstr>Презентация PowerPoint</vt:lpstr>
      <vt:lpstr>Patriarchal [peɪtrɪˈɑːkəl]Family; Democratic Family</vt:lpstr>
      <vt:lpstr>Презентация PowerPoint</vt:lpstr>
      <vt:lpstr>            Family values of different countries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Family is …</vt:lpstr>
      <vt:lpstr> 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Peculiarities of family relationships around the world</dc:title>
  <dc:creator>User</dc:creator>
  <cp:lastModifiedBy>Наталья</cp:lastModifiedBy>
  <cp:revision>17</cp:revision>
  <dcterms:created xsi:type="dcterms:W3CDTF">2019-02-26T19:06:51Z</dcterms:created>
  <dcterms:modified xsi:type="dcterms:W3CDTF">2023-06-28T20:14:40Z</dcterms:modified>
</cp:coreProperties>
</file>