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7" r:id="rId3"/>
    <p:sldId id="259" r:id="rId4"/>
    <p:sldId id="260" r:id="rId5"/>
    <p:sldId id="261" r:id="rId6"/>
    <p:sldId id="267" r:id="rId7"/>
    <p:sldId id="268" r:id="rId8"/>
    <p:sldId id="262" r:id="rId9"/>
    <p:sldId id="263" r:id="rId10"/>
    <p:sldId id="264" r:id="rId11"/>
    <p:sldId id="265" r:id="rId12"/>
    <p:sldId id="269" r:id="rId13"/>
    <p:sldId id="266" r:id="rId14"/>
    <p:sldId id="270" r:id="rId15"/>
    <p:sldId id="278" r:id="rId16"/>
    <p:sldId id="271" r:id="rId17"/>
    <p:sldId id="272" r:id="rId18"/>
    <p:sldId id="276" r:id="rId19"/>
    <p:sldId id="275" r:id="rId20"/>
    <p:sldId id="274" r:id="rId21"/>
    <p:sldId id="273" r:id="rId22"/>
    <p:sldId id="279" r:id="rId23"/>
    <p:sldId id="280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237E-0975-4A1F-B244-4F63C0DF8243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DD3C-C5C9-4CB1-A4AD-9027E1B92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132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237E-0975-4A1F-B244-4F63C0DF8243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DD3C-C5C9-4CB1-A4AD-9027E1B92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492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237E-0975-4A1F-B244-4F63C0DF8243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DD3C-C5C9-4CB1-A4AD-9027E1B92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30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237E-0975-4A1F-B244-4F63C0DF8243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DD3C-C5C9-4CB1-A4AD-9027E1B92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19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237E-0975-4A1F-B244-4F63C0DF8243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DD3C-C5C9-4CB1-A4AD-9027E1B92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84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237E-0975-4A1F-B244-4F63C0DF8243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DD3C-C5C9-4CB1-A4AD-9027E1B92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508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237E-0975-4A1F-B244-4F63C0DF8243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DD3C-C5C9-4CB1-A4AD-9027E1B92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58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237E-0975-4A1F-B244-4F63C0DF8243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DD3C-C5C9-4CB1-A4AD-9027E1B92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462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237E-0975-4A1F-B244-4F63C0DF8243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DD3C-C5C9-4CB1-A4AD-9027E1B92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451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237E-0975-4A1F-B244-4F63C0DF8243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DD3C-C5C9-4CB1-A4AD-9027E1B92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130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237E-0975-4A1F-B244-4F63C0DF8243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DD3C-C5C9-4CB1-A4AD-9027E1B92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711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F237E-0975-4A1F-B244-4F63C0DF8243}" type="datetimeFigureOut">
              <a:rPr lang="ru-RU" smtClean="0"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DDD3C-C5C9-4CB1-A4AD-9027E1B92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46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5269" y="659423"/>
            <a:ext cx="7951985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Тема урока: 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Буквы З и С на конце приставок</a:t>
            </a:r>
          </a:p>
          <a:p>
            <a:endParaRPr lang="ru-RU" sz="4400" b="1" dirty="0" smtClean="0"/>
          </a:p>
          <a:p>
            <a:r>
              <a:rPr lang="ru-RU" sz="4400" b="1" smtClean="0"/>
              <a:t>Класс: </a:t>
            </a:r>
            <a:r>
              <a:rPr lang="ru-RU" sz="4400" b="1" dirty="0" smtClean="0"/>
              <a:t>5</a:t>
            </a:r>
          </a:p>
          <a:p>
            <a:endParaRPr lang="ru-RU" sz="4400" b="1" dirty="0" smtClean="0"/>
          </a:p>
          <a:p>
            <a:r>
              <a:rPr lang="ru-RU" sz="4400" b="1" dirty="0" smtClean="0"/>
              <a:t>Учитель:</a:t>
            </a:r>
          </a:p>
          <a:p>
            <a:r>
              <a:rPr lang="ru-RU" sz="4400" b="1" dirty="0" smtClean="0"/>
              <a:t> </a:t>
            </a:r>
            <a:r>
              <a:rPr lang="ru-RU" sz="4400" b="1" dirty="0" err="1" smtClean="0"/>
              <a:t>Фехми</a:t>
            </a:r>
            <a:r>
              <a:rPr lang="ru-RU" sz="4400" b="1" dirty="0" smtClean="0"/>
              <a:t> Ксения Михайловна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00446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1023" y="1369313"/>
            <a:ext cx="75350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6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Бе</a:t>
            </a:r>
            <a:r>
              <a:rPr lang="ru-RU" sz="9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..страшный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96839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1023" y="1369313"/>
            <a:ext cx="753500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Бе</a:t>
            </a:r>
            <a:r>
              <a:rPr lang="ru-RU" sz="9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с</a:t>
            </a:r>
            <a:r>
              <a:rPr lang="ru-RU" sz="9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страшный</a:t>
            </a:r>
          </a:p>
          <a:p>
            <a:pPr algn="just"/>
            <a:r>
              <a:rPr lang="ru-RU" sz="9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«друг»-</a:t>
            </a:r>
            <a:r>
              <a:rPr lang="ru-RU" sz="9600" b="1" dirty="0">
                <a:solidFill>
                  <a:srgbClr val="FF0000"/>
                </a:solidFill>
                <a:latin typeface="Calibri" panose="020F0502020204030204" pitchFamily="34" charset="0"/>
              </a:rPr>
              <a:t>с</a:t>
            </a:r>
            <a:r>
              <a:rPr lang="ru-RU" sz="9600" dirty="0" smtClean="0"/>
              <a:t/>
            </a:r>
            <a:br>
              <a:rPr lang="ru-RU" sz="9600" dirty="0" smtClean="0"/>
            </a:br>
            <a:endParaRPr lang="ru-RU" sz="9600" dirty="0" smtClean="0"/>
          </a:p>
          <a:p>
            <a:pPr algn="just"/>
            <a:endParaRPr lang="ru-RU" sz="96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endParaRPr lang="ru-RU" sz="9600" dirty="0"/>
          </a:p>
        </p:txBody>
      </p:sp>
      <p:sp>
        <p:nvSpPr>
          <p:cNvPr id="4" name="Половина рамки 3"/>
          <p:cNvSpPr/>
          <p:nvPr/>
        </p:nvSpPr>
        <p:spPr>
          <a:xfrm rot="5400000">
            <a:off x="2437667" y="459398"/>
            <a:ext cx="747346" cy="2281604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Равно 4"/>
          <p:cNvSpPr/>
          <p:nvPr/>
        </p:nvSpPr>
        <p:spPr>
          <a:xfrm>
            <a:off x="3952142" y="2617382"/>
            <a:ext cx="535843" cy="360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Минус 5"/>
          <p:cNvSpPr/>
          <p:nvPr/>
        </p:nvSpPr>
        <p:spPr>
          <a:xfrm>
            <a:off x="3446585" y="2617382"/>
            <a:ext cx="505557" cy="3600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53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1023" y="1369313"/>
            <a:ext cx="75350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6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Бе</a:t>
            </a:r>
            <a:r>
              <a:rPr lang="ru-RU" sz="9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..толковый</a:t>
            </a:r>
            <a:r>
              <a:rPr lang="ru-RU" sz="9600" dirty="0" smtClean="0"/>
              <a:t/>
            </a:r>
            <a:br>
              <a:rPr lang="ru-RU" sz="9600" dirty="0" smtClean="0"/>
            </a:b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138641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1023" y="1369313"/>
            <a:ext cx="753500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6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Бе</a:t>
            </a:r>
            <a:r>
              <a:rPr lang="ru-RU" sz="96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с</a:t>
            </a:r>
            <a:r>
              <a:rPr lang="ru-RU" sz="96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толковый«друг</a:t>
            </a:r>
            <a:r>
              <a:rPr lang="ru-RU" sz="9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»-</a:t>
            </a:r>
            <a:r>
              <a:rPr lang="ru-RU" sz="9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т</a:t>
            </a:r>
            <a:r>
              <a:rPr lang="ru-RU" sz="9600" dirty="0" smtClean="0"/>
              <a:t/>
            </a:r>
            <a:br>
              <a:rPr lang="ru-RU" sz="9600" dirty="0" smtClean="0"/>
            </a:br>
            <a:endParaRPr lang="ru-RU" sz="9600" dirty="0" smtClean="0"/>
          </a:p>
          <a:p>
            <a:pPr algn="just"/>
            <a:endParaRPr lang="ru-RU" sz="96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endParaRPr lang="ru-RU" sz="9600" dirty="0"/>
          </a:p>
        </p:txBody>
      </p:sp>
      <p:sp>
        <p:nvSpPr>
          <p:cNvPr id="4" name="Половина рамки 3"/>
          <p:cNvSpPr/>
          <p:nvPr/>
        </p:nvSpPr>
        <p:spPr>
          <a:xfrm rot="5400000">
            <a:off x="2437667" y="459398"/>
            <a:ext cx="747346" cy="2281604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Равно 4"/>
          <p:cNvSpPr/>
          <p:nvPr/>
        </p:nvSpPr>
        <p:spPr>
          <a:xfrm>
            <a:off x="3952142" y="2617382"/>
            <a:ext cx="535843" cy="360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Минус 5"/>
          <p:cNvSpPr/>
          <p:nvPr/>
        </p:nvSpPr>
        <p:spPr>
          <a:xfrm>
            <a:off x="3446585" y="2617382"/>
            <a:ext cx="505557" cy="3600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58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579" y="123093"/>
            <a:ext cx="1024924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Вставь букву З или С:</a:t>
            </a:r>
          </a:p>
          <a:p>
            <a:pPr algn="ctr"/>
            <a:r>
              <a:rPr lang="ru-RU" sz="6600" b="1" dirty="0" err="1" smtClean="0"/>
              <a:t>Бе</a:t>
            </a:r>
            <a:r>
              <a:rPr lang="ru-RU" sz="6600" b="1" dirty="0" smtClean="0"/>
              <a:t>..вкусный</a:t>
            </a:r>
            <a:r>
              <a:rPr lang="ru-RU" sz="6600" b="1" dirty="0"/>
              <a:t>, </a:t>
            </a:r>
            <a:endParaRPr lang="ru-RU" sz="6600" b="1" dirty="0" smtClean="0"/>
          </a:p>
          <a:p>
            <a:pPr algn="ctr"/>
            <a:r>
              <a:rPr lang="ru-RU" sz="6600" b="1" dirty="0" err="1" smtClean="0"/>
              <a:t>бе</a:t>
            </a:r>
            <a:r>
              <a:rPr lang="ru-RU" sz="6600" b="1" dirty="0" smtClean="0"/>
              <a:t>..ответный</a:t>
            </a:r>
            <a:r>
              <a:rPr lang="ru-RU" sz="6600" b="1" dirty="0"/>
              <a:t>, </a:t>
            </a:r>
            <a:r>
              <a:rPr lang="ru-RU" sz="6600" b="1" dirty="0" err="1" smtClean="0"/>
              <a:t>бе</a:t>
            </a:r>
            <a:r>
              <a:rPr lang="ru-RU" sz="6600" b="1" dirty="0" smtClean="0"/>
              <a:t>..страшный</a:t>
            </a:r>
            <a:r>
              <a:rPr lang="ru-RU" sz="6600" b="1" dirty="0"/>
              <a:t>, </a:t>
            </a:r>
            <a:r>
              <a:rPr lang="ru-RU" sz="6600" b="1" dirty="0" err="1" smtClean="0"/>
              <a:t>бе</a:t>
            </a:r>
            <a:r>
              <a:rPr lang="ru-RU" sz="6600" b="1" dirty="0" smtClean="0"/>
              <a:t>..конечный</a:t>
            </a:r>
            <a:r>
              <a:rPr lang="ru-RU" sz="6600" b="1" dirty="0"/>
              <a:t>, </a:t>
            </a:r>
            <a:r>
              <a:rPr lang="ru-RU" sz="6600" b="1" dirty="0" err="1" smtClean="0"/>
              <a:t>бе</a:t>
            </a:r>
            <a:r>
              <a:rPr lang="ru-RU" sz="6600" b="1" dirty="0" smtClean="0"/>
              <a:t>..толковый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98129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579" y="65212"/>
            <a:ext cx="1024924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Проверь себя!</a:t>
            </a:r>
          </a:p>
          <a:p>
            <a:pPr algn="ctr"/>
            <a:r>
              <a:rPr lang="ru-RU" sz="6600" b="1" dirty="0" smtClean="0"/>
              <a:t>Бе</a:t>
            </a:r>
            <a:r>
              <a:rPr lang="ru-RU" sz="6600" b="1" dirty="0" smtClean="0">
                <a:solidFill>
                  <a:srgbClr val="FF0000"/>
                </a:solidFill>
              </a:rPr>
              <a:t>з</a:t>
            </a:r>
            <a:r>
              <a:rPr lang="ru-RU" sz="6600" b="1" dirty="0" smtClean="0"/>
              <a:t>вкусный</a:t>
            </a:r>
            <a:r>
              <a:rPr lang="ru-RU" sz="6600" b="1" dirty="0"/>
              <a:t>, </a:t>
            </a:r>
            <a:endParaRPr lang="ru-RU" sz="6600" b="1" dirty="0" smtClean="0"/>
          </a:p>
          <a:p>
            <a:pPr algn="ctr"/>
            <a:r>
              <a:rPr lang="ru-RU" sz="6600" b="1" dirty="0" smtClean="0"/>
              <a:t>бе</a:t>
            </a:r>
            <a:r>
              <a:rPr lang="ru-RU" sz="6600" b="1" dirty="0" smtClean="0">
                <a:solidFill>
                  <a:srgbClr val="FF0000"/>
                </a:solidFill>
              </a:rPr>
              <a:t>з</a:t>
            </a:r>
            <a:r>
              <a:rPr lang="ru-RU" sz="6600" b="1" dirty="0" smtClean="0"/>
              <a:t>ответный</a:t>
            </a:r>
            <a:r>
              <a:rPr lang="ru-RU" sz="6600" b="1" dirty="0"/>
              <a:t>, </a:t>
            </a:r>
            <a:r>
              <a:rPr lang="ru-RU" sz="6600" b="1" dirty="0" smtClean="0"/>
              <a:t>бе</a:t>
            </a:r>
            <a:r>
              <a:rPr lang="ru-RU" sz="6600" b="1" dirty="0" smtClean="0">
                <a:solidFill>
                  <a:srgbClr val="FF0000"/>
                </a:solidFill>
              </a:rPr>
              <a:t>с</a:t>
            </a:r>
            <a:r>
              <a:rPr lang="ru-RU" sz="6600" b="1" dirty="0" smtClean="0"/>
              <a:t>страшный</a:t>
            </a:r>
            <a:r>
              <a:rPr lang="ru-RU" sz="6600" b="1" dirty="0"/>
              <a:t>, </a:t>
            </a:r>
            <a:r>
              <a:rPr lang="ru-RU" sz="6600" b="1" dirty="0" smtClean="0"/>
              <a:t>бе</a:t>
            </a:r>
            <a:r>
              <a:rPr lang="ru-RU" sz="6600" b="1" dirty="0" smtClean="0">
                <a:solidFill>
                  <a:srgbClr val="FF0000"/>
                </a:solidFill>
              </a:rPr>
              <a:t>с</a:t>
            </a:r>
            <a:r>
              <a:rPr lang="ru-RU" sz="6600" b="1" dirty="0" smtClean="0"/>
              <a:t>конечный</a:t>
            </a:r>
            <a:r>
              <a:rPr lang="ru-RU" sz="6600" b="1" dirty="0"/>
              <a:t>, </a:t>
            </a:r>
            <a:endParaRPr lang="ru-RU" sz="6600" b="1" dirty="0" smtClean="0"/>
          </a:p>
          <a:p>
            <a:pPr algn="ctr"/>
            <a:r>
              <a:rPr lang="ru-RU" sz="6600" b="1" dirty="0" smtClean="0"/>
              <a:t>бе</a:t>
            </a:r>
            <a:r>
              <a:rPr lang="ru-RU" sz="6600" b="1" dirty="0" smtClean="0">
                <a:solidFill>
                  <a:srgbClr val="FF0000"/>
                </a:solidFill>
              </a:rPr>
              <a:t>с</a:t>
            </a:r>
            <a:r>
              <a:rPr lang="ru-RU" sz="6600" b="1" dirty="0" smtClean="0"/>
              <a:t>толковый</a:t>
            </a:r>
            <a:endParaRPr lang="ru-RU" sz="6600" dirty="0"/>
          </a:p>
        </p:txBody>
      </p:sp>
      <p:sp>
        <p:nvSpPr>
          <p:cNvPr id="3" name="Половина рамки 2"/>
          <p:cNvSpPr/>
          <p:nvPr/>
        </p:nvSpPr>
        <p:spPr>
          <a:xfrm rot="5400000">
            <a:off x="3655401" y="613267"/>
            <a:ext cx="367811" cy="145366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оловина рамки 3"/>
          <p:cNvSpPr/>
          <p:nvPr/>
        </p:nvSpPr>
        <p:spPr>
          <a:xfrm rot="5400000">
            <a:off x="3508862" y="1646366"/>
            <a:ext cx="367811" cy="145366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оловина рамки 4"/>
          <p:cNvSpPr/>
          <p:nvPr/>
        </p:nvSpPr>
        <p:spPr>
          <a:xfrm rot="5400000">
            <a:off x="3359394" y="2615443"/>
            <a:ext cx="367811" cy="145366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оловина рамки 5"/>
          <p:cNvSpPr/>
          <p:nvPr/>
        </p:nvSpPr>
        <p:spPr>
          <a:xfrm rot="5400000">
            <a:off x="3369502" y="3619024"/>
            <a:ext cx="347596" cy="1453661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оловина рамки 6"/>
          <p:cNvSpPr/>
          <p:nvPr/>
        </p:nvSpPr>
        <p:spPr>
          <a:xfrm rot="5400000">
            <a:off x="3573982" y="4640441"/>
            <a:ext cx="287877" cy="145366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Минус 15"/>
          <p:cNvSpPr/>
          <p:nvPr/>
        </p:nvSpPr>
        <p:spPr>
          <a:xfrm>
            <a:off x="4185136" y="1878827"/>
            <a:ext cx="439615" cy="26376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инус 16"/>
          <p:cNvSpPr/>
          <p:nvPr/>
        </p:nvSpPr>
        <p:spPr>
          <a:xfrm>
            <a:off x="4070836" y="5891051"/>
            <a:ext cx="439615" cy="26376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Минус 17"/>
          <p:cNvSpPr/>
          <p:nvPr/>
        </p:nvSpPr>
        <p:spPr>
          <a:xfrm>
            <a:off x="3851029" y="3860744"/>
            <a:ext cx="439615" cy="26376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Минус 19"/>
          <p:cNvSpPr/>
          <p:nvPr/>
        </p:nvSpPr>
        <p:spPr>
          <a:xfrm>
            <a:off x="3851029" y="4867599"/>
            <a:ext cx="439615" cy="26376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Минус 20"/>
          <p:cNvSpPr/>
          <p:nvPr/>
        </p:nvSpPr>
        <p:spPr>
          <a:xfrm>
            <a:off x="3965329" y="2886807"/>
            <a:ext cx="439615" cy="26376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 21"/>
          <p:cNvSpPr/>
          <p:nvPr/>
        </p:nvSpPr>
        <p:spPr>
          <a:xfrm>
            <a:off x="4624751" y="1878827"/>
            <a:ext cx="360000" cy="360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Равно 22"/>
          <p:cNvSpPr/>
          <p:nvPr/>
        </p:nvSpPr>
        <p:spPr>
          <a:xfrm>
            <a:off x="4419595" y="2920302"/>
            <a:ext cx="360000" cy="360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Равно 23"/>
          <p:cNvSpPr/>
          <p:nvPr/>
        </p:nvSpPr>
        <p:spPr>
          <a:xfrm>
            <a:off x="4264751" y="3926178"/>
            <a:ext cx="360000" cy="360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Равно 24"/>
          <p:cNvSpPr/>
          <p:nvPr/>
        </p:nvSpPr>
        <p:spPr>
          <a:xfrm>
            <a:off x="4290643" y="4877828"/>
            <a:ext cx="360000" cy="360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Равно 25"/>
          <p:cNvSpPr/>
          <p:nvPr/>
        </p:nvSpPr>
        <p:spPr>
          <a:xfrm>
            <a:off x="4444751" y="5891051"/>
            <a:ext cx="360000" cy="360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05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0832" y="975946"/>
            <a:ext cx="71129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</a:rPr>
              <a:t>с</a:t>
            </a:r>
            <a:r>
              <a:rPr lang="ru-RU" sz="8800" b="1" dirty="0" smtClean="0"/>
              <a:t>толкнуть </a:t>
            </a:r>
            <a:r>
              <a:rPr lang="ru-RU" sz="8800" b="1" dirty="0" smtClean="0">
                <a:solidFill>
                  <a:srgbClr val="FF0000"/>
                </a:solidFill>
              </a:rPr>
              <a:t>с</a:t>
            </a:r>
            <a:r>
              <a:rPr lang="ru-RU" sz="8800" b="1" dirty="0" smtClean="0"/>
              <a:t>полоснуть </a:t>
            </a:r>
            <a:r>
              <a:rPr lang="ru-RU" sz="8800" b="1" dirty="0" smtClean="0">
                <a:solidFill>
                  <a:srgbClr val="FF0000"/>
                </a:solidFill>
              </a:rPr>
              <a:t>с</a:t>
            </a:r>
            <a:r>
              <a:rPr lang="ru-RU" sz="8800" b="1" dirty="0" smtClean="0"/>
              <a:t>тереть</a:t>
            </a:r>
            <a:endParaRPr lang="ru-RU" sz="8800" dirty="0"/>
          </a:p>
        </p:txBody>
      </p:sp>
      <p:sp>
        <p:nvSpPr>
          <p:cNvPr id="5" name="Половина рамки 4"/>
          <p:cNvSpPr/>
          <p:nvPr/>
        </p:nvSpPr>
        <p:spPr>
          <a:xfrm rot="5400000">
            <a:off x="3768236" y="3574807"/>
            <a:ext cx="367811" cy="958361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оловина рамки 5"/>
          <p:cNvSpPr/>
          <p:nvPr/>
        </p:nvSpPr>
        <p:spPr>
          <a:xfrm rot="5400000">
            <a:off x="3217251" y="860916"/>
            <a:ext cx="367811" cy="958361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оловина рамки 6"/>
          <p:cNvSpPr/>
          <p:nvPr/>
        </p:nvSpPr>
        <p:spPr>
          <a:xfrm rot="5400000">
            <a:off x="2938828" y="2217861"/>
            <a:ext cx="367811" cy="958361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2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0832" y="975946"/>
            <a:ext cx="71129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</a:rPr>
              <a:t>с</a:t>
            </a:r>
            <a:r>
              <a:rPr lang="ru-RU" sz="8800" b="1" dirty="0" smtClean="0"/>
              <a:t>делать </a:t>
            </a:r>
            <a:r>
              <a:rPr lang="ru-RU" sz="8800" b="1" dirty="0" smtClean="0">
                <a:solidFill>
                  <a:srgbClr val="FF0000"/>
                </a:solidFill>
              </a:rPr>
              <a:t>с</a:t>
            </a:r>
            <a:r>
              <a:rPr lang="ru-RU" sz="8800" b="1" dirty="0" smtClean="0"/>
              <a:t>двинуть </a:t>
            </a:r>
            <a:r>
              <a:rPr lang="ru-RU" sz="8800" b="1" dirty="0" smtClean="0">
                <a:solidFill>
                  <a:srgbClr val="FF0000"/>
                </a:solidFill>
              </a:rPr>
              <a:t>с</a:t>
            </a:r>
            <a:r>
              <a:rPr lang="ru-RU" sz="8800" b="1" dirty="0" smtClean="0"/>
              <a:t>жечь</a:t>
            </a:r>
            <a:endParaRPr lang="ru-RU" sz="8800" dirty="0"/>
          </a:p>
        </p:txBody>
      </p:sp>
      <p:sp>
        <p:nvSpPr>
          <p:cNvPr id="5" name="Половина рамки 4"/>
          <p:cNvSpPr/>
          <p:nvPr/>
        </p:nvSpPr>
        <p:spPr>
          <a:xfrm rot="5400000">
            <a:off x="4111136" y="3566015"/>
            <a:ext cx="367811" cy="958361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оловина рамки 5"/>
          <p:cNvSpPr/>
          <p:nvPr/>
        </p:nvSpPr>
        <p:spPr>
          <a:xfrm rot="5400000">
            <a:off x="3832713" y="895352"/>
            <a:ext cx="367811" cy="958361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оловина рамки 6"/>
          <p:cNvSpPr/>
          <p:nvPr/>
        </p:nvSpPr>
        <p:spPr>
          <a:xfrm rot="5400000">
            <a:off x="3475159" y="2213465"/>
            <a:ext cx="367811" cy="958361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72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54755" y="2762250"/>
            <a:ext cx="41605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С         З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Половина рамки 2"/>
          <p:cNvSpPr/>
          <p:nvPr/>
        </p:nvSpPr>
        <p:spPr>
          <a:xfrm rot="5400000">
            <a:off x="3880338" y="2466975"/>
            <a:ext cx="367811" cy="958361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оловина рамки 3"/>
          <p:cNvSpPr/>
          <p:nvPr/>
        </p:nvSpPr>
        <p:spPr>
          <a:xfrm rot="5400000">
            <a:off x="6975963" y="2466975"/>
            <a:ext cx="367811" cy="958361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99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54755" y="2762250"/>
            <a:ext cx="41605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С         З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Половина рамки 2"/>
          <p:cNvSpPr/>
          <p:nvPr/>
        </p:nvSpPr>
        <p:spPr>
          <a:xfrm rot="5400000">
            <a:off x="3880338" y="2466975"/>
            <a:ext cx="367811" cy="958361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оловина рамки 3"/>
          <p:cNvSpPr/>
          <p:nvPr/>
        </p:nvSpPr>
        <p:spPr>
          <a:xfrm rot="5400000">
            <a:off x="6975963" y="2466975"/>
            <a:ext cx="367811" cy="958361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413327" y="2696057"/>
            <a:ext cx="1816273" cy="2056918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6496050" y="2762251"/>
            <a:ext cx="1588916" cy="1990724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77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4254" y="738554"/>
            <a:ext cx="1068265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Морфемы</a:t>
            </a:r>
            <a:r>
              <a:rPr lang="ru-RU" sz="6000" b="1" dirty="0" smtClean="0"/>
              <a:t> </a:t>
            </a:r>
          </a:p>
          <a:p>
            <a:pPr algn="ctr"/>
            <a:r>
              <a:rPr lang="ru-RU" sz="6000" dirty="0" smtClean="0"/>
              <a:t>(части слова):</a:t>
            </a:r>
          </a:p>
          <a:p>
            <a:pPr algn="ctr"/>
            <a:r>
              <a:rPr lang="ru-RU" sz="7200" dirty="0"/>
              <a:t>п</a:t>
            </a:r>
            <a:r>
              <a:rPr lang="ru-RU" sz="7200" dirty="0" smtClean="0"/>
              <a:t>риставка, корень, суффикс, окончание, основа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31771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8322" y="826477"/>
            <a:ext cx="523207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600" b="1" dirty="0">
                <a:solidFill>
                  <a:srgbClr val="FF0000"/>
                </a:solidFill>
              </a:rPr>
              <a:t>з</a:t>
            </a:r>
            <a:r>
              <a:rPr lang="ru-RU" sz="9600" b="1" dirty="0" smtClean="0"/>
              <a:t>десь </a:t>
            </a:r>
          </a:p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з</a:t>
            </a:r>
            <a:r>
              <a:rPr lang="ru-RU" sz="9600" b="1" dirty="0" smtClean="0"/>
              <a:t>дание </a:t>
            </a:r>
          </a:p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з</a:t>
            </a:r>
            <a:r>
              <a:rPr lang="ru-RU" sz="9600" b="1" dirty="0" smtClean="0"/>
              <a:t>доровье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83293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8322" y="826477"/>
            <a:ext cx="523207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600" b="1" dirty="0">
                <a:solidFill>
                  <a:srgbClr val="FF0000"/>
                </a:solidFill>
              </a:rPr>
              <a:t>з</a:t>
            </a:r>
            <a:r>
              <a:rPr lang="ru-RU" sz="9600" b="1" dirty="0" smtClean="0"/>
              <a:t>десь </a:t>
            </a:r>
          </a:p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з</a:t>
            </a:r>
            <a:r>
              <a:rPr lang="ru-RU" sz="9600" b="1" dirty="0" smtClean="0"/>
              <a:t>дание </a:t>
            </a:r>
          </a:p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з</a:t>
            </a:r>
            <a:r>
              <a:rPr lang="ru-RU" sz="9600" b="1" dirty="0" smtClean="0"/>
              <a:t>доровье</a:t>
            </a:r>
            <a:endParaRPr lang="ru-RU" sz="9600" b="1" dirty="0"/>
          </a:p>
        </p:txBody>
      </p:sp>
      <p:sp>
        <p:nvSpPr>
          <p:cNvPr id="3" name="Дуга 2"/>
          <p:cNvSpPr/>
          <p:nvPr/>
        </p:nvSpPr>
        <p:spPr>
          <a:xfrm>
            <a:off x="3936021" y="2266950"/>
            <a:ext cx="2379054" cy="1243379"/>
          </a:xfrm>
          <a:prstGeom prst="arc">
            <a:avLst>
              <a:gd name="adj1" fmla="val 10858261"/>
              <a:gd name="adj2" fmla="val 4736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уга 3"/>
          <p:cNvSpPr/>
          <p:nvPr/>
        </p:nvSpPr>
        <p:spPr>
          <a:xfrm>
            <a:off x="4440846" y="866775"/>
            <a:ext cx="2379054" cy="1243379"/>
          </a:xfrm>
          <a:prstGeom prst="arc">
            <a:avLst>
              <a:gd name="adj1" fmla="val 10858261"/>
              <a:gd name="adj2" fmla="val 4736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" name="Дуга 4"/>
          <p:cNvSpPr/>
          <p:nvPr/>
        </p:nvSpPr>
        <p:spPr>
          <a:xfrm>
            <a:off x="3440720" y="3667125"/>
            <a:ext cx="3664929" cy="1283677"/>
          </a:xfrm>
          <a:prstGeom prst="arc">
            <a:avLst>
              <a:gd name="adj1" fmla="val 10858261"/>
              <a:gd name="adj2" fmla="val 4736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53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809" y="624254"/>
            <a:ext cx="1186961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Спишите первое предложение. </a:t>
            </a:r>
          </a:p>
          <a:p>
            <a:r>
              <a:rPr lang="ru-RU" sz="4000" b="1" dirty="0" smtClean="0">
                <a:solidFill>
                  <a:srgbClr val="0070C0"/>
                </a:solidFill>
              </a:rPr>
              <a:t>Из остальных предложений ВЫПИШИТЕ слова с изученной орфограммой.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 marL="742950" indent="-742950">
              <a:buAutoNum type="arabicPeriod"/>
            </a:pPr>
            <a:r>
              <a:rPr lang="ru-RU" sz="3600" b="1" dirty="0" smtClean="0"/>
              <a:t>На </a:t>
            </a:r>
            <a:r>
              <a:rPr lang="ru-RU" sz="3600" b="1" dirty="0"/>
              <a:t>столе </a:t>
            </a:r>
            <a:r>
              <a:rPr lang="ru-RU" sz="3600" b="1" dirty="0" err="1" smtClean="0"/>
              <a:t>ра</a:t>
            </a:r>
            <a:r>
              <a:rPr lang="ru-RU" sz="3600" b="1" dirty="0">
                <a:solidFill>
                  <a:srgbClr val="FF0000"/>
                </a:solidFill>
              </a:rPr>
              <a:t>(з/с)</a:t>
            </a:r>
            <a:r>
              <a:rPr lang="ru-RU" sz="3600" b="1" dirty="0" smtClean="0"/>
              <a:t>стелили </a:t>
            </a:r>
            <a:r>
              <a:rPr lang="ru-RU" sz="3600" b="1" dirty="0" err="1" smtClean="0"/>
              <a:t>ра</a:t>
            </a:r>
            <a:r>
              <a:rPr lang="ru-RU" sz="3600" b="1" dirty="0">
                <a:solidFill>
                  <a:srgbClr val="FF0000"/>
                </a:solidFill>
              </a:rPr>
              <a:t>(з/с)</a:t>
            </a:r>
            <a:r>
              <a:rPr lang="ru-RU" sz="3600" b="1" dirty="0" smtClean="0"/>
              <a:t>шитую </a:t>
            </a:r>
            <a:r>
              <a:rPr lang="ru-RU" sz="3600" b="1" dirty="0"/>
              <a:t>золотом скатерть</a:t>
            </a:r>
            <a:r>
              <a:rPr lang="ru-RU" sz="3600" b="1" dirty="0" smtClean="0"/>
              <a:t>.</a:t>
            </a:r>
            <a:endParaRPr lang="ru-RU" sz="3600" b="1" dirty="0"/>
          </a:p>
          <a:p>
            <a:r>
              <a:rPr lang="ru-RU" sz="3600" b="1" dirty="0" smtClean="0"/>
              <a:t>2. И</a:t>
            </a:r>
            <a:r>
              <a:rPr lang="ru-RU" sz="3600" b="1" dirty="0" smtClean="0">
                <a:solidFill>
                  <a:srgbClr val="FF0000"/>
                </a:solidFill>
              </a:rPr>
              <a:t>(з/с)</a:t>
            </a:r>
            <a:r>
              <a:rPr lang="ru-RU" sz="3600" b="1" dirty="0" smtClean="0"/>
              <a:t>мученный путник произнес </a:t>
            </a:r>
            <a:r>
              <a:rPr lang="ru-RU" sz="3600" b="1" dirty="0" smtClean="0">
                <a:solidFill>
                  <a:srgbClr val="FF0000"/>
                </a:solidFill>
              </a:rPr>
              <a:t>(з/с)</a:t>
            </a:r>
            <a:r>
              <a:rPr lang="ru-RU" sz="3600" b="1" dirty="0" smtClean="0"/>
              <a:t>давленным голосом: «Пить!»</a:t>
            </a:r>
          </a:p>
          <a:p>
            <a:r>
              <a:rPr lang="ru-RU" sz="3600" b="1" dirty="0" smtClean="0"/>
              <a:t>3. </a:t>
            </a:r>
            <a:r>
              <a:rPr lang="ru-RU" sz="3600" b="1" dirty="0" smtClean="0">
                <a:solidFill>
                  <a:srgbClr val="FF0000"/>
                </a:solidFill>
              </a:rPr>
              <a:t>(З/С)</a:t>
            </a:r>
            <a:r>
              <a:rPr lang="ru-RU" sz="3600" b="1" dirty="0" err="1" smtClean="0"/>
              <a:t>десь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ра</a:t>
            </a:r>
            <a:r>
              <a:rPr lang="ru-RU" sz="3600" b="1" dirty="0">
                <a:solidFill>
                  <a:srgbClr val="FF0000"/>
                </a:solidFill>
              </a:rPr>
              <a:t>(з/с)</a:t>
            </a:r>
            <a:r>
              <a:rPr lang="ru-RU" sz="3600" b="1" dirty="0" smtClean="0"/>
              <a:t>положились </a:t>
            </a:r>
            <a:r>
              <a:rPr lang="ru-RU" sz="3600" b="1" dirty="0" err="1" smtClean="0"/>
              <a:t>бе</a:t>
            </a:r>
            <a:r>
              <a:rPr lang="ru-RU" sz="3600" b="1" dirty="0">
                <a:solidFill>
                  <a:srgbClr val="FF0000"/>
                </a:solidFill>
              </a:rPr>
              <a:t>(з/с)</a:t>
            </a:r>
            <a:r>
              <a:rPr lang="ru-RU" sz="3600" b="1" dirty="0" smtClean="0"/>
              <a:t>форменные фигуры.</a:t>
            </a:r>
          </a:p>
          <a:p>
            <a:r>
              <a:rPr lang="ru-RU" sz="3600" b="1" dirty="0" smtClean="0"/>
              <a:t>4. У </a:t>
            </a:r>
            <a:r>
              <a:rPr lang="ru-RU" sz="3600" b="1" dirty="0">
                <a:solidFill>
                  <a:srgbClr val="FF0000"/>
                </a:solidFill>
              </a:rPr>
              <a:t>(з/с)</a:t>
            </a:r>
            <a:r>
              <a:rPr lang="ru-RU" sz="3600" b="1" dirty="0" smtClean="0"/>
              <a:t>ломанного компьютера </a:t>
            </a:r>
            <a:r>
              <a:rPr lang="ru-RU" sz="3600" b="1" dirty="0">
                <a:solidFill>
                  <a:srgbClr val="FF0000"/>
                </a:solidFill>
              </a:rPr>
              <a:t>(з/с)</a:t>
            </a:r>
            <a:r>
              <a:rPr lang="ru-RU" sz="3600" b="1" dirty="0" smtClean="0"/>
              <a:t>бились все настройки.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01554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809" y="624254"/>
            <a:ext cx="118696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1. На </a:t>
            </a:r>
            <a:r>
              <a:rPr lang="ru-RU" sz="3600" b="1" dirty="0"/>
              <a:t>столе </a:t>
            </a:r>
            <a:r>
              <a:rPr lang="ru-RU" sz="3600" b="1" dirty="0" smtClean="0"/>
              <a:t>ра</a:t>
            </a:r>
            <a:r>
              <a:rPr lang="ru-RU" sz="3600" b="1" dirty="0" smtClean="0">
                <a:solidFill>
                  <a:srgbClr val="FF0000"/>
                </a:solidFill>
              </a:rPr>
              <a:t>с</a:t>
            </a:r>
            <a:r>
              <a:rPr lang="ru-RU" sz="3600" b="1" dirty="0" smtClean="0"/>
              <a:t>стелили ра</a:t>
            </a:r>
            <a:r>
              <a:rPr lang="ru-RU" sz="3600" b="1" dirty="0" smtClean="0">
                <a:solidFill>
                  <a:srgbClr val="FF0000"/>
                </a:solidFill>
              </a:rPr>
              <a:t>с</a:t>
            </a:r>
            <a:r>
              <a:rPr lang="ru-RU" sz="3600" b="1" dirty="0" smtClean="0"/>
              <a:t>шитую </a:t>
            </a:r>
            <a:r>
              <a:rPr lang="ru-RU" sz="3600" b="1" dirty="0"/>
              <a:t>золотом скатерть</a:t>
            </a:r>
            <a:r>
              <a:rPr lang="ru-RU" sz="3600" b="1" dirty="0" smtClean="0"/>
              <a:t>.</a:t>
            </a:r>
            <a:endParaRPr lang="ru-RU" sz="3600" b="1" dirty="0"/>
          </a:p>
          <a:p>
            <a:r>
              <a:rPr lang="ru-RU" sz="3600" b="1" dirty="0" smtClean="0"/>
              <a:t>2. И</a:t>
            </a:r>
            <a:r>
              <a:rPr lang="ru-RU" sz="3600" b="1" dirty="0" smtClean="0">
                <a:solidFill>
                  <a:srgbClr val="FF0000"/>
                </a:solidFill>
              </a:rPr>
              <a:t>з</a:t>
            </a:r>
            <a:r>
              <a:rPr lang="ru-RU" sz="3600" b="1" dirty="0" smtClean="0"/>
              <a:t>мученный путник произнес </a:t>
            </a:r>
            <a:r>
              <a:rPr lang="ru-RU" sz="3600" b="1" dirty="0">
                <a:solidFill>
                  <a:srgbClr val="FF0000"/>
                </a:solidFill>
              </a:rPr>
              <a:t>с</a:t>
            </a:r>
            <a:r>
              <a:rPr lang="ru-RU" sz="3600" b="1" dirty="0" smtClean="0"/>
              <a:t>давленным голосом: «Пить!»</a:t>
            </a:r>
          </a:p>
          <a:p>
            <a:r>
              <a:rPr lang="ru-RU" sz="3600" b="1" dirty="0" smtClean="0"/>
              <a:t>3. </a:t>
            </a:r>
            <a:r>
              <a:rPr lang="ru-RU" sz="3600" b="1" dirty="0" smtClean="0">
                <a:solidFill>
                  <a:srgbClr val="FF0000"/>
                </a:solidFill>
              </a:rPr>
              <a:t>З</a:t>
            </a:r>
            <a:r>
              <a:rPr lang="ru-RU" sz="3600" b="1" dirty="0" smtClean="0"/>
              <a:t>десь ра</a:t>
            </a:r>
            <a:r>
              <a:rPr lang="ru-RU" sz="3600" b="1" dirty="0">
                <a:solidFill>
                  <a:srgbClr val="FF0000"/>
                </a:solidFill>
              </a:rPr>
              <a:t>с</a:t>
            </a:r>
            <a:r>
              <a:rPr lang="ru-RU" sz="3600" b="1" dirty="0" smtClean="0"/>
              <a:t>положились бе</a:t>
            </a:r>
            <a:r>
              <a:rPr lang="ru-RU" sz="3600" b="1" dirty="0" smtClean="0">
                <a:solidFill>
                  <a:srgbClr val="FF0000"/>
                </a:solidFill>
              </a:rPr>
              <a:t>с</a:t>
            </a:r>
            <a:r>
              <a:rPr lang="ru-RU" sz="3600" b="1" dirty="0" smtClean="0"/>
              <a:t>форменные фигуры.</a:t>
            </a:r>
          </a:p>
          <a:p>
            <a:r>
              <a:rPr lang="ru-RU" sz="3600" b="1" dirty="0" smtClean="0"/>
              <a:t>4. У </a:t>
            </a:r>
            <a:r>
              <a:rPr lang="ru-RU" sz="3600" b="1" dirty="0">
                <a:solidFill>
                  <a:srgbClr val="FF0000"/>
                </a:solidFill>
              </a:rPr>
              <a:t>с</a:t>
            </a:r>
            <a:r>
              <a:rPr lang="ru-RU" sz="3600" b="1" dirty="0" smtClean="0"/>
              <a:t>ломанного компьютера </a:t>
            </a:r>
            <a:r>
              <a:rPr lang="ru-RU" sz="3600" b="1" dirty="0">
                <a:solidFill>
                  <a:srgbClr val="FF0000"/>
                </a:solidFill>
              </a:rPr>
              <a:t>с</a:t>
            </a:r>
            <a:r>
              <a:rPr lang="ru-RU" sz="3600" b="1" dirty="0" smtClean="0"/>
              <a:t>бились все настройки.</a:t>
            </a:r>
            <a:endParaRPr lang="ru-RU" sz="3600" b="1" dirty="0"/>
          </a:p>
        </p:txBody>
      </p:sp>
      <p:sp>
        <p:nvSpPr>
          <p:cNvPr id="3" name="Половина рамки 2"/>
          <p:cNvSpPr/>
          <p:nvPr/>
        </p:nvSpPr>
        <p:spPr>
          <a:xfrm rot="5400000">
            <a:off x="2730976" y="311161"/>
            <a:ext cx="226669" cy="852855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оловина рамки 3"/>
          <p:cNvSpPr/>
          <p:nvPr/>
        </p:nvSpPr>
        <p:spPr>
          <a:xfrm rot="5400000">
            <a:off x="5046284" y="311161"/>
            <a:ext cx="226669" cy="852855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оловина рамки 4"/>
          <p:cNvSpPr/>
          <p:nvPr/>
        </p:nvSpPr>
        <p:spPr>
          <a:xfrm rot="5400000">
            <a:off x="2127238" y="1958253"/>
            <a:ext cx="226669" cy="852855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оловина рамки 5"/>
          <p:cNvSpPr/>
          <p:nvPr/>
        </p:nvSpPr>
        <p:spPr>
          <a:xfrm rot="5400000">
            <a:off x="5371599" y="1958253"/>
            <a:ext cx="226669" cy="852855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оловина рамки 6"/>
          <p:cNvSpPr/>
          <p:nvPr/>
        </p:nvSpPr>
        <p:spPr>
          <a:xfrm rot="5400000">
            <a:off x="912433" y="1033597"/>
            <a:ext cx="226669" cy="539261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оловина рамки 7"/>
          <p:cNvSpPr/>
          <p:nvPr/>
        </p:nvSpPr>
        <p:spPr>
          <a:xfrm rot="5400000">
            <a:off x="6809139" y="1098075"/>
            <a:ext cx="226669" cy="41030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оловина рамки 8"/>
          <p:cNvSpPr/>
          <p:nvPr/>
        </p:nvSpPr>
        <p:spPr>
          <a:xfrm rot="5400000">
            <a:off x="6151153" y="2878414"/>
            <a:ext cx="156371" cy="32824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оловина рамки 9"/>
          <p:cNvSpPr/>
          <p:nvPr/>
        </p:nvSpPr>
        <p:spPr>
          <a:xfrm rot="5400000">
            <a:off x="1155547" y="2865720"/>
            <a:ext cx="165398" cy="291597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Дуга 10"/>
          <p:cNvSpPr/>
          <p:nvPr/>
        </p:nvSpPr>
        <p:spPr>
          <a:xfrm>
            <a:off x="756137" y="2267684"/>
            <a:ext cx="908539" cy="549787"/>
          </a:xfrm>
          <a:prstGeom prst="arc">
            <a:avLst>
              <a:gd name="adj1" fmla="val 10858261"/>
              <a:gd name="adj2" fmla="val 4736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2" name="Равно 11"/>
          <p:cNvSpPr/>
          <p:nvPr/>
        </p:nvSpPr>
        <p:spPr>
          <a:xfrm flipV="1">
            <a:off x="3175483" y="1073161"/>
            <a:ext cx="288686" cy="2193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Равно 12"/>
          <p:cNvSpPr/>
          <p:nvPr/>
        </p:nvSpPr>
        <p:spPr>
          <a:xfrm flipV="1">
            <a:off x="5594838" y="1073161"/>
            <a:ext cx="288686" cy="2193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Равно 14"/>
          <p:cNvSpPr/>
          <p:nvPr/>
        </p:nvSpPr>
        <p:spPr>
          <a:xfrm flipV="1">
            <a:off x="1286605" y="1641461"/>
            <a:ext cx="288686" cy="2193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Равно 15"/>
          <p:cNvSpPr/>
          <p:nvPr/>
        </p:nvSpPr>
        <p:spPr>
          <a:xfrm flipV="1">
            <a:off x="2639882" y="2718540"/>
            <a:ext cx="288686" cy="2193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Равно 16"/>
          <p:cNvSpPr/>
          <p:nvPr/>
        </p:nvSpPr>
        <p:spPr>
          <a:xfrm flipV="1">
            <a:off x="5911361" y="2772988"/>
            <a:ext cx="288686" cy="2193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Минус 17"/>
          <p:cNvSpPr/>
          <p:nvPr/>
        </p:nvSpPr>
        <p:spPr>
          <a:xfrm>
            <a:off x="3006969" y="1071448"/>
            <a:ext cx="202950" cy="24891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Минус 18"/>
          <p:cNvSpPr/>
          <p:nvPr/>
        </p:nvSpPr>
        <p:spPr>
          <a:xfrm>
            <a:off x="5374303" y="1065437"/>
            <a:ext cx="202950" cy="24891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Минус 19"/>
          <p:cNvSpPr/>
          <p:nvPr/>
        </p:nvSpPr>
        <p:spPr>
          <a:xfrm>
            <a:off x="6922473" y="1607292"/>
            <a:ext cx="202950" cy="24891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Минус 20"/>
          <p:cNvSpPr/>
          <p:nvPr/>
        </p:nvSpPr>
        <p:spPr>
          <a:xfrm>
            <a:off x="1083655" y="1617219"/>
            <a:ext cx="202950" cy="24891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Минус 21"/>
          <p:cNvSpPr/>
          <p:nvPr/>
        </p:nvSpPr>
        <p:spPr>
          <a:xfrm>
            <a:off x="764928" y="2678692"/>
            <a:ext cx="202950" cy="24891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Минус 22"/>
          <p:cNvSpPr/>
          <p:nvPr/>
        </p:nvSpPr>
        <p:spPr>
          <a:xfrm>
            <a:off x="1092448" y="3225659"/>
            <a:ext cx="202950" cy="24891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Минус 23"/>
          <p:cNvSpPr/>
          <p:nvPr/>
        </p:nvSpPr>
        <p:spPr>
          <a:xfrm>
            <a:off x="5702181" y="2703737"/>
            <a:ext cx="202950" cy="24891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Минус 24"/>
          <p:cNvSpPr/>
          <p:nvPr/>
        </p:nvSpPr>
        <p:spPr>
          <a:xfrm>
            <a:off x="6163408" y="3242296"/>
            <a:ext cx="202950" cy="24891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10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1647" y="509954"/>
            <a:ext cx="106650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u="sng" dirty="0" smtClean="0"/>
              <a:t>Согласные:</a:t>
            </a:r>
          </a:p>
          <a:p>
            <a:endParaRPr lang="ru-RU" sz="8000" u="sng" dirty="0" smtClean="0"/>
          </a:p>
          <a:p>
            <a:pPr algn="ctr"/>
            <a:r>
              <a:rPr lang="ru-RU" sz="8800" b="1" dirty="0" smtClean="0">
                <a:solidFill>
                  <a:srgbClr val="0070C0"/>
                </a:solidFill>
              </a:rPr>
              <a:t>Б В Г Д Ж З Й К Л М Н П Р С Т Ф Х Ц Ч Ш Щ </a:t>
            </a:r>
            <a:endParaRPr lang="ru-RU" sz="8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55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1023" y="1369313"/>
            <a:ext cx="75350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6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Бе</a:t>
            </a:r>
            <a:r>
              <a:rPr lang="ru-RU" sz="9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..вкусный</a:t>
            </a:r>
            <a:r>
              <a:rPr lang="ru-RU" sz="9600" dirty="0" smtClean="0"/>
              <a:t/>
            </a:r>
            <a:br>
              <a:rPr lang="ru-RU" sz="9600" dirty="0" smtClean="0"/>
            </a:b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106625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1023" y="1369313"/>
            <a:ext cx="75350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Бе</a:t>
            </a:r>
            <a:r>
              <a:rPr lang="ru-RU" sz="9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з</a:t>
            </a:r>
            <a:r>
              <a:rPr lang="ru-RU" sz="9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вкусный</a:t>
            </a:r>
          </a:p>
          <a:p>
            <a:pPr algn="just"/>
            <a:r>
              <a:rPr lang="ru-RU" sz="9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«друг»-</a:t>
            </a:r>
            <a:r>
              <a:rPr lang="ru-RU" sz="9600" b="1" dirty="0">
                <a:solidFill>
                  <a:srgbClr val="FF0000"/>
                </a:solidFill>
                <a:latin typeface="Calibri" panose="020F0502020204030204" pitchFamily="34" charset="0"/>
              </a:rPr>
              <a:t>в</a:t>
            </a:r>
            <a:r>
              <a:rPr lang="ru-RU" sz="9600" dirty="0" smtClean="0"/>
              <a:t/>
            </a:r>
            <a:br>
              <a:rPr lang="ru-RU" sz="9600" dirty="0" smtClean="0"/>
            </a:br>
            <a:endParaRPr lang="ru-RU" sz="9600" dirty="0"/>
          </a:p>
        </p:txBody>
      </p:sp>
      <p:sp>
        <p:nvSpPr>
          <p:cNvPr id="3" name="Половина рамки 2"/>
          <p:cNvSpPr/>
          <p:nvPr/>
        </p:nvSpPr>
        <p:spPr>
          <a:xfrm rot="5400000">
            <a:off x="2437667" y="459398"/>
            <a:ext cx="747346" cy="2281604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Равно 3"/>
          <p:cNvSpPr/>
          <p:nvPr/>
        </p:nvSpPr>
        <p:spPr>
          <a:xfrm>
            <a:off x="3952142" y="2617382"/>
            <a:ext cx="535843" cy="360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Минус 4"/>
          <p:cNvSpPr/>
          <p:nvPr/>
        </p:nvSpPr>
        <p:spPr>
          <a:xfrm>
            <a:off x="3446585" y="2617382"/>
            <a:ext cx="505557" cy="3600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73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1023" y="1369313"/>
            <a:ext cx="75350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6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Бе</a:t>
            </a:r>
            <a:r>
              <a:rPr lang="ru-RU" sz="9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..конечный</a:t>
            </a:r>
          </a:p>
          <a:p>
            <a:pPr algn="just"/>
            <a:endParaRPr lang="ru-RU" sz="96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31423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1023" y="1369313"/>
            <a:ext cx="75350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Бе</a:t>
            </a:r>
            <a:r>
              <a:rPr lang="ru-RU" sz="9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с</a:t>
            </a:r>
            <a:r>
              <a:rPr lang="ru-RU" sz="9600" b="1" dirty="0" smtClean="0">
                <a:latin typeface="Calibri" panose="020F0502020204030204" pitchFamily="34" charset="0"/>
              </a:rPr>
              <a:t>конечны</a:t>
            </a:r>
            <a:r>
              <a:rPr lang="ru-RU" sz="9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й</a:t>
            </a:r>
          </a:p>
          <a:p>
            <a:pPr algn="just"/>
            <a:r>
              <a:rPr lang="ru-RU" sz="9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«друг»-</a:t>
            </a:r>
            <a:r>
              <a:rPr lang="ru-RU" sz="9600" b="1" dirty="0">
                <a:solidFill>
                  <a:srgbClr val="FF0000"/>
                </a:solidFill>
                <a:latin typeface="Calibri" panose="020F0502020204030204" pitchFamily="34" charset="0"/>
              </a:rPr>
              <a:t>к</a:t>
            </a:r>
            <a:r>
              <a:rPr lang="ru-RU" sz="9600" dirty="0" smtClean="0"/>
              <a:t/>
            </a:r>
            <a:br>
              <a:rPr lang="ru-RU" sz="9600" dirty="0" smtClean="0"/>
            </a:br>
            <a:endParaRPr lang="ru-RU" sz="9600" dirty="0"/>
          </a:p>
        </p:txBody>
      </p:sp>
      <p:sp>
        <p:nvSpPr>
          <p:cNvPr id="3" name="Половина рамки 2"/>
          <p:cNvSpPr/>
          <p:nvPr/>
        </p:nvSpPr>
        <p:spPr>
          <a:xfrm rot="5400000">
            <a:off x="2437667" y="459398"/>
            <a:ext cx="747346" cy="2281604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Равно 3"/>
          <p:cNvSpPr/>
          <p:nvPr/>
        </p:nvSpPr>
        <p:spPr>
          <a:xfrm>
            <a:off x="3952142" y="2617382"/>
            <a:ext cx="535843" cy="360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Минус 4"/>
          <p:cNvSpPr/>
          <p:nvPr/>
        </p:nvSpPr>
        <p:spPr>
          <a:xfrm>
            <a:off x="3446585" y="2617382"/>
            <a:ext cx="505557" cy="3600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88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1023" y="1369313"/>
            <a:ext cx="75350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6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Бе</a:t>
            </a:r>
            <a:r>
              <a:rPr lang="ru-RU" sz="9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..ответный</a:t>
            </a:r>
            <a:r>
              <a:rPr lang="ru-RU" sz="9600" dirty="0" smtClean="0"/>
              <a:t/>
            </a:r>
            <a:br>
              <a:rPr lang="ru-RU" sz="9600" dirty="0" smtClean="0"/>
            </a:b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132141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1023" y="1369313"/>
            <a:ext cx="75350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Бе</a:t>
            </a:r>
            <a:r>
              <a:rPr lang="ru-RU" sz="9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з</a:t>
            </a:r>
            <a:r>
              <a:rPr lang="ru-RU" sz="9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ответный</a:t>
            </a:r>
          </a:p>
          <a:p>
            <a:pPr algn="just"/>
            <a:r>
              <a:rPr lang="ru-RU" sz="9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«друг»-</a:t>
            </a:r>
            <a:r>
              <a:rPr lang="ru-RU" sz="9600" b="1" dirty="0">
                <a:solidFill>
                  <a:srgbClr val="FF0000"/>
                </a:solidFill>
                <a:latin typeface="Calibri" panose="020F0502020204030204" pitchFamily="34" charset="0"/>
              </a:rPr>
              <a:t>о</a:t>
            </a:r>
            <a:r>
              <a:rPr lang="ru-RU" sz="9600" dirty="0" smtClean="0"/>
              <a:t/>
            </a:r>
            <a:br>
              <a:rPr lang="ru-RU" sz="9600" dirty="0" smtClean="0"/>
            </a:br>
            <a:endParaRPr lang="ru-RU" sz="9600" dirty="0"/>
          </a:p>
        </p:txBody>
      </p:sp>
      <p:sp>
        <p:nvSpPr>
          <p:cNvPr id="3" name="Половина рамки 2"/>
          <p:cNvSpPr/>
          <p:nvPr/>
        </p:nvSpPr>
        <p:spPr>
          <a:xfrm rot="5400000">
            <a:off x="2437667" y="459398"/>
            <a:ext cx="747346" cy="2281604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Равно 3"/>
          <p:cNvSpPr/>
          <p:nvPr/>
        </p:nvSpPr>
        <p:spPr>
          <a:xfrm>
            <a:off x="4013688" y="2617382"/>
            <a:ext cx="535843" cy="360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Минус 4"/>
          <p:cNvSpPr/>
          <p:nvPr/>
        </p:nvSpPr>
        <p:spPr>
          <a:xfrm>
            <a:off x="3446585" y="2617382"/>
            <a:ext cx="505557" cy="3600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48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234</Words>
  <Application>Microsoft Office PowerPoint</Application>
  <PresentationFormat>Широкоэкранный</PresentationFormat>
  <Paragraphs>54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Zavuch</dc:creator>
  <cp:lastModifiedBy>Zavuch</cp:lastModifiedBy>
  <cp:revision>12</cp:revision>
  <dcterms:created xsi:type="dcterms:W3CDTF">2023-11-16T04:18:55Z</dcterms:created>
  <dcterms:modified xsi:type="dcterms:W3CDTF">2024-03-01T10:35:58Z</dcterms:modified>
</cp:coreProperties>
</file>