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5" r:id="rId7"/>
    <p:sldId id="269" r:id="rId8"/>
    <p:sldId id="267" r:id="rId9"/>
    <p:sldId id="271" r:id="rId10"/>
    <p:sldId id="270" r:id="rId11"/>
    <p:sldId id="261" r:id="rId12"/>
    <p:sldId id="268" r:id="rId13"/>
    <p:sldId id="272" r:id="rId14"/>
    <p:sldId id="273" r:id="rId15"/>
    <p:sldId id="266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08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="" xmlns:a16="http://schemas.microsoft.com/office/drawing/2014/main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="" xmlns:a16="http://schemas.microsoft.com/office/drawing/2014/main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="" xmlns:a16="http://schemas.microsoft.com/office/drawing/2014/main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="" xmlns:a16="http://schemas.microsoft.com/office/drawing/2014/main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="" xmlns:a16="http://schemas.microsoft.com/office/drawing/2014/main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="" xmlns:a16="http://schemas.microsoft.com/office/drawing/2014/main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="" xmlns:a16="http://schemas.microsoft.com/office/drawing/2014/main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="" xmlns:a16="http://schemas.microsoft.com/office/drawing/2014/main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="" xmlns:a16="http://schemas.microsoft.com/office/drawing/2014/main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="" xmlns:a16="http://schemas.microsoft.com/office/drawing/2014/main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="" xmlns:a16="http://schemas.microsoft.com/office/drawing/2014/main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="" xmlns:a16="http://schemas.microsoft.com/office/drawing/2014/main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="" xmlns:a16="http://schemas.microsoft.com/office/drawing/2014/main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="" xmlns:a16="http://schemas.microsoft.com/office/drawing/2014/main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="" xmlns:a16="http://schemas.microsoft.com/office/drawing/2014/main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B2745E-1024-474B-A185-EF1F1D79D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6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="" xmlns:a16="http://schemas.microsoft.com/office/drawing/2014/main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63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390460-FDF2-44BF-9E1D-ED458F97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300" y="1574800"/>
            <a:ext cx="8890000" cy="2171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Трудовая деятельность детей </a:t>
            </a:r>
            <a:br>
              <a:rPr lang="ru-RU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дошкольного возраста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F85E26E-6CF2-42FF-A3FD-0C15C213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0200" y="5308600"/>
            <a:ext cx="8026400" cy="1295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Подготовила 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Сигатова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Екатерина Юрьевна, 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ГОУ ЛНР УВК №14</a:t>
            </a:r>
          </a:p>
          <a:p>
            <a:pPr>
              <a:spcBef>
                <a:spcPts val="0"/>
              </a:spcBef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.Стаханов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Луганская Народная Республика</a:t>
            </a:r>
          </a:p>
          <a:p>
            <a:pPr>
              <a:spcBef>
                <a:spcPts val="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2023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63E2DD4-88B8-451D-A273-0B0F863A68DA}"/>
              </a:ext>
            </a:extLst>
          </p:cNvPr>
          <p:cNvCxnSpPr/>
          <p:nvPr/>
        </p:nvCxnSpPr>
        <p:spPr>
          <a:xfrm>
            <a:off x="1524000" y="0"/>
            <a:ext cx="0" cy="6858000"/>
          </a:xfrm>
          <a:prstGeom prst="line">
            <a:avLst/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6016566" y="2895600"/>
            <a:ext cx="4765734" cy="3700384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77" y="97472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Ручной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труд – </a:t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развивает 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конструктивные способности детей, полезные практические навыки и ориентировки, формирует интерес к работе, готовность справиться с ней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908520" y="2857500"/>
            <a:ext cx="4590580" cy="3700384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5" descr="Фото0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35" y="2996952"/>
            <a:ext cx="4095750" cy="3455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G_0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589" y="3017798"/>
            <a:ext cx="4103687" cy="3455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3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60375"/>
            <a:ext cx="8181975" cy="611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3122131"/>
            <a:ext cx="3035300" cy="3004947"/>
          </a:xfrm>
        </p:spPr>
      </p:pic>
    </p:spTree>
    <p:extLst>
      <p:ext uri="{BB962C8B-B14F-4D97-AF65-F5344CB8AC3E}">
        <p14:creationId xmlns:p14="http://schemas.microsoft.com/office/powerpoint/2010/main" val="10490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7724990" y="3596421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4651126" y="3596421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1605314" y="3634594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4210923"/>
            <a:ext cx="2474298" cy="24495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352" y="145536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ЕЖУРСТВА </a:t>
            </a:r>
            <a:b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форма организации труда детей, предполагающая обязательное, выполнение ребенком работы, направленной на обслуживание коллектива. Дети поочередно включаются в разные виды дежурств, что обеспечивает систематичность их участие в труде. Назначение и смена дежурных происходит ежедневно. Дежурства ставят ребенка в условия обязательного выполнения определенных дел, нужных для коллектива. Это позволяет воспитывать у детей ответственность перед коллективом, заботливость, а также понимание необходимости своей работы для всех.</a:t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1" descr="C:\Users\1\Desktop\IMG_20191015_101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264" y="3725506"/>
            <a:ext cx="1886272" cy="2518173"/>
          </a:xfrm>
          <a:prstGeom prst="rect">
            <a:avLst/>
          </a:prstGeom>
          <a:noFill/>
        </p:spPr>
      </p:pic>
      <p:pic>
        <p:nvPicPr>
          <p:cNvPr id="7" name="Picture 2" descr="C:\Users\1\Desktop\IMG_20191025_154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840" y="3709172"/>
            <a:ext cx="1910744" cy="2550843"/>
          </a:xfrm>
          <a:prstGeom prst="rect">
            <a:avLst/>
          </a:prstGeom>
          <a:noFill/>
        </p:spPr>
      </p:pic>
      <p:pic>
        <p:nvPicPr>
          <p:cNvPr id="8" name="Picture 2" descr="C:\Users\1\Desktop\IMG_20191028_085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152" y="3730060"/>
            <a:ext cx="1933848" cy="2498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7835900" y="2951596"/>
            <a:ext cx="2758888" cy="3344826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4828755" y="2926194"/>
            <a:ext cx="2562645" cy="3370228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1706914" y="2898159"/>
            <a:ext cx="2585686" cy="3383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4210923"/>
            <a:ext cx="2474298" cy="24495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352" y="145536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ПОРУЧЕНИЯ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задания, которые воспитатель эпизодически дает одному или нескольким детям, учитывая их возрастные и индивидуальные возможности, наличие опыта, а также воспитательные задачи. Выполнения трудовых поручений способствуют формированию у детей интереса к труду, чувства ответственности за порученное дело. </a:t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" name="Picture 1" descr="C:\Users\1\Desktop\IMG_20191009_104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856" y="3117714"/>
            <a:ext cx="2115801" cy="2912277"/>
          </a:xfrm>
          <a:prstGeom prst="rect">
            <a:avLst/>
          </a:prstGeom>
          <a:noFill/>
        </p:spPr>
      </p:pic>
      <p:pic>
        <p:nvPicPr>
          <p:cNvPr id="13" name="Picture 3" descr="C:\Users\1\Desktop\IMG_20191009_150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496" y="3060315"/>
            <a:ext cx="2205162" cy="2943891"/>
          </a:xfrm>
          <a:prstGeom prst="rect">
            <a:avLst/>
          </a:prstGeom>
          <a:noFill/>
        </p:spPr>
      </p:pic>
      <p:pic>
        <p:nvPicPr>
          <p:cNvPr id="14" name="Picture 2" descr="C:\Users\1\Desktop\IMG_20191022_162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9768" y="3060315"/>
            <a:ext cx="2291152" cy="305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9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7391400" y="2898159"/>
            <a:ext cx="2758888" cy="3413285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4828755" y="2926194"/>
            <a:ext cx="2562645" cy="3370228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2243069" y="2898159"/>
            <a:ext cx="2585686" cy="3383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4210923"/>
            <a:ext cx="2474298" cy="24495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2352" y="14553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КОЛЛЕКТИВНЫЙ ТРУД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-</a:t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коллективной можно назвать такую форму организации труда, при которой дети наряду с трудовыми задачами  решают и нравственные: договариваются о разделении труда, помогают друг другу в случае необходимости, «болеют» за качество общей, совместной работы. </a:t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5" name="Picture 2" descr="C:\Users\1\Desktop\IMG_20191028_16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477" y="3171148"/>
            <a:ext cx="579119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82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733B52-0B6F-4287-8C23-0AA5B1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1200" y="492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ВАЖНО ПОМНИТЬ!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24D31B-4AA9-432D-B665-948FB47C337A}"/>
              </a:ext>
            </a:extLst>
          </p:cNvPr>
          <p:cNvSpPr txBox="1"/>
          <p:nvPr/>
        </p:nvSpPr>
        <p:spPr>
          <a:xfrm>
            <a:off x="8235748" y="2368474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0</a:t>
            </a:r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2730500"/>
            <a:ext cx="655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Развитие трудовой деятельности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дошкольников будет успешно осуществляться,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если при ее трудовой деятельности ребенка </a:t>
            </a:r>
          </a:p>
          <a:p>
            <a:pPr algn="ctr"/>
            <a:r>
              <a:rPr lang="ru-RU" sz="2800" b="1" dirty="0">
                <a:latin typeface="Monotype Corsiva" pitchFamily="66" charset="0"/>
              </a:rPr>
              <a:t>будут соблюдены все условия.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ECDAA8-0B1D-4D53-9547-6F8AF7587453}"/>
              </a:ext>
            </a:extLst>
          </p:cNvPr>
          <p:cNvSpPr txBox="1"/>
          <p:nvPr/>
        </p:nvSpPr>
        <p:spPr>
          <a:xfrm>
            <a:off x="533400" y="2551837"/>
            <a:ext cx="4738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СПАСИБО ЗА ВНИМАНИЕ!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3" name="Рисунок 2" descr="Изображение выглядит как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D321AE7-A51B-40E2-8F13-FBBC279BB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10" y="2047875"/>
            <a:ext cx="46291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Задачи трудового воспитания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2048" cy="32757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i="1" dirty="0">
                <a:latin typeface="Monotype Corsiva" pitchFamily="66" charset="0"/>
              </a:rPr>
              <a:t>Дошкольная педагогика выделяет  следующие основные задачи трудовой деятельности детей:</a:t>
            </a:r>
          </a:p>
          <a:p>
            <a:pPr marL="0" indent="0" algn="ctr">
              <a:buNone/>
            </a:pPr>
            <a:endParaRPr lang="ru-RU" sz="3600" b="1" i="1" dirty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Monotype Corsiva" pitchFamily="66" charset="0"/>
                <a:cs typeface="Times New Roman" pitchFamily="18" charset="0"/>
              </a:rPr>
              <a:t>ознакомление с трудом взрослых и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воспитание уважения </a:t>
            </a:r>
            <a:r>
              <a:rPr lang="ru-RU" dirty="0">
                <a:latin typeface="Monotype Corsiva" pitchFamily="66" charset="0"/>
                <a:cs typeface="Times New Roman" pitchFamily="18" charset="0"/>
              </a:rPr>
              <a:t>к нему.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Monotype Corsiva" pitchFamily="66" charset="0"/>
                <a:cs typeface="Times New Roman" pitchFamily="18" charset="0"/>
              </a:rPr>
              <a:t>обучение простейшим трудовым умениям и навыкам.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Monotype Corsiva" pitchFamily="66" charset="0"/>
                <a:cs typeface="Times New Roman" pitchFamily="18" charset="0"/>
              </a:rPr>
              <a:t>воспитание интереса к труду, трудолюбия и самостоятельности.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Monotype Corsiva" pitchFamily="66" charset="0"/>
                <a:cs typeface="Times New Roman" pitchFamily="18" charset="0"/>
              </a:rPr>
              <a:t>воспитание   общественно -  направленных мотивов труда, умений трудиться в коллективе и для коллектива.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EE4850EB-0EB4-473A-AF3C-DCECA03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796925"/>
            <a:ext cx="10744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>
                <a:latin typeface="Monotype Corsiva" pitchFamily="66" charset="0"/>
              </a:rPr>
              <a:t>"</a:t>
            </a:r>
            <a:r>
              <a:rPr lang="ru-RU" sz="4000" b="1" i="1" dirty="0">
                <a:latin typeface="Monotype Corsiva" pitchFamily="66" charset="0"/>
              </a:rPr>
              <a:t>Программа </a:t>
            </a:r>
            <a:r>
              <a:rPr lang="ru-RU" sz="4000" b="1" i="1" dirty="0" smtClean="0">
                <a:latin typeface="Monotype Corsiva" pitchFamily="66" charset="0"/>
              </a:rPr>
              <a:t> трудового воспитания </a:t>
            </a:r>
            <a:r>
              <a:rPr lang="ru-RU" sz="4000" b="1" i="1" dirty="0">
                <a:latin typeface="Monotype Corsiva" pitchFamily="66" charset="0"/>
              </a:rPr>
              <a:t>в детском саду" раскрывает объем трудовых навыков и умений, которыми должны овладеть дети каждой возрастной группы: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0938" y="2108199"/>
            <a:ext cx="9585434" cy="40687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4800" b="1" i="1" dirty="0">
                <a:latin typeface="Monotype Corsiva" pitchFamily="66" charset="0"/>
              </a:rPr>
              <a:t> </a:t>
            </a:r>
            <a:r>
              <a:rPr lang="ru-RU" b="1" i="1" dirty="0">
                <a:latin typeface="Monotype Corsiva" pitchFamily="66" charset="0"/>
              </a:rPr>
              <a:t>1-я младшая группа</a:t>
            </a:r>
            <a:r>
              <a:rPr lang="ru-RU" b="1" dirty="0">
                <a:latin typeface="Monotype Corsiva" pitchFamily="66" charset="0"/>
              </a:rPr>
              <a:t> - Начинается приобщение детей к трудовой деятельности, основной вид труда в этом возрасте  - самообслуживание.</a:t>
            </a:r>
          </a:p>
          <a:p>
            <a:pPr algn="just"/>
            <a:r>
              <a:rPr lang="ru-RU" b="1" i="1" dirty="0">
                <a:latin typeface="Monotype Corsiva" pitchFamily="66" charset="0"/>
              </a:rPr>
              <a:t>      2-я младшая группа</a:t>
            </a:r>
            <a:r>
              <a:rPr lang="ru-RU" b="1" dirty="0">
                <a:latin typeface="Monotype Corsiva" pitchFamily="66" charset="0"/>
              </a:rPr>
              <a:t> - Продолжается формирование у детей желания к посильному труду.</a:t>
            </a:r>
          </a:p>
          <a:p>
            <a:pPr algn="just"/>
            <a:r>
              <a:rPr lang="ru-RU" b="1" i="1" dirty="0">
                <a:latin typeface="Monotype Corsiva" pitchFamily="66" charset="0"/>
              </a:rPr>
              <a:t>      Средняя группа</a:t>
            </a:r>
            <a:r>
              <a:rPr lang="ru-RU" b="1" dirty="0">
                <a:latin typeface="Monotype Corsiva" pitchFamily="66" charset="0"/>
              </a:rPr>
              <a:t> - Дети активно овладевают различными трудовыми навыками и приемами труда в природе, хозяйственно - бытового труда и самообслуживания.</a:t>
            </a:r>
          </a:p>
          <a:p>
            <a:pPr algn="just"/>
            <a:r>
              <a:rPr lang="ru-RU" b="1" i="1" dirty="0">
                <a:latin typeface="Monotype Corsiva" pitchFamily="66" charset="0"/>
              </a:rPr>
              <a:t>     Старшая группа</a:t>
            </a:r>
            <a:r>
              <a:rPr lang="ru-RU" b="1" dirty="0">
                <a:latin typeface="Monotype Corsiva" pitchFamily="66" charset="0"/>
              </a:rPr>
              <a:t> - Добавляется ручной труд. Делается акцент на формирование всех доступных детям умений, навыков в различных видах труда. Формируется осознанное отношение и интерес к трудовой деятельности, умение достигать результата.</a:t>
            </a:r>
          </a:p>
          <a:p>
            <a:pPr algn="just"/>
            <a:r>
              <a:rPr lang="ru-RU" b="1" dirty="0">
                <a:latin typeface="Monotype Corsiva" pitchFamily="66" charset="0"/>
              </a:rPr>
              <a:t> </a:t>
            </a:r>
            <a:r>
              <a:rPr lang="ru-RU" b="1" i="1" dirty="0">
                <a:latin typeface="Monotype Corsiva" pitchFamily="66" charset="0"/>
              </a:rPr>
              <a:t>Подготовительная группа</a:t>
            </a:r>
            <a:r>
              <a:rPr lang="ru-RU" b="1" dirty="0">
                <a:latin typeface="Monotype Corsiva" pitchFamily="66" charset="0"/>
              </a:rPr>
              <a:t> - Сформированные навыки и умения совершенствуются.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6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63814D4-F3D8-4DCA-A604-07DDFCCB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365125"/>
            <a:ext cx="9890672" cy="1325563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Виды трудовой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деятельности дошкольников: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462088"/>
            <a:ext cx="9161462" cy="454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7769166" y="1979794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5321300" y="3958581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2873434" y="1834181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50" y="59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Самообслуживание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–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труд направленный на удовлетворение повседневных личных потребностей.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349720" y="3895984"/>
            <a:ext cx="2682172" cy="2700000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4" descr="C:\Users\1\Desktop\IMG_20191017_115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59" y="3958581"/>
            <a:ext cx="1928694" cy="2574806"/>
          </a:xfrm>
          <a:prstGeom prst="rect">
            <a:avLst/>
          </a:prstGeom>
          <a:noFill/>
        </p:spPr>
      </p:pic>
      <p:pic>
        <p:nvPicPr>
          <p:cNvPr id="29" name="Picture 2" descr="C:\Users\1\Desktop\IMG_20191028_075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357" y="1979794"/>
            <a:ext cx="1804325" cy="2408774"/>
          </a:xfrm>
          <a:prstGeom prst="rect">
            <a:avLst/>
          </a:prstGeom>
          <a:noFill/>
        </p:spPr>
      </p:pic>
      <p:pic>
        <p:nvPicPr>
          <p:cNvPr id="39" name="Picture 4" descr="C:\Users\1\Desktop\IMG_20191028_12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606" y="3958581"/>
            <a:ext cx="2213560" cy="2637403"/>
          </a:xfrm>
          <a:prstGeom prst="rect">
            <a:avLst/>
          </a:prstGeom>
          <a:noFill/>
        </p:spPr>
      </p:pic>
      <p:pic>
        <p:nvPicPr>
          <p:cNvPr id="40" name="Picture 3" descr="C:\Users\1\Desktop\IMG_20191017_115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3472" y="1979794"/>
            <a:ext cx="2068144" cy="240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7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DC14CF29-92FA-4A6B-8FBC-CDEA3A6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Овладение компонентами трудовой деятельности в процессе самообслуживания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3182144"/>
            <a:ext cx="3810000" cy="3771900"/>
          </a:xfrm>
        </p:spPr>
      </p:pic>
      <p:sp>
        <p:nvSpPr>
          <p:cNvPr id="6" name="TextBox 5"/>
          <p:cNvSpPr txBox="1"/>
          <p:nvPr/>
        </p:nvSpPr>
        <p:spPr>
          <a:xfrm>
            <a:off x="3429000" y="2044700"/>
            <a:ext cx="7594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Младший возраст: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Дети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ежедневно выполняют элементарные трудовые поручения,  приучающие их  к систематическому труду, что формирует привычку к аккуратности и опрятности (умение обслуживать себя, добиваясь тщательности выполнения необходимых действий, самостоятельности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Arial Unicode MS" pitchFamily="34" charset="-128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ea typeface="Arial Unicode MS" pitchFamily="34" charset="-128"/>
                <a:cs typeface="Arial" charset="0"/>
              </a:rPr>
              <a:t>Средний возраст: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- Усложнение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воспитательных задач выражается в повышении требований к качеству действий,  организованному поведению в процессе ухода за собой, к времени, затраченному на это (соблюдают последовательность одевания, умывания, раздевания, что  формирует у них потребность в чистоте и опрятности, привычку к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самообслуживающему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труду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79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DC14CF29-92FA-4A6B-8FBC-CDEA3A6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Овладение компонентами трудовой деятельности в процессе самообслуживания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3182144"/>
            <a:ext cx="3810000" cy="3771900"/>
          </a:xfrm>
        </p:spPr>
      </p:pic>
      <p:sp>
        <p:nvSpPr>
          <p:cNvPr id="6" name="TextBox 5"/>
          <p:cNvSpPr txBox="1"/>
          <p:nvPr/>
        </p:nvSpPr>
        <p:spPr>
          <a:xfrm>
            <a:off x="3429000" y="2044700"/>
            <a:ext cx="7594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Старший дошкольный возраст: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- Приобретаются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навыки самообслуживания (самостоятельно и аккуратно едят, тщательно  пережевывают пищу с закрытым ртом; пользуются ложкой, вилкой, без напоминания салфеткой;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самостоятельно моют руки и  лицо, засучивая рукава, не разбрызгивая воду, пользуются мылом, сухо вытираются полотенцем; самостоятельно одеваются и раздеваются в определенной последовательности, аккуратно складывают и вешают одежду, замечают неполадки в одежде и исправляют их)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9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6016566" y="2895600"/>
            <a:ext cx="4765734" cy="3700384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9E0E8A-53ED-43F4-8429-BC0BAF5C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277" y="97472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Хозяйственно-бытовой труд 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направлен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 поддержание чистоты и порядка в помещении и на участке, помощь взрослым при организации режимных процессов.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39089333-3538-43B7-87E5-A0942571ABE3}"/>
              </a:ext>
            </a:extLst>
          </p:cNvPr>
          <p:cNvSpPr/>
          <p:nvPr/>
        </p:nvSpPr>
        <p:spPr>
          <a:xfrm>
            <a:off x="908520" y="2857500"/>
            <a:ext cx="4590580" cy="3700384"/>
          </a:xfrm>
          <a:prstGeom prst="roundRect">
            <a:avLst>
              <a:gd name="adj" fmla="val 902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reflection blurRad="139700" stA="50000" endPos="18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3" descr="IMG_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454" y="3157498"/>
            <a:ext cx="4176712" cy="32083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IMG_20171222_170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077" y="3125748"/>
            <a:ext cx="4176712" cy="3240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53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>
            <a:extLst>
              <a:ext uri="{FF2B5EF4-FFF2-40B4-BE49-F238E27FC236}">
                <a16:creationId xmlns="" xmlns:a16="http://schemas.microsoft.com/office/drawing/2014/main" id="{DC14CF29-92FA-4A6B-8FBC-CDEA3A6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Овладение компонентами трудовой деятельности в процессе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хозяйственно – бытового труда: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" name="Объект 29">
            <a:extLst>
              <a:ext uri="{FF2B5EF4-FFF2-40B4-BE49-F238E27FC236}">
                <a16:creationId xmlns="" xmlns:a16="http://schemas.microsoft.com/office/drawing/2014/main" id="{517F093F-003F-4280-997E-A6728F676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4210923"/>
            <a:ext cx="2474298" cy="2449555"/>
          </a:xfrm>
        </p:spPr>
      </p:pic>
      <p:sp>
        <p:nvSpPr>
          <p:cNvPr id="2" name="TextBox 1"/>
          <p:cNvSpPr txBox="1"/>
          <p:nvPr/>
        </p:nvSpPr>
        <p:spPr>
          <a:xfrm>
            <a:off x="1917700" y="1625600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Младший возраст:</a:t>
            </a:r>
          </a:p>
          <a:p>
            <a:pPr lvl="0" algn="just"/>
            <a:r>
              <a:rPr lang="ru-RU" sz="2000" b="1" dirty="0">
                <a:latin typeface="Monotype Corsiva" pitchFamily="66" charset="0"/>
                <a:cs typeface="Arial" charset="0"/>
              </a:rPr>
              <a:t>Дети убирают игрушки, книги, помогают воспитателю вынести игрушки и книги на участок. При подготовке к еде дети выполняют отдельные трудовые поручения. </a:t>
            </a:r>
            <a:endParaRPr lang="ru-RU" sz="2000" b="1" dirty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Средний возраст:</a:t>
            </a:r>
          </a:p>
          <a:p>
            <a:pPr lvl="0" algn="just"/>
            <a:r>
              <a:rPr lang="ru-RU" sz="2000" b="1" dirty="0">
                <a:latin typeface="Monotype Corsiva" pitchFamily="66" charset="0"/>
                <a:cs typeface="Arial" charset="0"/>
              </a:rPr>
              <a:t>Дети моют игрушки, стирают и развешивают кукольное белье, дежурят по столовой и занятиям, протирают пыль со стульев. Помогают воспитателям вынести игрушки на участок и принести их обратно.</a:t>
            </a:r>
            <a:endParaRPr lang="ru-RU" sz="2000" b="1" dirty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Старший дошкольный возраст:</a:t>
            </a:r>
          </a:p>
          <a:p>
            <a:pPr lvl="0" algn="just"/>
            <a:r>
              <a:rPr lang="ru-RU" sz="2000" b="1" dirty="0">
                <a:latin typeface="Monotype Corsiva" pitchFamily="66" charset="0"/>
                <a:cs typeface="Arial" charset="0"/>
              </a:rPr>
              <a:t>Старшие дошкольники помогают разложить мыло в мыльницы, повесить полотенца. На участке поддерживают порядок: подметают дорожки, поливают цветы.</a:t>
            </a:r>
            <a:br>
              <a:rPr lang="ru-RU" sz="2000" b="1" dirty="0">
                <a:latin typeface="Monotype Corsiva" pitchFamily="66" charset="0"/>
                <a:cs typeface="Arial" charset="0"/>
              </a:rPr>
            </a:br>
            <a:r>
              <a:rPr lang="ru-RU" sz="2000" b="1" dirty="0">
                <a:latin typeface="Monotype Corsiva" pitchFamily="66" charset="0"/>
                <a:cs typeface="Arial" charset="0"/>
              </a:rPr>
              <a:t>Дети включаются в дежурство по уголку природы, наводят порядок в  групповой комнате(1 раз в неделю).</a:t>
            </a:r>
            <a:br>
              <a:rPr lang="ru-RU" sz="2000" b="1" dirty="0">
                <a:latin typeface="Monotype Corsiva" pitchFamily="66" charset="0"/>
                <a:cs typeface="Arial" charset="0"/>
              </a:rPr>
            </a:br>
            <a:r>
              <a:rPr lang="ru-RU" sz="2000" b="1" dirty="0">
                <a:latin typeface="Monotype Corsiva" pitchFamily="66" charset="0"/>
                <a:cs typeface="Arial" charset="0"/>
              </a:rPr>
              <a:t>У детей седьмого года жизни появляются новые трудовые процессы; они наводят порядок в шкафу с материалами и пособиями, протирают мебель.</a:t>
            </a:r>
            <a:endParaRPr lang="ru-RU" sz="2000" b="1" dirty="0"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456</Words>
  <Application>Microsoft Office PowerPoint</Application>
  <PresentationFormat>Произвольный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Трудовая деятельность детей  дошкольного возраста</vt:lpstr>
      <vt:lpstr>Задачи трудового воспитания</vt:lpstr>
      <vt:lpstr>"Программа  трудового воспитания в детском саду" раскрывает объем трудовых навыков и умений, которыми должны овладеть дети каждой возрастной группы: </vt:lpstr>
      <vt:lpstr>Виды трудовой деятельности дошкольников:</vt:lpstr>
      <vt:lpstr>Самообслуживание –  труд направленный на удовлетворение повседневных личных потребностей.</vt:lpstr>
      <vt:lpstr>Овладение компонентами трудовой деятельности в процессе самообслуживания</vt:lpstr>
      <vt:lpstr>Овладение компонентами трудовой деятельности в процессе самообслуживания</vt:lpstr>
      <vt:lpstr>Хозяйственно-бытовой труд  направлен на поддержание чистоты и порядка в помещении и на участке, помощь взрослым при организации режимных процессов.</vt:lpstr>
      <vt:lpstr>Овладение компонентами трудовой деятельности в процессе хозяйственно – бытового труда:</vt:lpstr>
      <vt:lpstr>Ручной труд –  развивает конструктивные способности детей, полезные практические навыки и ориентировки, формирует интерес к работе, готовность справиться с ней . </vt:lpstr>
      <vt:lpstr>Презентация PowerPoint</vt:lpstr>
      <vt:lpstr>ДЕЖУРСТВА   - форма организации труда детей, предполагающая обязательное, выполнение ребенком работы, направленной на обслуживание коллектива. Дети поочередно включаются в разные виды дежурств, что обеспечивает систематичность их участие в труде. Назначение и смена дежурных происходит ежедневно. Дежурства ставят ребенка в условия обязательного выполнения определенных дел, нужных для коллектива. Это позволяет воспитывать у детей ответственность перед коллективом, заботливость, а также понимание необходимости своей работы для всех. </vt:lpstr>
      <vt:lpstr>ПОРУЧЕНИЯ   это задания, которые воспитатель эпизодически дает одному или нескольким детям, учитывая их возрастные и индивидуальные возможности, наличие опыта, а также воспитательные задачи. Выполнения трудовых поручений способствуют формированию у детей интереса к труду, чувства ответственности за порученное дело.   </vt:lpstr>
      <vt:lpstr>КОЛЛЕКТИВНЫЙ ТРУД  -   коллективной можно назвать такую форму организации труда, при которой дети наряду с трудовыми задачами  решают и нравственные: договариваются о разделении труда, помогают друг другу в случае необходимости, «болеют» за качество общей, совместной работы.    </vt:lpstr>
      <vt:lpstr>ВАЖНО ПОМНИТЬ!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Премиум А</cp:lastModifiedBy>
  <cp:revision>19</cp:revision>
  <dcterms:created xsi:type="dcterms:W3CDTF">2021-04-06T16:39:49Z</dcterms:created>
  <dcterms:modified xsi:type="dcterms:W3CDTF">2023-05-09T08:30:09Z</dcterms:modified>
</cp:coreProperties>
</file>