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2"/>
  </p:notesMasterIdLst>
  <p:sldIdLst>
    <p:sldId id="278" r:id="rId2"/>
    <p:sldId id="257" r:id="rId3"/>
    <p:sldId id="279" r:id="rId4"/>
    <p:sldId id="259" r:id="rId5"/>
    <p:sldId id="280" r:id="rId6"/>
    <p:sldId id="260" r:id="rId7"/>
    <p:sldId id="261" r:id="rId8"/>
    <p:sldId id="262" r:id="rId9"/>
    <p:sldId id="281" r:id="rId10"/>
    <p:sldId id="287" r:id="rId11"/>
    <p:sldId id="263" r:id="rId12"/>
    <p:sldId id="265" r:id="rId13"/>
    <p:sldId id="288" r:id="rId14"/>
    <p:sldId id="282" r:id="rId15"/>
    <p:sldId id="274" r:id="rId16"/>
    <p:sldId id="275" r:id="rId17"/>
    <p:sldId id="276" r:id="rId18"/>
    <p:sldId id="266" r:id="rId19"/>
    <p:sldId id="273" r:id="rId20"/>
    <p:sldId id="283" r:id="rId21"/>
    <p:sldId id="267" r:id="rId22"/>
    <p:sldId id="268" r:id="rId23"/>
    <p:sldId id="269" r:id="rId24"/>
    <p:sldId id="284" r:id="rId25"/>
    <p:sldId id="270" r:id="rId26"/>
    <p:sldId id="285" r:id="rId27"/>
    <p:sldId id="272" r:id="rId28"/>
    <p:sldId id="277" r:id="rId29"/>
    <p:sldId id="289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19" autoAdjust="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A4BD8-E404-4F2D-945B-3357AE7C84AF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48C1A-9076-46C0-B3BA-6680E3358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48C1A-9076-46C0-B3BA-6680E33587D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38C8-B74F-4217-8C0B-FB29ACFE7966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A5D5B51-DB9C-4454-A3A2-32D54AAD7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38C8-B74F-4217-8C0B-FB29ACFE7966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5B51-DB9C-4454-A3A2-32D54AAD7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38C8-B74F-4217-8C0B-FB29ACFE7966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5B51-DB9C-4454-A3A2-32D54AAD7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38C8-B74F-4217-8C0B-FB29ACFE7966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A5D5B51-DB9C-4454-A3A2-32D54AAD7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38C8-B74F-4217-8C0B-FB29ACFE7966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5B51-DB9C-4454-A3A2-32D54AAD7F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38C8-B74F-4217-8C0B-FB29ACFE7966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5B51-DB9C-4454-A3A2-32D54AAD7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38C8-B74F-4217-8C0B-FB29ACFE7966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A5D5B51-DB9C-4454-A3A2-32D54AAD7F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38C8-B74F-4217-8C0B-FB29ACFE7966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5B51-DB9C-4454-A3A2-32D54AAD7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38C8-B74F-4217-8C0B-FB29ACFE7966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5B51-DB9C-4454-A3A2-32D54AAD7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38C8-B74F-4217-8C0B-FB29ACFE7966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5B51-DB9C-4454-A3A2-32D54AAD7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38C8-B74F-4217-8C0B-FB29ACFE7966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5B51-DB9C-4454-A3A2-32D54AAD7F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FE38C8-B74F-4217-8C0B-FB29ACFE7966}" type="datetimeFigureOut">
              <a:rPr lang="ru-RU" smtClean="0"/>
              <a:pPr/>
              <a:t>07.09.2016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A5D5B51-DB9C-4454-A3A2-32D54AAD7F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00042"/>
            <a:ext cx="8458200" cy="5575745"/>
          </a:xfrm>
        </p:spPr>
        <p:txBody>
          <a:bodyPr>
            <a:normAutofit/>
          </a:bodyPr>
          <a:lstStyle/>
          <a:p>
            <a:pPr algn="ctr"/>
            <a:r>
              <a:rPr lang="ru-RU" sz="44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УРОК  АЛГЕБРЫ</a:t>
            </a:r>
            <a:br>
              <a:rPr lang="ru-RU" sz="44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sz="44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 8 классе </a:t>
            </a:r>
            <a:br>
              <a:rPr lang="ru-RU" sz="44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sz="44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МАОУ «СОШ </a:t>
            </a:r>
            <a:r>
              <a:rPr lang="ru-RU" sz="44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с.кумак</a:t>
            </a:r>
            <a:r>
              <a:rPr lang="ru-RU" sz="44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» </a:t>
            </a:r>
            <a:br>
              <a:rPr lang="ru-RU" sz="44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sz="4400" b="1" i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Новоорского</a:t>
            </a:r>
            <a:r>
              <a:rPr lang="ru-RU" sz="44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района </a:t>
            </a:r>
            <a:br>
              <a:rPr lang="ru-RU" sz="44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sz="44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Оренбургской области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3636" y="3886200"/>
            <a:ext cx="2695564" cy="240032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разработан</a:t>
            </a:r>
          </a:p>
          <a:p>
            <a:pPr algn="ctr"/>
            <a:r>
              <a:rPr lang="ru-RU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 учителем математики </a:t>
            </a:r>
          </a:p>
          <a:p>
            <a:pPr algn="ctr"/>
            <a:r>
              <a:rPr lang="ru-RU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I категории</a:t>
            </a:r>
          </a:p>
          <a:p>
            <a:pPr algn="ctr"/>
            <a:r>
              <a:rPr lang="ru-RU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Туля</a:t>
            </a:r>
            <a:r>
              <a:rPr lang="ru-RU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ru-RU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Татьяной Михайловной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8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Алгебраической дробью называют выражение </a:t>
            </a:r>
          </a:p>
          <a:p>
            <a:pPr>
              <a:buNone/>
            </a:pPr>
            <a:r>
              <a:rPr lang="ru-RU" sz="8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Р/</a:t>
            </a:r>
            <a:r>
              <a:rPr lang="en-US" sz="8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Q</a:t>
            </a:r>
            <a:r>
              <a:rPr lang="ru-RU" sz="8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, </a:t>
            </a:r>
            <a:r>
              <a:rPr lang="en-US" sz="8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где Р и</a:t>
            </a:r>
            <a:r>
              <a:rPr lang="en-US" sz="8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Q </a:t>
            </a:r>
            <a:r>
              <a:rPr lang="ru-RU" sz="8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многочлены;</a:t>
            </a:r>
          </a:p>
          <a:p>
            <a:r>
              <a:rPr lang="en-US" sz="8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 –</a:t>
            </a:r>
            <a:r>
              <a:rPr lang="ru-RU" sz="8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числитель алгебраической дроби,</a:t>
            </a:r>
            <a:endParaRPr lang="en-US" sz="8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8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- знаменатель алгебраической дроби</a:t>
            </a:r>
            <a:r>
              <a:rPr lang="ru-RU" sz="2400" b="1" i="1" dirty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/>
          <a:srcRect r="66299" b="84948"/>
          <a:stretch>
            <a:fillRect/>
          </a:stretch>
        </p:blipFill>
        <p:spPr bwMode="auto">
          <a:xfrm>
            <a:off x="714348" y="1285860"/>
            <a:ext cx="264320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2"/>
          <a:srcRect t="20297" r="65088" b="64851"/>
          <a:stretch>
            <a:fillRect/>
          </a:stretch>
        </p:blipFill>
        <p:spPr bwMode="auto">
          <a:xfrm>
            <a:off x="714348" y="2214554"/>
            <a:ext cx="264320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2"/>
          <a:srcRect t="42822" r="65687" b="42079"/>
          <a:stretch>
            <a:fillRect/>
          </a:stretch>
        </p:blipFill>
        <p:spPr bwMode="auto">
          <a:xfrm>
            <a:off x="714348" y="3071810"/>
            <a:ext cx="264320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2"/>
          <a:srcRect t="67822" r="65366" b="17079"/>
          <a:stretch>
            <a:fillRect/>
          </a:stretch>
        </p:blipFill>
        <p:spPr bwMode="auto">
          <a:xfrm>
            <a:off x="785786" y="4071942"/>
            <a:ext cx="257176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2"/>
          <a:srcRect l="54356" t="30693" b="53465"/>
          <a:stretch>
            <a:fillRect/>
          </a:stretch>
        </p:blipFill>
        <p:spPr bwMode="auto">
          <a:xfrm>
            <a:off x="3571868" y="3143248"/>
            <a:ext cx="350046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2"/>
          <a:srcRect l="54356" t="49257" r="1228" b="34654"/>
          <a:stretch>
            <a:fillRect/>
          </a:stretch>
        </p:blipFill>
        <p:spPr bwMode="auto">
          <a:xfrm>
            <a:off x="3571868" y="1285860"/>
            <a:ext cx="350046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2"/>
          <a:srcRect l="54356" t="66337" r="1708" b="18564"/>
          <a:stretch>
            <a:fillRect/>
          </a:stretch>
        </p:blipFill>
        <p:spPr bwMode="auto">
          <a:xfrm>
            <a:off x="3571868" y="2214554"/>
            <a:ext cx="350046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2"/>
          <a:srcRect l="54356" t="83911" r="1868"/>
          <a:stretch>
            <a:fillRect/>
          </a:stretch>
        </p:blipFill>
        <p:spPr bwMode="auto">
          <a:xfrm>
            <a:off x="3571868" y="4071942"/>
            <a:ext cx="350046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dirty="0"/>
              <a:t>№2.Продолжи формулу:</a:t>
            </a:r>
          </a:p>
        </p:txBody>
      </p:sp>
      <p:sp>
        <p:nvSpPr>
          <p:cNvPr id="16" name="Содержимое 2"/>
          <p:cNvSpPr>
            <a:spLocks noGrp="1"/>
          </p:cNvSpPr>
          <p:nvPr>
            <p:ph idx="1"/>
          </p:nvPr>
        </p:nvSpPr>
        <p:spPr>
          <a:xfrm>
            <a:off x="571472" y="5143512"/>
            <a:ext cx="8043858" cy="88264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/>
              <a:t>   </a:t>
            </a:r>
            <a:endParaRPr lang="ru-RU" b="1" i="1" dirty="0"/>
          </a:p>
        </p:txBody>
      </p:sp>
      <p:pic>
        <p:nvPicPr>
          <p:cNvPr id="29700" name="Picture 4" descr="http://www.playcast.ru/uploads/2013/11/02/646684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4572008"/>
            <a:ext cx="1143008" cy="212009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Задание №3  С помощью какого способа можно разложить многочлен на множители?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962" t="7065" r="65366" b="81341"/>
          <a:stretch>
            <a:fillRect/>
          </a:stretch>
        </p:blipFill>
        <p:spPr bwMode="auto">
          <a:xfrm>
            <a:off x="785786" y="1571612"/>
            <a:ext cx="264320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2"/>
          <a:srcRect t="27355" r="65526" b="59783"/>
          <a:stretch>
            <a:fillRect/>
          </a:stretch>
        </p:blipFill>
        <p:spPr bwMode="auto">
          <a:xfrm>
            <a:off x="714348" y="2571744"/>
            <a:ext cx="271464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2"/>
          <a:srcRect t="47645" r="65687" b="40942"/>
          <a:stretch>
            <a:fillRect/>
          </a:stretch>
        </p:blipFill>
        <p:spPr bwMode="auto">
          <a:xfrm>
            <a:off x="714348" y="3643314"/>
            <a:ext cx="271464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2"/>
          <a:srcRect t="66304" r="65366" b="21921"/>
          <a:stretch>
            <a:fillRect/>
          </a:stretch>
        </p:blipFill>
        <p:spPr bwMode="auto">
          <a:xfrm>
            <a:off x="714348" y="4572008"/>
            <a:ext cx="271464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2"/>
          <a:srcRect l="641" t="88225" r="64885"/>
          <a:stretch>
            <a:fillRect/>
          </a:stretch>
        </p:blipFill>
        <p:spPr bwMode="auto">
          <a:xfrm>
            <a:off x="714348" y="5643578"/>
            <a:ext cx="271464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2"/>
          <a:srcRect l="60930" r="11491" b="75875"/>
          <a:stretch>
            <a:fillRect/>
          </a:stretch>
        </p:blipFill>
        <p:spPr bwMode="auto">
          <a:xfrm>
            <a:off x="5715008" y="1500174"/>
            <a:ext cx="207170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2"/>
          <a:srcRect l="60449" t="32152" b="51392"/>
          <a:stretch>
            <a:fillRect/>
          </a:stretch>
        </p:blipFill>
        <p:spPr bwMode="auto">
          <a:xfrm>
            <a:off x="5429256" y="3000372"/>
            <a:ext cx="264320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2"/>
          <a:srcRect l="60449" t="55443" r="1390" b="27342"/>
          <a:stretch>
            <a:fillRect/>
          </a:stretch>
        </p:blipFill>
        <p:spPr bwMode="auto">
          <a:xfrm>
            <a:off x="5214942" y="5429264"/>
            <a:ext cx="300039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2"/>
          <a:srcRect l="60449" t="80506"/>
          <a:stretch>
            <a:fillRect/>
          </a:stretch>
        </p:blipFill>
        <p:spPr bwMode="auto">
          <a:xfrm>
            <a:off x="5357818" y="4143380"/>
            <a:ext cx="278608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4000496" y="1285860"/>
            <a:ext cx="1123928" cy="532925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0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  <p:cxnSp>
        <p:nvCxnSpPr>
          <p:cNvPr id="26" name="Прямая со стрелкой 25"/>
          <p:cNvCxnSpPr>
            <a:stCxn id="5" idx="3"/>
            <a:endCxn id="11" idx="1"/>
          </p:cNvCxnSpPr>
          <p:nvPr/>
        </p:nvCxnSpPr>
        <p:spPr>
          <a:xfrm>
            <a:off x="3428992" y="2000240"/>
            <a:ext cx="2000264" cy="157163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Скругленная соединительная линия 29"/>
          <p:cNvCxnSpPr>
            <a:stCxn id="6" idx="3"/>
            <a:endCxn id="10" idx="1"/>
          </p:cNvCxnSpPr>
          <p:nvPr/>
        </p:nvCxnSpPr>
        <p:spPr>
          <a:xfrm flipV="1">
            <a:off x="3428992" y="2250273"/>
            <a:ext cx="2286016" cy="785818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>
            <a:stCxn id="7" idx="3"/>
            <a:endCxn id="17" idx="1"/>
          </p:cNvCxnSpPr>
          <p:nvPr/>
        </p:nvCxnSpPr>
        <p:spPr>
          <a:xfrm>
            <a:off x="3428992" y="4071942"/>
            <a:ext cx="1928826" cy="714380"/>
          </a:xfrm>
          <a:prstGeom prst="bentConnector3">
            <a:avLst>
              <a:gd name="adj1" fmla="val 50000"/>
            </a:avLst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8" idx="3"/>
            <a:endCxn id="15" idx="1"/>
          </p:cNvCxnSpPr>
          <p:nvPr/>
        </p:nvCxnSpPr>
        <p:spPr>
          <a:xfrm>
            <a:off x="3428992" y="5036355"/>
            <a:ext cx="1785950" cy="96441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8" idx="3"/>
            <a:endCxn id="10" idx="1"/>
          </p:cNvCxnSpPr>
          <p:nvPr/>
        </p:nvCxnSpPr>
        <p:spPr>
          <a:xfrm flipV="1">
            <a:off x="3428992" y="2250273"/>
            <a:ext cx="2286016" cy="278608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9" idx="3"/>
            <a:endCxn id="15" idx="1"/>
          </p:cNvCxnSpPr>
          <p:nvPr/>
        </p:nvCxnSpPr>
        <p:spPr>
          <a:xfrm flipV="1">
            <a:off x="3428992" y="6000768"/>
            <a:ext cx="1785950" cy="107157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42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/>
              <a:t>Задание №4  при каких значениях </a:t>
            </a:r>
            <a:r>
              <a:rPr lang="ru-RU" sz="2200" dirty="0" err="1"/>
              <a:t>х</a:t>
            </a:r>
            <a:r>
              <a:rPr lang="ru-RU" sz="2200" dirty="0"/>
              <a:t> имеет смысл выражение (соедини алгебраическое выражение  с истинным для него высказыванием)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962" r="67719" b="77729"/>
          <a:stretch>
            <a:fillRect/>
          </a:stretch>
        </p:blipFill>
        <p:spPr bwMode="auto">
          <a:xfrm>
            <a:off x="571472" y="5672136"/>
            <a:ext cx="2214578" cy="118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2"/>
          <a:srcRect l="962" t="26201" r="67932" b="51310"/>
          <a:stretch>
            <a:fillRect/>
          </a:stretch>
        </p:blipFill>
        <p:spPr bwMode="auto">
          <a:xfrm>
            <a:off x="571472" y="4357694"/>
            <a:ext cx="221457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2"/>
          <a:srcRect t="51965" r="68573" b="26201"/>
          <a:stretch>
            <a:fillRect/>
          </a:stretch>
        </p:blipFill>
        <p:spPr bwMode="auto">
          <a:xfrm>
            <a:off x="571472" y="1500174"/>
            <a:ext cx="221457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2"/>
          <a:srcRect l="962" t="77729" r="67611"/>
          <a:stretch>
            <a:fillRect/>
          </a:stretch>
        </p:blipFill>
        <p:spPr bwMode="auto">
          <a:xfrm>
            <a:off x="571472" y="2857496"/>
            <a:ext cx="221457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2"/>
          <a:srcRect l="50347" r="11010" b="78384"/>
          <a:stretch>
            <a:fillRect/>
          </a:stretch>
        </p:blipFill>
        <p:spPr bwMode="auto">
          <a:xfrm>
            <a:off x="4572000" y="4000504"/>
            <a:ext cx="335758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2"/>
          <a:srcRect l="51149" t="24891" r="10369" b="53057"/>
          <a:stretch>
            <a:fillRect/>
          </a:stretch>
        </p:blipFill>
        <p:spPr bwMode="auto">
          <a:xfrm>
            <a:off x="4714876" y="2786058"/>
            <a:ext cx="307183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2"/>
          <a:srcRect l="50508" t="50655" b="25109"/>
          <a:stretch>
            <a:fillRect/>
          </a:stretch>
        </p:blipFill>
        <p:spPr bwMode="auto">
          <a:xfrm>
            <a:off x="4429124" y="5286388"/>
            <a:ext cx="378621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2"/>
          <a:srcRect l="50508" t="77074" r="10838"/>
          <a:stretch>
            <a:fillRect/>
          </a:stretch>
        </p:blipFill>
        <p:spPr bwMode="auto">
          <a:xfrm>
            <a:off x="4786314" y="1500174"/>
            <a:ext cx="292895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Соединительная линия уступом 15"/>
          <p:cNvCxnSpPr>
            <a:stCxn id="5" idx="3"/>
            <a:endCxn id="12" idx="1"/>
          </p:cNvCxnSpPr>
          <p:nvPr/>
        </p:nvCxnSpPr>
        <p:spPr>
          <a:xfrm flipV="1">
            <a:off x="2786050" y="2143116"/>
            <a:ext cx="2000264" cy="4121952"/>
          </a:xfrm>
          <a:prstGeom prst="bentConnector3">
            <a:avLst>
              <a:gd name="adj1" fmla="val 50000"/>
            </a:avLst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3"/>
            <a:endCxn id="9" idx="1"/>
          </p:cNvCxnSpPr>
          <p:nvPr/>
        </p:nvCxnSpPr>
        <p:spPr>
          <a:xfrm flipV="1">
            <a:off x="2786050" y="4643446"/>
            <a:ext cx="1785950" cy="28575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3"/>
            <a:endCxn id="11" idx="1"/>
          </p:cNvCxnSpPr>
          <p:nvPr/>
        </p:nvCxnSpPr>
        <p:spPr>
          <a:xfrm>
            <a:off x="2786050" y="3500438"/>
            <a:ext cx="1643074" cy="250033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Скругленная соединительная линия 23"/>
          <p:cNvCxnSpPr>
            <a:stCxn id="7" idx="3"/>
            <a:endCxn id="10" idx="1"/>
          </p:cNvCxnSpPr>
          <p:nvPr/>
        </p:nvCxnSpPr>
        <p:spPr>
          <a:xfrm>
            <a:off x="2786050" y="2107397"/>
            <a:ext cx="1928826" cy="1285884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>
                <a:solidFill>
                  <a:srgbClr val="00B0F0"/>
                </a:solidFill>
              </a:rPr>
              <a:t>Эксперимент </a:t>
            </a:r>
          </a:p>
          <a:p>
            <a:pPr algn="ctr">
              <a:buNone/>
            </a:pPr>
            <a:r>
              <a:rPr lang="ru-RU" sz="6000" dirty="0">
                <a:solidFill>
                  <a:srgbClr val="00B0F0"/>
                </a:solidFill>
              </a:rPr>
              <a:t>«от теории к практике»</a:t>
            </a:r>
          </a:p>
        </p:txBody>
      </p:sp>
      <p:pic>
        <p:nvPicPr>
          <p:cNvPr id="32770" name="Picture 2" descr="http://klychsoh.ucoz.ru/images2/beaker_boiling_h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714752"/>
            <a:ext cx="2928933" cy="292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Ответы: Карточка №1</a:t>
            </a:r>
          </a:p>
        </p:txBody>
      </p:sp>
      <p:pic>
        <p:nvPicPr>
          <p:cNvPr id="38" name="Рисунок 37" descr="img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91440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Ответы: Карточка №2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im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91440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Ответы: Карточка№3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im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91440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Задание №4.К числителю и </a:t>
            </a:r>
            <a:r>
              <a:rPr lang="ru-RU" sz="2700"/>
              <a:t>знаменателю дроби 1/2    </a:t>
            </a:r>
            <a:r>
              <a:rPr lang="ru-RU" sz="2700" dirty="0"/>
              <a:t>прибавьте одно и то же положительное число </a:t>
            </a:r>
            <a:r>
              <a:rPr lang="ru-RU" sz="2700" dirty="0" err="1"/>
              <a:t>х</a:t>
            </a:r>
            <a:r>
              <a:rPr lang="ru-RU" sz="2700" dirty="0"/>
              <a:t> и заполните таблицу.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1928802"/>
          <a:ext cx="9144057" cy="3857652"/>
        </p:xfrm>
        <a:graphic>
          <a:graphicData uri="http://schemas.openxmlformats.org/drawingml/2006/table">
            <a:tbl>
              <a:tblPr/>
              <a:tblGrid>
                <a:gridCol w="831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11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1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11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11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11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11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119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21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8693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8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1+</a:t>
                      </a:r>
                      <a:r>
                        <a:rPr lang="en-US" sz="2800" dirty="0">
                          <a:latin typeface="Times New Roman"/>
                          <a:ea typeface="Times New Roman"/>
                        </a:rPr>
                        <a:t>x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</a:rPr>
                        <a:t>2+x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142844" y="4286256"/>
            <a:ext cx="64294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Релаксационная пауза.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r>
              <a:rPr lang="ru-RU" dirty="0"/>
              <a:t>Выполняем упражнения для расслабления глаз. Сядьте прямо. Прикройте глаза ладонями, опустите веки. Попытайтесь вспомнить что-нибудь приятное, например, море, звездное небо, речную гладь. Даже за 15–30 секунд ваши глаза немного отдохнут.</a:t>
            </a:r>
          </a:p>
          <a:p>
            <a:endParaRPr lang="ru-RU" dirty="0"/>
          </a:p>
        </p:txBody>
      </p:sp>
      <p:pic>
        <p:nvPicPr>
          <p:cNvPr id="30725" name="Picture 5" descr="http://liubavyshka.ru/_ph/146/2/13978789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5500702"/>
            <a:ext cx="2071702" cy="116015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</a:p>
          <a:p>
            <a:pPr algn="ctr">
              <a:buNone/>
            </a:pPr>
            <a:r>
              <a:rPr lang="ru-RU" sz="8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Алгебраические дроби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>
                <a:solidFill>
                  <a:srgbClr val="7030A0"/>
                </a:solidFill>
              </a:rPr>
              <a:t>Лаборатория </a:t>
            </a:r>
          </a:p>
          <a:p>
            <a:pPr algn="ctr">
              <a:buNone/>
            </a:pPr>
            <a:r>
              <a:rPr lang="ru-RU" sz="6000" dirty="0">
                <a:solidFill>
                  <a:srgbClr val="7030A0"/>
                </a:solidFill>
              </a:rPr>
              <a:t>Информации.</a:t>
            </a:r>
          </a:p>
        </p:txBody>
      </p:sp>
      <p:pic>
        <p:nvPicPr>
          <p:cNvPr id="60418" name="Picture 2" descr="http://img-fotki.yandex.ru/get/5213/47407354.26b/0_8d6ff_354b4349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417859"/>
            <a:ext cx="3305164" cy="2440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285720" y="428605"/>
          <a:ext cx="8501122" cy="6000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Слайд" r:id="rId3" imgW="4570530" imgH="3427618" progId="PowerPoint.Slide.12">
                  <p:embed/>
                </p:oleObj>
              </mc:Choice>
              <mc:Fallback>
                <p:oleObj name="Слайд" r:id="rId3" imgW="4570530" imgH="3427618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428605"/>
                        <a:ext cx="8501122" cy="60007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285720" y="500042"/>
          <a:ext cx="8718130" cy="6000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Слайд" r:id="rId3" imgW="4570530" imgH="3427618" progId="PowerPoint.Slide.12">
                  <p:embed/>
                </p:oleObj>
              </mc:Choice>
              <mc:Fallback>
                <p:oleObj name="Слайд" r:id="rId3" imgW="4570530" imgH="3427618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500042"/>
                        <a:ext cx="8718130" cy="60007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14282" y="214290"/>
          <a:ext cx="8715436" cy="6434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Слайд" r:id="rId3" imgW="4570530" imgH="3427618" progId="PowerPoint.Slide.12">
                  <p:embed/>
                </p:oleObj>
              </mc:Choice>
              <mc:Fallback>
                <p:oleObj name="Слайд" r:id="rId3" imgW="4570530" imgH="3427618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214290"/>
                        <a:ext cx="8715436" cy="64341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>
                <a:solidFill>
                  <a:srgbClr val="7030A0"/>
                </a:solidFill>
              </a:rPr>
              <a:t>Лаборатория </a:t>
            </a:r>
          </a:p>
          <a:p>
            <a:pPr algn="ctr">
              <a:buNone/>
            </a:pPr>
            <a:r>
              <a:rPr lang="ru-RU" sz="6000" dirty="0">
                <a:solidFill>
                  <a:srgbClr val="7030A0"/>
                </a:solidFill>
              </a:rPr>
              <a:t> исследовательского </a:t>
            </a:r>
          </a:p>
          <a:p>
            <a:pPr algn="ctr">
              <a:buNone/>
            </a:pPr>
            <a:r>
              <a:rPr lang="ru-RU" sz="6000" dirty="0">
                <a:solidFill>
                  <a:srgbClr val="7030A0"/>
                </a:solidFill>
              </a:rPr>
              <a:t>эксперимента.</a:t>
            </a:r>
          </a:p>
        </p:txBody>
      </p:sp>
      <p:pic>
        <p:nvPicPr>
          <p:cNvPr id="66562" name="Picture 2" descr="http://nachalo4ka.ru/wp-content/uploads/2014/08/lup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3143248"/>
            <a:ext cx="3857620" cy="3857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2" name="Рисунок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-500090"/>
            <a:ext cx="10287072" cy="6072230"/>
          </a:xfrm>
          <a:prstGeom prst="rect">
            <a:avLst/>
          </a:prstGeom>
          <a:noFill/>
        </p:spPr>
      </p:pic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57694"/>
            <a:ext cx="914400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8800" dirty="0" err="1">
                <a:solidFill>
                  <a:srgbClr val="00B0F0"/>
                </a:solidFill>
              </a:rPr>
              <a:t>Межпредметная</a:t>
            </a:r>
            <a:r>
              <a:rPr lang="ru-RU" sz="8800" dirty="0">
                <a:solidFill>
                  <a:srgbClr val="00B0F0"/>
                </a:solidFill>
              </a:rPr>
              <a:t> </a:t>
            </a:r>
            <a:r>
              <a:rPr lang="ru-RU" sz="8800">
                <a:solidFill>
                  <a:srgbClr val="00B0F0"/>
                </a:solidFill>
              </a:rPr>
              <a:t>связь</a:t>
            </a:r>
            <a:r>
              <a:rPr lang="ru-RU"/>
              <a:t>.</a:t>
            </a:r>
            <a:endParaRPr lang="ru-RU" dirty="0"/>
          </a:p>
        </p:txBody>
      </p:sp>
      <p:pic>
        <p:nvPicPr>
          <p:cNvPr id="64516" name="Picture 4" descr="http://vuzer.info/_ld/143/4857809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143356"/>
            <a:ext cx="2781186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200" dirty="0"/>
              <a:t>Задание №5.</a:t>
            </a:r>
            <a:r>
              <a:rPr lang="ru-RU" sz="2200" dirty="0">
                <a:solidFill>
                  <a:srgbClr val="333333"/>
                </a:solidFill>
                <a:latin typeface="Helvetica"/>
                <a:ea typeface="Times New Roman" pitchFamily="18" charset="0"/>
                <a:cs typeface="Arial" pitchFamily="34" charset="0"/>
              </a:rPr>
              <a:t> Сопротивление R участка цепи, состоящего из двух параллельно соединенных проводников, вычисляется по формуле:</a:t>
            </a:r>
            <a:br>
              <a:rPr lang="ru-RU" sz="4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solidFill>
                  <a:schemeClr val="tx1"/>
                </a:solidFill>
              </a:rPr>
              <a:t>1      1       1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ru-RU" dirty="0">
                <a:solidFill>
                  <a:schemeClr val="tx1"/>
                </a:solidFill>
              </a:rPr>
              <a:t>      </a:t>
            </a: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ru-RU" baseline="-25000" dirty="0">
                <a:solidFill>
                  <a:schemeClr val="tx1"/>
                </a:solidFill>
              </a:rPr>
              <a:t> 1       </a:t>
            </a: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ru-RU" baseline="-25000" dirty="0">
                <a:solidFill>
                  <a:schemeClr val="tx1"/>
                </a:solidFill>
              </a:rPr>
              <a:t>   </a:t>
            </a: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</a:rPr>
              <a:t>Выразить из этой формулы: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ru-RU" dirty="0">
                <a:solidFill>
                  <a:schemeClr val="tx1"/>
                </a:solidFill>
              </a:rPr>
              <a:t> через </a:t>
            </a: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ru-RU" baseline="-25000" dirty="0">
                <a:solidFill>
                  <a:schemeClr val="tx1"/>
                </a:solidFill>
              </a:rPr>
              <a:t> 1</a:t>
            </a:r>
            <a:r>
              <a:rPr lang="ru-RU" dirty="0">
                <a:solidFill>
                  <a:schemeClr val="tx1"/>
                </a:solidFill>
              </a:rPr>
              <a:t> и </a:t>
            </a: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ru-RU" baseline="-25000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57158" y="2143116"/>
            <a:ext cx="35719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57224" y="2071678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57224" y="2214554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214414" y="2143116"/>
            <a:ext cx="35719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1715274" y="2142322"/>
            <a:ext cx="284958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714480" y="2143116"/>
            <a:ext cx="2857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143108" y="2143116"/>
            <a:ext cx="35719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0178" name="Picture 2" descr="http://net-dvoek.ru/uploads/posts/2015-08/reqc0flrih.jpg"/>
          <p:cNvPicPr>
            <a:picLocks noChangeAspect="1" noChangeArrowheads="1"/>
          </p:cNvPicPr>
          <p:nvPr/>
        </p:nvPicPr>
        <p:blipFill>
          <a:blip r:embed="rId2"/>
          <a:srcRect l="38345"/>
          <a:stretch>
            <a:fillRect/>
          </a:stretch>
        </p:blipFill>
        <p:spPr bwMode="auto">
          <a:xfrm>
            <a:off x="3571868" y="3643314"/>
            <a:ext cx="5276810" cy="28775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Рефлексия деятельности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8" y="5715016"/>
            <a:ext cx="3195630" cy="66039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Лесенка успеха!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4857760"/>
            <a:ext cx="78105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14500" y="3786188"/>
            <a:ext cx="603250" cy="2332037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5984" y="3786190"/>
            <a:ext cx="29813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43240" y="2714620"/>
            <a:ext cx="78105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42" y="1928802"/>
            <a:ext cx="6032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86446" y="1928802"/>
            <a:ext cx="29813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00826" y="785794"/>
            <a:ext cx="78105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№2.9(</a:t>
            </a:r>
            <a:r>
              <a:rPr lang="ru-RU" dirty="0" err="1"/>
              <a:t>а,в</a:t>
            </a:r>
            <a:r>
              <a:rPr lang="ru-RU" dirty="0"/>
              <a:t>)</a:t>
            </a:r>
          </a:p>
          <a:p>
            <a:r>
              <a:rPr lang="ru-RU" dirty="0"/>
              <a:t>№3.8(</a:t>
            </a:r>
            <a:r>
              <a:rPr lang="ru-RU" dirty="0" err="1"/>
              <a:t>б,г</a:t>
            </a:r>
            <a:r>
              <a:rPr lang="ru-RU" dirty="0"/>
              <a:t>)</a:t>
            </a:r>
          </a:p>
          <a:p>
            <a:r>
              <a:rPr lang="ru-RU" dirty="0"/>
              <a:t>№3.10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Arial Black" pitchFamily="34" charset="0"/>
              </a:rPr>
              <a:t>ПОДГОТОВИТЕЛЬНАЯ РАБОТА К УРОКУ: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>
                <a:solidFill>
                  <a:srgbClr val="00B0F0"/>
                </a:solidFill>
              </a:rPr>
              <a:t>Ученики заранее разбиты на 3 группы:</a:t>
            </a:r>
          </a:p>
          <a:p>
            <a:r>
              <a:rPr lang="ru-RU" sz="2000" dirty="0">
                <a:solidFill>
                  <a:srgbClr val="00B0F0"/>
                </a:solidFill>
              </a:rPr>
              <a:t>Лаборатория теоретиков;</a:t>
            </a:r>
          </a:p>
          <a:p>
            <a:r>
              <a:rPr lang="ru-RU" sz="2000" dirty="0">
                <a:solidFill>
                  <a:srgbClr val="00B0F0"/>
                </a:solidFill>
              </a:rPr>
              <a:t>Лаборатория информации;</a:t>
            </a:r>
          </a:p>
          <a:p>
            <a:r>
              <a:rPr lang="ru-RU" sz="2000" dirty="0">
                <a:solidFill>
                  <a:srgbClr val="00B0F0"/>
                </a:solidFill>
              </a:rPr>
              <a:t>Лаборатория новых технологий и исследовательского эксперимента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244334"/>
            <a:ext cx="7429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Маршрутная карта  каждой лаборатории: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08" y="3714753"/>
          <a:ext cx="7858181" cy="270598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572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41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89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31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02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лаборатория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теоретиков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устная работа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4б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тест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1-7б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</a:rPr>
                        <a:t>8 ое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</a:rPr>
                        <a:t>Задание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</a:rPr>
                        <a:t>3б</a:t>
                      </a:r>
                      <a:endParaRPr lang="ru-RU" sz="18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</a:rPr>
                        <a:t>Нестандарт-ные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задачи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4б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</a:rPr>
                        <a:t>итог</a:t>
                      </a:r>
                      <a:endParaRPr lang="ru-RU" sz="18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</a:rPr>
                        <a:t>оценка</a:t>
                      </a:r>
                      <a:endParaRPr lang="ru-RU" sz="18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</a:rPr>
                        <a:t>Вежлева А.</a:t>
                      </a:r>
                      <a:endParaRPr lang="ru-RU" sz="18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</a:rPr>
                        <a:t>Шишенина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 Л.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</a:rPr>
                        <a:t>Гаврилов М.</a:t>
                      </a:r>
                      <a:endParaRPr lang="ru-RU" sz="18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</a:rPr>
                        <a:t>Басалаева Ю.</a:t>
                      </a:r>
                      <a:endParaRPr lang="ru-RU" sz="18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86058"/>
            <a:ext cx="8686800" cy="8382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Спасибо за урок!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Цель урока: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i="1" dirty="0"/>
              <a:t>Закрепить понятие</a:t>
            </a:r>
          </a:p>
          <a:p>
            <a:pPr>
              <a:buNone/>
            </a:pPr>
            <a:r>
              <a:rPr lang="ru-RU" b="1" i="1" dirty="0"/>
              <a:t> алгебраической дроби;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/>
              <a:t>Закрепить умения находить значение </a:t>
            </a:r>
          </a:p>
          <a:p>
            <a:pPr>
              <a:buNone/>
            </a:pPr>
            <a:r>
              <a:rPr lang="ru-RU" b="1" i="1" dirty="0"/>
              <a:t>алгебраической дроби, находить </a:t>
            </a:r>
          </a:p>
          <a:p>
            <a:pPr>
              <a:buNone/>
            </a:pPr>
            <a:r>
              <a:rPr lang="ru-RU" b="1" i="1" dirty="0"/>
              <a:t>область допустимых значений </a:t>
            </a:r>
          </a:p>
          <a:p>
            <a:pPr>
              <a:buNone/>
            </a:pPr>
            <a:r>
              <a:rPr lang="ru-RU" b="1" i="1" dirty="0"/>
              <a:t>для дробей.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>
                <a:solidFill>
                  <a:srgbClr val="7030A0"/>
                </a:solidFill>
              </a:rPr>
              <a:t>Лаборатория </a:t>
            </a:r>
          </a:p>
          <a:p>
            <a:pPr algn="ctr">
              <a:buNone/>
            </a:pPr>
            <a:r>
              <a:rPr lang="ru-RU" sz="6000" dirty="0">
                <a:solidFill>
                  <a:srgbClr val="7030A0"/>
                </a:solidFill>
              </a:rPr>
              <a:t>теоретиков.</a:t>
            </a:r>
          </a:p>
        </p:txBody>
      </p:sp>
      <p:pic>
        <p:nvPicPr>
          <p:cNvPr id="40962" name="Picture 2" descr="http://my-vmeste.ucoz.net/novosti/kniga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1573" y="3124181"/>
            <a:ext cx="7932427" cy="3733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b="1" i="1" dirty="0"/>
              <a:t>                           </a:t>
            </a:r>
            <a:r>
              <a:rPr lang="ru-RU" b="1" i="1" dirty="0">
                <a:solidFill>
                  <a:srgbClr val="0070C0"/>
                </a:solidFill>
              </a:rPr>
              <a:t>5 класс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8643998" cy="4786346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/>
              <a:t>      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sz="2000" u="sng" dirty="0">
                <a:solidFill>
                  <a:schemeClr val="tx2">
                    <a:lumMod val="50000"/>
                  </a:schemeClr>
                </a:solidFill>
              </a:rPr>
              <a:t>обыкновенные дроби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                         </a:t>
            </a:r>
            <a:r>
              <a:rPr lang="ru-RU" sz="2000" u="sng" dirty="0">
                <a:solidFill>
                  <a:schemeClr val="tx2">
                    <a:lumMod val="50000"/>
                  </a:schemeClr>
                </a:solidFill>
              </a:rPr>
              <a:t>десятичные д</a:t>
            </a:r>
            <a:r>
              <a:rPr lang="ru-RU" sz="2000" u="sng" dirty="0"/>
              <a:t>роби</a:t>
            </a:r>
          </a:p>
          <a:p>
            <a:pPr>
              <a:buNone/>
            </a:pPr>
            <a:r>
              <a:rPr lang="ru-RU" sz="2000" dirty="0"/>
              <a:t>                   </a:t>
            </a:r>
            <a:r>
              <a:rPr lang="ru-RU" sz="2400" dirty="0">
                <a:solidFill>
                  <a:schemeClr val="tx1"/>
                </a:solidFill>
              </a:rPr>
              <a:t>5</a:t>
            </a:r>
            <a:r>
              <a:rPr lang="ru-RU" sz="2400" dirty="0"/>
              <a:t>               </a:t>
            </a:r>
            <a:r>
              <a:rPr lang="ru-RU" sz="2400" dirty="0">
                <a:solidFill>
                  <a:schemeClr val="tx1"/>
                </a:solidFill>
              </a:rPr>
              <a:t>7</a:t>
            </a:r>
          </a:p>
          <a:p>
            <a:pPr>
              <a:buNone/>
            </a:pPr>
            <a:r>
              <a:rPr lang="ru-RU" sz="2000" dirty="0"/>
              <a:t>                              </a:t>
            </a:r>
            <a:r>
              <a:rPr lang="ru-RU" sz="2000" b="1" dirty="0"/>
              <a:t>;</a:t>
            </a:r>
          </a:p>
          <a:p>
            <a:pPr>
              <a:buNone/>
            </a:pPr>
            <a:r>
              <a:rPr lang="ru-RU" sz="2400" dirty="0"/>
              <a:t>                </a:t>
            </a:r>
            <a:r>
              <a:rPr lang="ru-RU" sz="2400" dirty="0">
                <a:solidFill>
                  <a:schemeClr val="tx1"/>
                </a:solidFill>
              </a:rPr>
              <a:t>8</a:t>
            </a:r>
            <a:r>
              <a:rPr lang="ru-RU" sz="2400" dirty="0"/>
              <a:t>               </a:t>
            </a:r>
            <a:r>
              <a:rPr lang="ru-RU" sz="2400" dirty="0">
                <a:solidFill>
                  <a:schemeClr val="tx1"/>
                </a:solidFill>
              </a:rPr>
              <a:t>3</a:t>
            </a:r>
          </a:p>
          <a:p>
            <a:pPr>
              <a:buNone/>
            </a:pPr>
            <a:r>
              <a:rPr lang="ru-RU" sz="2400" dirty="0"/>
              <a:t>    </a:t>
            </a:r>
            <a:r>
              <a:rPr lang="ru-RU" sz="2000" u="sng" dirty="0">
                <a:solidFill>
                  <a:schemeClr val="tx2">
                    <a:lumMod val="50000"/>
                  </a:schemeClr>
                </a:solidFill>
              </a:rPr>
              <a:t>правильные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/>
              <a:t>                                       </a:t>
            </a:r>
            <a:r>
              <a:rPr lang="ru-RU" sz="2000" u="sng" dirty="0">
                <a:solidFill>
                  <a:schemeClr val="tx2">
                    <a:lumMod val="50000"/>
                  </a:schemeClr>
                </a:solidFill>
              </a:rPr>
              <a:t>неправильные</a:t>
            </a:r>
          </a:p>
          <a:p>
            <a:pPr>
              <a:buNone/>
            </a:pPr>
            <a:r>
              <a:rPr lang="ru-RU" sz="2400" dirty="0"/>
              <a:t>            </a:t>
            </a:r>
            <a:r>
              <a:rPr lang="ru-RU" sz="2400" dirty="0">
                <a:solidFill>
                  <a:schemeClr val="tx1"/>
                </a:solidFill>
              </a:rPr>
              <a:t>3</a:t>
            </a:r>
            <a:r>
              <a:rPr lang="ru-RU" sz="2400" dirty="0"/>
              <a:t>                                                   </a:t>
            </a:r>
            <a:r>
              <a:rPr lang="ru-RU" sz="2400" dirty="0">
                <a:solidFill>
                  <a:schemeClr val="tx1"/>
                </a:solidFill>
              </a:rPr>
              <a:t>9</a:t>
            </a:r>
            <a:endParaRPr lang="ru-RU" sz="20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400" dirty="0"/>
              <a:t>            </a:t>
            </a:r>
            <a:r>
              <a:rPr lang="ru-RU" sz="2400" dirty="0">
                <a:solidFill>
                  <a:schemeClr val="tx1"/>
                </a:solidFill>
              </a:rPr>
              <a:t>4</a:t>
            </a:r>
            <a:r>
              <a:rPr lang="ru-RU" sz="2400" dirty="0"/>
              <a:t>                                                   </a:t>
            </a:r>
            <a:r>
              <a:rPr lang="ru-RU" sz="2400" dirty="0">
                <a:solidFill>
                  <a:schemeClr val="tx1"/>
                </a:solidFill>
              </a:rPr>
              <a:t>2</a:t>
            </a:r>
            <a:r>
              <a:rPr lang="ru-RU" sz="2400" dirty="0"/>
              <a:t>        </a:t>
            </a:r>
            <a:r>
              <a:rPr lang="ru-RU" sz="2000" u="sng" dirty="0">
                <a:solidFill>
                  <a:schemeClr val="tx2">
                    <a:lumMod val="50000"/>
                  </a:schemeClr>
                </a:solidFill>
              </a:rPr>
              <a:t>смешанное число</a:t>
            </a:r>
            <a:r>
              <a:rPr lang="ru-RU" sz="2000" u="sng" dirty="0"/>
              <a:t>   </a:t>
            </a:r>
          </a:p>
          <a:p>
            <a:pPr>
              <a:buNone/>
            </a:pPr>
            <a:r>
              <a:rPr lang="ru-RU" sz="2400" dirty="0"/>
              <a:t>                                                                                      </a:t>
            </a:r>
            <a:r>
              <a:rPr lang="ru-RU" sz="2800" dirty="0">
                <a:solidFill>
                  <a:schemeClr val="tx1"/>
                </a:solidFill>
              </a:rPr>
              <a:t>4</a:t>
            </a:r>
            <a:r>
              <a:rPr lang="ru-RU" sz="2400" dirty="0">
                <a:solidFill>
                  <a:schemeClr val="tx1"/>
                </a:solidFill>
              </a:rPr>
              <a:t>  ½</a:t>
            </a:r>
          </a:p>
          <a:p>
            <a:pPr>
              <a:buNone/>
            </a:pPr>
            <a:r>
              <a:rPr lang="ru-RU" sz="2000" dirty="0"/>
              <a:t>                                 </a:t>
            </a:r>
          </a:p>
          <a:p>
            <a:pPr>
              <a:buNone/>
            </a:pPr>
            <a:r>
              <a:rPr lang="ru-RU" sz="2000" dirty="0"/>
              <a:t>                                                                         </a:t>
            </a:r>
            <a:endParaRPr lang="ru-RU" dirty="0"/>
          </a:p>
          <a:p>
            <a:pPr>
              <a:buNone/>
            </a:pPr>
            <a:r>
              <a:rPr lang="ru-RU" sz="2000" dirty="0"/>
              <a:t>                  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3214678" y="1285860"/>
            <a:ext cx="785818" cy="500066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857752" y="1285860"/>
            <a:ext cx="571504" cy="428628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1785918" y="3429000"/>
            <a:ext cx="500066" cy="142876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500298" y="3429000"/>
            <a:ext cx="2000264" cy="35719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5930116" y="4072736"/>
            <a:ext cx="642942" cy="212726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1428728" y="4786322"/>
            <a:ext cx="1571636" cy="714380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10800000" flipV="1">
            <a:off x="5072066" y="5143512"/>
            <a:ext cx="1785950" cy="357190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одержимое 2"/>
          <p:cNvSpPr txBox="1">
            <a:spLocks/>
          </p:cNvSpPr>
          <p:nvPr/>
        </p:nvSpPr>
        <p:spPr>
          <a:xfrm>
            <a:off x="285720" y="5572140"/>
            <a:ext cx="8643998" cy="10890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1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Narrow" pitchFamily="34" charset="0"/>
              </a:rPr>
              <a:t>Научились: складывать, вычитать и сравнивать  дроби с одинаковым знаменателем.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428728" y="2857496"/>
            <a:ext cx="50006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714612" y="2857496"/>
            <a:ext cx="50006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214414" y="4357694"/>
            <a:ext cx="35719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286380" y="4357694"/>
            <a:ext cx="2857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solidFill>
                  <a:schemeClr val="bg2">
                    <a:lumMod val="50000"/>
                  </a:schemeClr>
                </a:solidFill>
              </a:rPr>
              <a:t>6 класс                                   7 класс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    </a:t>
            </a:r>
            <a:r>
              <a:rPr lang="ru-RU" sz="2400" dirty="0">
                <a:solidFill>
                  <a:schemeClr val="tx1"/>
                </a:solidFill>
              </a:rPr>
              <a:t>умножение дробей</a:t>
            </a:r>
          </a:p>
          <a:p>
            <a:pPr>
              <a:buNone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2000" dirty="0">
                <a:solidFill>
                  <a:schemeClr val="tx1"/>
                </a:solidFill>
              </a:rPr>
              <a:t>5      12       5   12                         </a:t>
            </a:r>
            <a:r>
              <a:rPr lang="en-US" sz="2400" i="1" dirty="0">
                <a:solidFill>
                  <a:schemeClr val="tx1"/>
                </a:solidFill>
              </a:rPr>
              <a:t>a        c         ac                </a:t>
            </a:r>
            <a:r>
              <a:rPr lang="en-US" sz="2000" dirty="0">
                <a:solidFill>
                  <a:schemeClr val="tx1"/>
                </a:solidFill>
              </a:rPr>
              <a:t>c        3a        3ac</a:t>
            </a:r>
          </a:p>
          <a:p>
            <a:pPr>
              <a:buNone/>
            </a:pPr>
            <a:r>
              <a:rPr lang="en-US" sz="2000" i="1" dirty="0">
                <a:solidFill>
                  <a:schemeClr val="tx1"/>
                </a:solidFill>
              </a:rPr>
              <a:t>  6       7        6    7                          </a:t>
            </a:r>
            <a:r>
              <a:rPr lang="en-US" sz="2400" i="1" dirty="0">
                <a:solidFill>
                  <a:schemeClr val="tx1"/>
                </a:solidFill>
              </a:rPr>
              <a:t>b        d         </a:t>
            </a:r>
            <a:r>
              <a:rPr lang="en-US" sz="2400" i="1" dirty="0" err="1">
                <a:solidFill>
                  <a:schemeClr val="tx1"/>
                </a:solidFill>
              </a:rPr>
              <a:t>bd</a:t>
            </a:r>
            <a:r>
              <a:rPr lang="en-US" sz="2400" i="1" dirty="0">
                <a:solidFill>
                  <a:schemeClr val="tx1"/>
                </a:solidFill>
              </a:rPr>
              <a:t>               </a:t>
            </a:r>
            <a:r>
              <a:rPr lang="en-US" sz="2000" dirty="0">
                <a:solidFill>
                  <a:schemeClr val="tx1"/>
                </a:solidFill>
              </a:rPr>
              <a:t>2d       5b       10db</a:t>
            </a:r>
          </a:p>
          <a:p>
            <a:pPr>
              <a:buNone/>
            </a:pPr>
            <a:r>
              <a:rPr lang="ru-RU" sz="2000" dirty="0">
                <a:solidFill>
                  <a:schemeClr val="tx1"/>
                </a:solidFill>
              </a:rPr>
              <a:t>  </a:t>
            </a:r>
            <a:r>
              <a:rPr lang="ru-RU" sz="1800" dirty="0">
                <a:solidFill>
                  <a:schemeClr val="tx1"/>
                </a:solidFill>
              </a:rPr>
              <a:t>определение  взаимообратных </a:t>
            </a:r>
          </a:p>
          <a:p>
            <a:pPr>
              <a:buNone/>
            </a:pPr>
            <a:r>
              <a:rPr lang="ru-RU" sz="1800" dirty="0">
                <a:solidFill>
                  <a:schemeClr val="tx1"/>
                </a:solidFill>
              </a:rPr>
              <a:t>                   дробей</a:t>
            </a:r>
          </a:p>
          <a:p>
            <a:pPr>
              <a:buNone/>
            </a:pPr>
            <a:r>
              <a:rPr lang="ru-RU" sz="1800" dirty="0">
                <a:solidFill>
                  <a:schemeClr val="tx1"/>
                </a:solidFill>
              </a:rPr>
              <a:t>       2       3</a:t>
            </a:r>
          </a:p>
          <a:p>
            <a:pPr>
              <a:buNone/>
            </a:pPr>
            <a:r>
              <a:rPr lang="ru-RU" sz="1800" dirty="0">
                <a:solidFill>
                  <a:schemeClr val="tx1"/>
                </a:solidFill>
              </a:rPr>
              <a:t>       3       2</a:t>
            </a:r>
          </a:p>
          <a:p>
            <a:pPr>
              <a:buNone/>
            </a:pPr>
            <a:r>
              <a:rPr lang="ru-RU" sz="1800" dirty="0">
                <a:solidFill>
                  <a:schemeClr val="tx1"/>
                </a:solidFill>
              </a:rPr>
              <a:t>                                                                </a:t>
            </a:r>
            <a:r>
              <a:rPr lang="ru-RU" sz="2400" dirty="0">
                <a:solidFill>
                  <a:schemeClr val="tx1"/>
                </a:solidFill>
              </a:rPr>
              <a:t>деление дробей</a:t>
            </a:r>
          </a:p>
          <a:p>
            <a:pPr>
              <a:buNone/>
            </a:pPr>
            <a:r>
              <a:rPr lang="ru-RU" sz="2400" dirty="0">
                <a:solidFill>
                  <a:schemeClr val="tx1"/>
                </a:solidFill>
              </a:rPr>
              <a:t>    </a:t>
            </a:r>
            <a:r>
              <a:rPr lang="en-US" sz="2000" dirty="0">
                <a:solidFill>
                  <a:schemeClr val="tx1"/>
                </a:solidFill>
              </a:rPr>
              <a:t>2</a:t>
            </a:r>
            <a:r>
              <a:rPr lang="ru-RU" sz="2400" dirty="0">
                <a:solidFill>
                  <a:schemeClr val="tx1"/>
                </a:solidFill>
              </a:rPr>
              <a:t>    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000" dirty="0">
                <a:solidFill>
                  <a:schemeClr val="tx1"/>
                </a:solidFill>
              </a:rPr>
              <a:t>3</a:t>
            </a:r>
            <a:r>
              <a:rPr lang="ru-RU" sz="2400" dirty="0">
                <a:solidFill>
                  <a:schemeClr val="tx1"/>
                </a:solidFill>
              </a:rPr>
              <a:t>       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000" dirty="0">
                <a:solidFill>
                  <a:schemeClr val="tx1"/>
                </a:solidFill>
              </a:rPr>
              <a:t>2    5</a:t>
            </a:r>
            <a:r>
              <a:rPr lang="ru-RU" sz="2000" dirty="0">
                <a:solidFill>
                  <a:schemeClr val="tx1"/>
                </a:solidFill>
              </a:rPr>
              <a:t>                     </a:t>
            </a:r>
            <a:r>
              <a:rPr lang="en-US" sz="2400" i="1" dirty="0">
                <a:solidFill>
                  <a:schemeClr val="tx1"/>
                </a:solidFill>
              </a:rPr>
              <a:t>a      c          a     d            </a:t>
            </a:r>
            <a:r>
              <a:rPr lang="en-US" sz="2000" dirty="0">
                <a:solidFill>
                  <a:schemeClr val="tx1"/>
                </a:solidFill>
              </a:rPr>
              <a:t>3a      m        3an</a:t>
            </a:r>
          </a:p>
          <a:p>
            <a:pPr>
              <a:buNone/>
            </a:pPr>
            <a:r>
              <a:rPr lang="en-US" sz="2400" i="1" dirty="0">
                <a:solidFill>
                  <a:schemeClr val="tx1"/>
                </a:solidFill>
              </a:rPr>
              <a:t>   </a:t>
            </a:r>
            <a:r>
              <a:rPr lang="en-US" sz="2000" i="1" dirty="0">
                <a:solidFill>
                  <a:schemeClr val="tx1"/>
                </a:solidFill>
              </a:rPr>
              <a:t>11</a:t>
            </a:r>
            <a:r>
              <a:rPr lang="en-US" sz="2400" i="1" dirty="0">
                <a:solidFill>
                  <a:schemeClr val="tx1"/>
                </a:solidFill>
              </a:rPr>
              <a:t>     </a:t>
            </a:r>
            <a:r>
              <a:rPr lang="en-US" sz="2000" i="1" dirty="0">
                <a:solidFill>
                  <a:schemeClr val="tx1"/>
                </a:solidFill>
              </a:rPr>
              <a:t>5   </a:t>
            </a:r>
            <a:r>
              <a:rPr lang="en-US" sz="2400" i="1" dirty="0">
                <a:solidFill>
                  <a:schemeClr val="tx1"/>
                </a:solidFill>
              </a:rPr>
              <a:t>     </a:t>
            </a:r>
            <a:r>
              <a:rPr lang="en-US" sz="2000" i="1" dirty="0">
                <a:solidFill>
                  <a:schemeClr val="tx1"/>
                </a:solidFill>
              </a:rPr>
              <a:t>11</a:t>
            </a:r>
            <a:r>
              <a:rPr lang="en-US" sz="2400" i="1" dirty="0">
                <a:solidFill>
                  <a:schemeClr val="tx1"/>
                </a:solidFill>
              </a:rPr>
              <a:t>   </a:t>
            </a:r>
            <a:r>
              <a:rPr lang="en-US" sz="2000" i="1" dirty="0">
                <a:solidFill>
                  <a:schemeClr val="tx1"/>
                </a:solidFill>
              </a:rPr>
              <a:t>3</a:t>
            </a:r>
            <a:r>
              <a:rPr lang="en-US" sz="2400" i="1" dirty="0">
                <a:solidFill>
                  <a:schemeClr val="tx1"/>
                </a:solidFill>
              </a:rPr>
              <a:t>                 b      d         b      c             </a:t>
            </a:r>
            <a:r>
              <a:rPr lang="en-US" sz="2000" dirty="0">
                <a:solidFill>
                  <a:schemeClr val="tx1"/>
                </a:solidFill>
              </a:rPr>
              <a:t>7b      n        7bm</a:t>
            </a:r>
            <a:endParaRPr lang="ru-RU" sz="2000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2400" dirty="0">
                <a:solidFill>
                  <a:schemeClr val="tx1"/>
                </a:solidFill>
              </a:rPr>
              <a:t>       возведение в степень</a:t>
            </a:r>
          </a:p>
          <a:p>
            <a:pPr>
              <a:buNone/>
            </a:pPr>
            <a:r>
              <a:rPr lang="ru-RU" sz="2400" dirty="0">
                <a:solidFill>
                  <a:schemeClr val="tx1"/>
                </a:solidFill>
              </a:rPr>
              <a:t>     </a:t>
            </a:r>
            <a:r>
              <a:rPr lang="ru-RU" sz="2000" dirty="0">
                <a:solidFill>
                  <a:schemeClr val="tx1"/>
                </a:solidFill>
              </a:rPr>
              <a:t>3</a:t>
            </a:r>
            <a:r>
              <a:rPr lang="ru-RU" sz="2000" baseline="30000" dirty="0">
                <a:solidFill>
                  <a:schemeClr val="tx1"/>
                </a:solidFill>
              </a:rPr>
              <a:t>     2       </a:t>
            </a:r>
            <a:r>
              <a:rPr lang="ru-RU" sz="2000" dirty="0">
                <a:solidFill>
                  <a:schemeClr val="tx1"/>
                </a:solidFill>
              </a:rPr>
              <a:t> 9                                               </a:t>
            </a:r>
            <a:r>
              <a:rPr lang="en-US" sz="2400" i="1" dirty="0">
                <a:solidFill>
                  <a:schemeClr val="tx1"/>
                </a:solidFill>
              </a:rPr>
              <a:t>a  </a:t>
            </a:r>
            <a:r>
              <a:rPr lang="en-US" sz="2400" baseline="30000" dirty="0">
                <a:solidFill>
                  <a:schemeClr val="tx1"/>
                </a:solidFill>
              </a:rPr>
              <a:t>n        </a:t>
            </a:r>
            <a:r>
              <a:rPr lang="en-US" sz="2400" dirty="0">
                <a:solidFill>
                  <a:schemeClr val="tx1"/>
                </a:solidFill>
              </a:rPr>
              <a:t> a</a:t>
            </a:r>
            <a:r>
              <a:rPr lang="en-US" sz="2400" baseline="30000" dirty="0">
                <a:solidFill>
                  <a:schemeClr val="tx1"/>
                </a:solidFill>
              </a:rPr>
              <a:t> n </a:t>
            </a:r>
            <a:r>
              <a:rPr lang="en-US" sz="2400" dirty="0">
                <a:solidFill>
                  <a:schemeClr val="tx1"/>
                </a:solidFill>
              </a:rPr>
              <a:t>                 </a:t>
            </a:r>
            <a:r>
              <a:rPr lang="en-US" sz="2000" dirty="0">
                <a:solidFill>
                  <a:schemeClr val="tx1"/>
                </a:solidFill>
              </a:rPr>
              <a:t>2c    </a:t>
            </a:r>
            <a:r>
              <a:rPr lang="en-US" sz="2000" baseline="30000" dirty="0">
                <a:solidFill>
                  <a:schemeClr val="tx1"/>
                </a:solidFill>
              </a:rPr>
              <a:t>4</a:t>
            </a:r>
            <a:r>
              <a:rPr lang="en-US" sz="2000" dirty="0">
                <a:solidFill>
                  <a:schemeClr val="tx1"/>
                </a:solidFill>
              </a:rPr>
              <a:t>         16c</a:t>
            </a:r>
            <a:r>
              <a:rPr lang="en-US" sz="2400" baseline="30000" dirty="0">
                <a:solidFill>
                  <a:schemeClr val="tx1"/>
                </a:solidFill>
              </a:rPr>
              <a:t> </a:t>
            </a:r>
            <a:r>
              <a:rPr lang="en-US" sz="2000" baseline="30000" dirty="0">
                <a:solidFill>
                  <a:schemeClr val="tx1"/>
                </a:solidFill>
              </a:rPr>
              <a:t>4</a:t>
            </a:r>
            <a:endParaRPr lang="ru-RU" sz="2000" i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000" dirty="0">
                <a:solidFill>
                  <a:schemeClr val="tx1"/>
                </a:solidFill>
              </a:rPr>
              <a:t>      4          16</a:t>
            </a:r>
            <a:r>
              <a:rPr lang="en-US" sz="2000" dirty="0">
                <a:solidFill>
                  <a:schemeClr val="tx1"/>
                </a:solidFill>
              </a:rPr>
              <a:t>                                             </a:t>
            </a:r>
            <a:r>
              <a:rPr lang="en-US" sz="2400" i="1" dirty="0">
                <a:solidFill>
                  <a:schemeClr val="tx1"/>
                </a:solidFill>
              </a:rPr>
              <a:t>b          </a:t>
            </a:r>
            <a:r>
              <a:rPr lang="en-US" sz="2400" i="1" dirty="0" err="1">
                <a:solidFill>
                  <a:schemeClr val="tx1"/>
                </a:solidFill>
              </a:rPr>
              <a:t>b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baseline="30000" dirty="0">
                <a:solidFill>
                  <a:schemeClr val="tx1"/>
                </a:solidFill>
              </a:rPr>
              <a:t>n</a:t>
            </a:r>
            <a:r>
              <a:rPr lang="en-US" sz="2400" i="1" dirty="0">
                <a:solidFill>
                  <a:schemeClr val="tx1"/>
                </a:solidFill>
              </a:rPr>
              <a:t>               </a:t>
            </a:r>
            <a:r>
              <a:rPr lang="en-US" sz="2000" i="1" dirty="0">
                <a:solidFill>
                  <a:schemeClr val="tx1"/>
                </a:solidFill>
              </a:rPr>
              <a:t>  3a</a:t>
            </a:r>
            <a:r>
              <a:rPr lang="en-US" sz="2000" i="1" baseline="30000" dirty="0">
                <a:solidFill>
                  <a:schemeClr val="tx1"/>
                </a:solidFill>
              </a:rPr>
              <a:t> 2</a:t>
            </a:r>
            <a:r>
              <a:rPr lang="en-US" sz="2000" i="1" dirty="0">
                <a:solidFill>
                  <a:schemeClr val="tx1"/>
                </a:solidFill>
              </a:rPr>
              <a:t>             81a</a:t>
            </a:r>
            <a:r>
              <a:rPr lang="en-US" sz="2000" baseline="30000" dirty="0">
                <a:solidFill>
                  <a:schemeClr val="tx1"/>
                </a:solidFill>
              </a:rPr>
              <a:t> 8</a:t>
            </a:r>
            <a:endParaRPr lang="ru-RU" sz="2000" i="1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Минус 6"/>
          <p:cNvSpPr/>
          <p:nvPr/>
        </p:nvSpPr>
        <p:spPr>
          <a:xfrm>
            <a:off x="3571868" y="2071678"/>
            <a:ext cx="428628" cy="214314"/>
          </a:xfrm>
          <a:prstGeom prst="mathMinus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>
            <a:off x="4357686" y="2071678"/>
            <a:ext cx="428628" cy="214314"/>
          </a:xfrm>
          <a:prstGeom prst="mathMinus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5214942" y="2071678"/>
            <a:ext cx="500066" cy="214314"/>
          </a:xfrm>
          <a:prstGeom prst="mathMinus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инус 12"/>
          <p:cNvSpPr/>
          <p:nvPr/>
        </p:nvSpPr>
        <p:spPr>
          <a:xfrm>
            <a:off x="0" y="2071678"/>
            <a:ext cx="500034" cy="214314"/>
          </a:xfrm>
          <a:prstGeom prst="mathMinus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714348" y="2071678"/>
            <a:ext cx="357190" cy="214314"/>
          </a:xfrm>
          <a:prstGeom prst="mathMinus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инус 17"/>
          <p:cNvSpPr/>
          <p:nvPr/>
        </p:nvSpPr>
        <p:spPr>
          <a:xfrm>
            <a:off x="1357290" y="2071678"/>
            <a:ext cx="857256" cy="214314"/>
          </a:xfrm>
          <a:prstGeom prst="mathMinus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143372" y="2143116"/>
            <a:ext cx="71438" cy="7143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714480" y="1928802"/>
            <a:ext cx="71438" cy="7143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714480" y="2357430"/>
            <a:ext cx="71438" cy="7143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Минус 25"/>
          <p:cNvSpPr/>
          <p:nvPr/>
        </p:nvSpPr>
        <p:spPr>
          <a:xfrm>
            <a:off x="6715140" y="2071678"/>
            <a:ext cx="428628" cy="214314"/>
          </a:xfrm>
          <a:prstGeom prst="mathMinus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215206" y="2143116"/>
            <a:ext cx="71438" cy="7143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Минус 27"/>
          <p:cNvSpPr/>
          <p:nvPr/>
        </p:nvSpPr>
        <p:spPr>
          <a:xfrm>
            <a:off x="7429520" y="2071678"/>
            <a:ext cx="428628" cy="214314"/>
          </a:xfrm>
          <a:prstGeom prst="mathMinus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Минус 29"/>
          <p:cNvSpPr/>
          <p:nvPr/>
        </p:nvSpPr>
        <p:spPr>
          <a:xfrm>
            <a:off x="8143900" y="2071678"/>
            <a:ext cx="642942" cy="214314"/>
          </a:xfrm>
          <a:prstGeom prst="mathMinus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4143769" y="3357165"/>
            <a:ext cx="1143008" cy="794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Минус 33"/>
          <p:cNvSpPr/>
          <p:nvPr/>
        </p:nvSpPr>
        <p:spPr>
          <a:xfrm>
            <a:off x="357158" y="3500438"/>
            <a:ext cx="357190" cy="214314"/>
          </a:xfrm>
          <a:prstGeom prst="mathMinus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Минус 34"/>
          <p:cNvSpPr/>
          <p:nvPr/>
        </p:nvSpPr>
        <p:spPr>
          <a:xfrm>
            <a:off x="928662" y="3500438"/>
            <a:ext cx="357190" cy="214314"/>
          </a:xfrm>
          <a:prstGeom prst="mathMinus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71472" y="2143116"/>
            <a:ext cx="71438" cy="7143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85786" y="3571876"/>
            <a:ext cx="71438" cy="7143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rot="5400000" flipH="1" flipV="1">
            <a:off x="1857356" y="3357562"/>
            <a:ext cx="142876" cy="14287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1785918" y="3571876"/>
            <a:ext cx="428628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857356" y="3786190"/>
            <a:ext cx="285752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Минус 52"/>
          <p:cNvSpPr/>
          <p:nvPr/>
        </p:nvSpPr>
        <p:spPr>
          <a:xfrm>
            <a:off x="3571868" y="4714884"/>
            <a:ext cx="428628" cy="214314"/>
          </a:xfrm>
          <a:prstGeom prst="mathMinus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Минус 53"/>
          <p:cNvSpPr/>
          <p:nvPr/>
        </p:nvSpPr>
        <p:spPr>
          <a:xfrm>
            <a:off x="4214810" y="4714884"/>
            <a:ext cx="428628" cy="214314"/>
          </a:xfrm>
          <a:prstGeom prst="mathMinus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071934" y="4786322"/>
            <a:ext cx="71438" cy="7143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Минус 56"/>
          <p:cNvSpPr/>
          <p:nvPr/>
        </p:nvSpPr>
        <p:spPr>
          <a:xfrm>
            <a:off x="5715008" y="4714884"/>
            <a:ext cx="357190" cy="214314"/>
          </a:xfrm>
          <a:prstGeom prst="mathMinus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Минус 57"/>
          <p:cNvSpPr/>
          <p:nvPr/>
        </p:nvSpPr>
        <p:spPr>
          <a:xfrm>
            <a:off x="5143504" y="4714884"/>
            <a:ext cx="357190" cy="214314"/>
          </a:xfrm>
          <a:prstGeom prst="mathMinus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5572132" y="4786322"/>
            <a:ext cx="71438" cy="7143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Минус 59"/>
          <p:cNvSpPr/>
          <p:nvPr/>
        </p:nvSpPr>
        <p:spPr>
          <a:xfrm>
            <a:off x="285720" y="4714884"/>
            <a:ext cx="357190" cy="214314"/>
          </a:xfrm>
          <a:prstGeom prst="mathMinus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Минус 60"/>
          <p:cNvSpPr/>
          <p:nvPr/>
        </p:nvSpPr>
        <p:spPr>
          <a:xfrm>
            <a:off x="857224" y="4714884"/>
            <a:ext cx="428628" cy="214314"/>
          </a:xfrm>
          <a:prstGeom prst="mathMinus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714348" y="4786322"/>
            <a:ext cx="71438" cy="7143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Минус 63"/>
          <p:cNvSpPr/>
          <p:nvPr/>
        </p:nvSpPr>
        <p:spPr>
          <a:xfrm>
            <a:off x="1643042" y="4714884"/>
            <a:ext cx="857256" cy="214314"/>
          </a:xfrm>
          <a:prstGeom prst="mathMinus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2071670" y="5000636"/>
            <a:ext cx="71438" cy="7143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2071670" y="4643446"/>
            <a:ext cx="71438" cy="7143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Минус 69"/>
          <p:cNvSpPr/>
          <p:nvPr/>
        </p:nvSpPr>
        <p:spPr>
          <a:xfrm>
            <a:off x="6786578" y="4714884"/>
            <a:ext cx="428628" cy="214314"/>
          </a:xfrm>
          <a:prstGeom prst="mathMinus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Минус 70"/>
          <p:cNvSpPr/>
          <p:nvPr/>
        </p:nvSpPr>
        <p:spPr>
          <a:xfrm>
            <a:off x="7429520" y="4714884"/>
            <a:ext cx="428628" cy="214314"/>
          </a:xfrm>
          <a:prstGeom prst="mathMinus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7286644" y="4786322"/>
            <a:ext cx="71438" cy="7143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Минус 74"/>
          <p:cNvSpPr/>
          <p:nvPr/>
        </p:nvSpPr>
        <p:spPr>
          <a:xfrm>
            <a:off x="8143900" y="4714884"/>
            <a:ext cx="642942" cy="214314"/>
          </a:xfrm>
          <a:prstGeom prst="mathMinus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Двойные круглые скобки 75"/>
          <p:cNvSpPr/>
          <p:nvPr/>
        </p:nvSpPr>
        <p:spPr>
          <a:xfrm>
            <a:off x="285720" y="5857892"/>
            <a:ext cx="500066" cy="642942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Минус 76"/>
          <p:cNvSpPr/>
          <p:nvPr/>
        </p:nvSpPr>
        <p:spPr>
          <a:xfrm>
            <a:off x="285720" y="6072206"/>
            <a:ext cx="500066" cy="142876"/>
          </a:xfrm>
          <a:prstGeom prst="mathMinus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Минус 78"/>
          <p:cNvSpPr/>
          <p:nvPr/>
        </p:nvSpPr>
        <p:spPr>
          <a:xfrm>
            <a:off x="1142976" y="6072206"/>
            <a:ext cx="500066" cy="142876"/>
          </a:xfrm>
          <a:prstGeom prst="mathMinus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Минус 79"/>
          <p:cNvSpPr/>
          <p:nvPr/>
        </p:nvSpPr>
        <p:spPr>
          <a:xfrm>
            <a:off x="4286248" y="6072206"/>
            <a:ext cx="428628" cy="142876"/>
          </a:xfrm>
          <a:prstGeom prst="mathMinus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Двойные круглые скобки 80"/>
          <p:cNvSpPr/>
          <p:nvPr/>
        </p:nvSpPr>
        <p:spPr>
          <a:xfrm>
            <a:off x="4214810" y="5786454"/>
            <a:ext cx="500066" cy="714380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Минус 82"/>
          <p:cNvSpPr/>
          <p:nvPr/>
        </p:nvSpPr>
        <p:spPr>
          <a:xfrm>
            <a:off x="5214942" y="6072206"/>
            <a:ext cx="500066" cy="142876"/>
          </a:xfrm>
          <a:prstGeom prst="mathMinus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Двойные круглые скобки 83"/>
          <p:cNvSpPr/>
          <p:nvPr/>
        </p:nvSpPr>
        <p:spPr>
          <a:xfrm>
            <a:off x="6786578" y="5786454"/>
            <a:ext cx="642942" cy="714380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Минус 84"/>
          <p:cNvSpPr/>
          <p:nvPr/>
        </p:nvSpPr>
        <p:spPr>
          <a:xfrm>
            <a:off x="6858016" y="6072206"/>
            <a:ext cx="500066" cy="142876"/>
          </a:xfrm>
          <a:prstGeom prst="mathMinus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Минус 86"/>
          <p:cNvSpPr/>
          <p:nvPr/>
        </p:nvSpPr>
        <p:spPr>
          <a:xfrm>
            <a:off x="8072462" y="6072206"/>
            <a:ext cx="642942" cy="214314"/>
          </a:xfrm>
          <a:prstGeom prst="mathMinus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>
            <a:off x="1142976" y="2143116"/>
            <a:ext cx="214314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1142976" y="2214554"/>
            <a:ext cx="214314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4929190" y="2143116"/>
            <a:ext cx="214314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4929190" y="2214554"/>
            <a:ext cx="214314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7929586" y="2143116"/>
            <a:ext cx="214314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7929586" y="2214554"/>
            <a:ext cx="214314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1428728" y="3571876"/>
            <a:ext cx="214314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1428728" y="3643314"/>
            <a:ext cx="214314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1428728" y="4786322"/>
            <a:ext cx="214314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1428728" y="4857760"/>
            <a:ext cx="214314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928662" y="6072206"/>
            <a:ext cx="214314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928662" y="6215082"/>
            <a:ext cx="214314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4857752" y="6072206"/>
            <a:ext cx="214314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4857752" y="6215082"/>
            <a:ext cx="214314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4786314" y="4786322"/>
            <a:ext cx="214314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4786314" y="4857760"/>
            <a:ext cx="214314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7929586" y="4786322"/>
            <a:ext cx="214314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7929586" y="4857760"/>
            <a:ext cx="214314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7715272" y="6072206"/>
            <a:ext cx="214314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7715272" y="6215082"/>
            <a:ext cx="214314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   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6 класс                                7 класс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858280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/>
              <a:t>   </a:t>
            </a:r>
            <a:r>
              <a:rPr lang="ru-RU" sz="2000" dirty="0">
                <a:solidFill>
                  <a:schemeClr val="tx1"/>
                </a:solidFill>
              </a:rPr>
              <a:t>обыкновенные дроби                                              алгебраические дроби</a:t>
            </a:r>
          </a:p>
          <a:p>
            <a:pPr>
              <a:buNone/>
            </a:pPr>
            <a:r>
              <a:rPr lang="ru-RU" sz="2000" dirty="0">
                <a:solidFill>
                  <a:schemeClr val="tx1"/>
                </a:solidFill>
              </a:rPr>
              <a:t>(понятие взято из 5 класса)   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                                          </a:t>
            </a:r>
            <a:r>
              <a:rPr lang="en-US" sz="2000" i="1" dirty="0">
                <a:solidFill>
                  <a:schemeClr val="tx1"/>
                </a:solidFill>
              </a:rPr>
              <a:t>a−b           x(</a:t>
            </a:r>
            <a:r>
              <a:rPr lang="en-US" sz="2000" i="1" dirty="0" err="1">
                <a:solidFill>
                  <a:schemeClr val="tx1"/>
                </a:solidFill>
              </a:rPr>
              <a:t>b+c</a:t>
            </a:r>
            <a:r>
              <a:rPr lang="en-US" sz="2000" i="1" dirty="0">
                <a:solidFill>
                  <a:schemeClr val="tx1"/>
                </a:solidFill>
              </a:rPr>
              <a:t>)</a:t>
            </a:r>
            <a:endParaRPr lang="ru-RU" sz="2000" i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000" dirty="0">
                <a:solidFill>
                  <a:schemeClr val="tx1"/>
                </a:solidFill>
              </a:rPr>
              <a:t>                                           </a:t>
            </a:r>
            <a:r>
              <a:rPr lang="en-US" sz="2000" dirty="0">
                <a:solidFill>
                  <a:schemeClr val="tx1"/>
                </a:solidFill>
              </a:rPr>
              <a:t>                                                    </a:t>
            </a:r>
            <a:r>
              <a:rPr lang="en-US" sz="2000" i="1" dirty="0">
                <a:solidFill>
                  <a:schemeClr val="tx1"/>
                </a:solidFill>
              </a:rPr>
              <a:t>c              y(a−c)</a:t>
            </a:r>
            <a:endParaRPr lang="ru-RU" sz="2000" i="1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2000" dirty="0">
                <a:solidFill>
                  <a:schemeClr val="tx1"/>
                </a:solidFill>
              </a:rPr>
              <a:t>  </a:t>
            </a:r>
            <a:r>
              <a:rPr lang="ru-RU" sz="2000" b="1" dirty="0">
                <a:solidFill>
                  <a:schemeClr val="tx1"/>
                </a:solidFill>
              </a:rPr>
              <a:t>основное свойства дроби</a:t>
            </a:r>
          </a:p>
          <a:p>
            <a:pPr algn="ctr">
              <a:buNone/>
            </a:pP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4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         </a:t>
            </a:r>
            <a:r>
              <a:rPr lang="ru-RU" sz="2000" dirty="0">
                <a:solidFill>
                  <a:schemeClr val="tx1"/>
                </a:solidFill>
              </a:rPr>
              <a:t>2</a:t>
            </a:r>
            <a:r>
              <a:rPr lang="en-US" sz="2000" b="1" dirty="0">
                <a:solidFill>
                  <a:schemeClr val="tx1"/>
                </a:solidFill>
              </a:rPr>
              <a:t>    </a:t>
            </a:r>
            <a:r>
              <a:rPr lang="ru-RU" sz="2000" b="1" dirty="0">
                <a:solidFill>
                  <a:schemeClr val="tx1"/>
                </a:solidFill>
              </a:rPr>
              <a:t>                                                     </a:t>
            </a:r>
            <a:r>
              <a:rPr lang="en-US" sz="2000" i="1" dirty="0">
                <a:solidFill>
                  <a:schemeClr val="tx1"/>
                </a:solidFill>
              </a:rPr>
              <a:t>a       ma    m-</a:t>
            </a:r>
            <a:r>
              <a:rPr lang="ru-RU" sz="2000" i="1" dirty="0">
                <a:solidFill>
                  <a:schemeClr val="tx1"/>
                </a:solidFill>
              </a:rPr>
              <a:t>алгебраическое</a:t>
            </a:r>
          </a:p>
          <a:p>
            <a:pPr>
              <a:buNone/>
            </a:pPr>
            <a:r>
              <a:rPr lang="ru-RU" sz="2000" i="1" dirty="0">
                <a:solidFill>
                  <a:schemeClr val="tx1"/>
                </a:solidFill>
              </a:rPr>
              <a:t>     </a:t>
            </a:r>
            <a:r>
              <a:rPr lang="en-US" sz="2000" i="1" dirty="0">
                <a:solidFill>
                  <a:schemeClr val="tx1"/>
                </a:solidFill>
              </a:rPr>
              <a:t>  </a:t>
            </a:r>
            <a:r>
              <a:rPr lang="ru-RU" sz="2000" dirty="0">
                <a:solidFill>
                  <a:schemeClr val="tx1"/>
                </a:solidFill>
              </a:rPr>
              <a:t>10</a:t>
            </a:r>
            <a:r>
              <a:rPr lang="en-US" sz="2000" b="1" dirty="0">
                <a:solidFill>
                  <a:schemeClr val="tx1"/>
                </a:solidFill>
              </a:rPr>
              <a:t>         </a:t>
            </a:r>
            <a:r>
              <a:rPr lang="ru-RU" sz="2000" dirty="0">
                <a:solidFill>
                  <a:schemeClr val="tx1"/>
                </a:solidFill>
              </a:rPr>
              <a:t>5</a:t>
            </a:r>
            <a:r>
              <a:rPr lang="en-US" sz="2000" b="1" dirty="0">
                <a:solidFill>
                  <a:schemeClr val="tx1"/>
                </a:solidFill>
              </a:rPr>
              <a:t>                      </a:t>
            </a:r>
            <a:r>
              <a:rPr lang="ru-RU" sz="2000" b="1" dirty="0">
                <a:solidFill>
                  <a:schemeClr val="tx1"/>
                </a:solidFill>
              </a:rPr>
              <a:t>                           </a:t>
            </a:r>
            <a:r>
              <a:rPr lang="en-US" sz="2000" b="1" dirty="0">
                <a:solidFill>
                  <a:schemeClr val="tx1"/>
                </a:solidFill>
              </a:rPr>
              <a:t>       </a:t>
            </a:r>
            <a:r>
              <a:rPr lang="en-US" sz="2000" i="1" dirty="0">
                <a:solidFill>
                  <a:schemeClr val="tx1"/>
                </a:solidFill>
              </a:rPr>
              <a:t>b       </a:t>
            </a:r>
            <a:r>
              <a:rPr lang="en-US" sz="2000" i="1" dirty="0" err="1">
                <a:solidFill>
                  <a:schemeClr val="tx1"/>
                </a:solidFill>
              </a:rPr>
              <a:t>mb</a:t>
            </a:r>
            <a:r>
              <a:rPr lang="ru-RU" sz="2000" i="1" dirty="0">
                <a:solidFill>
                  <a:schemeClr val="tx1"/>
                </a:solidFill>
              </a:rPr>
              <a:t>        выражение</a:t>
            </a:r>
            <a:endParaRPr lang="en-US" sz="2000" i="1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2000" b="1" dirty="0">
                <a:solidFill>
                  <a:schemeClr val="tx1"/>
                </a:solidFill>
              </a:rPr>
              <a:t>сложение и вычитание дробей с разными знаменателями </a:t>
            </a:r>
          </a:p>
          <a:p>
            <a:pPr>
              <a:buNone/>
            </a:pPr>
            <a:r>
              <a:rPr lang="ru-RU" sz="2000" dirty="0">
                <a:solidFill>
                  <a:schemeClr val="tx1"/>
                </a:solidFill>
              </a:rPr>
              <a:t>1.НОК</a:t>
            </a:r>
            <a:r>
              <a:rPr lang="ru-RU" sz="2000" b="1" dirty="0">
                <a:solidFill>
                  <a:schemeClr val="tx1"/>
                </a:solidFill>
              </a:rPr>
              <a:t>                                                            </a:t>
            </a:r>
            <a:r>
              <a:rPr lang="ru-RU" sz="1800" dirty="0">
                <a:solidFill>
                  <a:schemeClr val="tx1"/>
                </a:solidFill>
              </a:rPr>
              <a:t>1.общий знаменатель ( должен  де-</a:t>
            </a:r>
          </a:p>
          <a:p>
            <a:pPr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                                                                                  литься на знаменатель каждой из      </a:t>
            </a:r>
            <a:endParaRPr lang="ru-RU" sz="1800" b="1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1800" b="1" dirty="0">
                <a:solidFill>
                  <a:schemeClr val="tx1"/>
                </a:solidFill>
              </a:rPr>
              <a:t>                          </a:t>
            </a:r>
            <a:r>
              <a:rPr lang="ru-RU" sz="1800" dirty="0">
                <a:solidFill>
                  <a:schemeClr val="tx1"/>
                </a:solidFill>
              </a:rPr>
              <a:t>дробей) </a:t>
            </a:r>
          </a:p>
          <a:p>
            <a:pPr algn="ctr">
              <a:buNone/>
            </a:pPr>
            <a:r>
              <a:rPr lang="ru-RU" sz="1800" dirty="0">
                <a:solidFill>
                  <a:schemeClr val="tx1"/>
                </a:solidFill>
              </a:rPr>
              <a:t>2.дополнительный множитель</a:t>
            </a:r>
          </a:p>
          <a:p>
            <a:pPr>
              <a:buNone/>
            </a:pPr>
            <a:r>
              <a:rPr lang="ru-RU" sz="1800" dirty="0">
                <a:solidFill>
                  <a:schemeClr val="tx1"/>
                </a:solidFill>
              </a:rPr>
              <a:t>          2       4           9</a:t>
            </a:r>
            <a:r>
              <a:rPr lang="ru-RU" sz="180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  <a:r>
              <a:rPr lang="ru-RU" sz="1800" dirty="0">
                <a:solidFill>
                  <a:schemeClr val="tx1"/>
                </a:solidFill>
              </a:rPr>
              <a:t>3=3                                     1     </a:t>
            </a:r>
            <a:r>
              <a:rPr lang="en-US" sz="1800" dirty="0">
                <a:solidFill>
                  <a:schemeClr val="tx1"/>
                </a:solidFill>
              </a:rPr>
              <a:t>  </a:t>
            </a:r>
            <a:r>
              <a:rPr lang="ru-RU" sz="1800" dirty="0">
                <a:solidFill>
                  <a:schemeClr val="tx1"/>
                </a:solidFill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                                   </a:t>
            </a:r>
            <a:endParaRPr lang="ru-RU" sz="18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800" dirty="0">
                <a:solidFill>
                  <a:schemeClr val="tx1"/>
                </a:solidFill>
              </a:rPr>
              <a:t>          3       9           9</a:t>
            </a:r>
            <a:r>
              <a:rPr lang="ru-RU" sz="180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  <a:r>
              <a:rPr lang="ru-RU" sz="1800" dirty="0">
                <a:solidFill>
                  <a:schemeClr val="tx1"/>
                </a:solidFill>
              </a:rPr>
              <a:t>9=1                                            </a:t>
            </a:r>
            <a:r>
              <a:rPr lang="en-US" sz="1800" dirty="0">
                <a:solidFill>
                  <a:schemeClr val="tx1"/>
                </a:solidFill>
              </a:rPr>
              <a:t>  </a:t>
            </a:r>
            <a:r>
              <a:rPr lang="ru-RU" sz="1800" i="1" dirty="0">
                <a:solidFill>
                  <a:schemeClr val="tx1"/>
                </a:solidFill>
              </a:rPr>
              <a:t>2</a:t>
            </a:r>
            <a:r>
              <a:rPr lang="en-US" sz="1800" i="1" dirty="0">
                <a:solidFill>
                  <a:schemeClr val="tx1"/>
                </a:solidFill>
              </a:rPr>
              <a:t>b                                 </a:t>
            </a:r>
            <a:endParaRPr lang="ru-RU" sz="1800" i="1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1800" dirty="0">
                <a:solidFill>
                  <a:schemeClr val="tx1"/>
                </a:solidFill>
              </a:rPr>
              <a:t>  </a:t>
            </a:r>
          </a:p>
          <a:p>
            <a:pPr algn="ctr">
              <a:buNone/>
            </a:pPr>
            <a:r>
              <a:rPr lang="ru-RU" sz="1800" dirty="0">
                <a:solidFill>
                  <a:schemeClr val="tx1"/>
                </a:solidFill>
              </a:rPr>
              <a:t>3.сложить или вычесть получившиеся дроби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215074" y="2000240"/>
            <a:ext cx="57150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358082" y="2000240"/>
            <a:ext cx="78581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4076704" y="1852594"/>
            <a:ext cx="113346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429256" y="3071810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643570" y="3000372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643570" y="3143248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000760" y="3071810"/>
            <a:ext cx="35719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85786" y="3071810"/>
            <a:ext cx="35719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285852" y="3000372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285852" y="3143248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643042" y="3071810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4220374" y="3066246"/>
            <a:ext cx="84771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Содержимое 2"/>
          <p:cNvSpPr txBox="1">
            <a:spLocks/>
          </p:cNvSpPr>
          <p:nvPr/>
        </p:nvSpPr>
        <p:spPr>
          <a:xfrm>
            <a:off x="6858016" y="1785926"/>
            <a:ext cx="409548" cy="5889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</p:txBody>
      </p:sp>
      <p:sp>
        <p:nvSpPr>
          <p:cNvPr id="26" name="Содержимое 2"/>
          <p:cNvSpPr txBox="1">
            <a:spLocks/>
          </p:cNvSpPr>
          <p:nvPr/>
        </p:nvSpPr>
        <p:spPr>
          <a:xfrm>
            <a:off x="1857356" y="2857496"/>
            <a:ext cx="409548" cy="5889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</p:txBody>
      </p:sp>
      <p:sp>
        <p:nvSpPr>
          <p:cNvPr id="32" name="Содержимое 2"/>
          <p:cNvSpPr txBox="1">
            <a:spLocks/>
          </p:cNvSpPr>
          <p:nvPr/>
        </p:nvSpPr>
        <p:spPr>
          <a:xfrm>
            <a:off x="2071670" y="2786058"/>
            <a:ext cx="1909746" cy="58895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ϵ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Содержимое 2"/>
          <p:cNvSpPr txBox="1">
            <a:spLocks/>
          </p:cNvSpPr>
          <p:nvPr/>
        </p:nvSpPr>
        <p:spPr>
          <a:xfrm>
            <a:off x="6357950" y="2786058"/>
            <a:ext cx="338110" cy="4286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rot="5400000">
            <a:off x="4145753" y="4212437"/>
            <a:ext cx="1000132" cy="47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Содержимое 2"/>
          <p:cNvSpPr txBox="1">
            <a:spLocks/>
          </p:cNvSpPr>
          <p:nvPr/>
        </p:nvSpPr>
        <p:spPr>
          <a:xfrm>
            <a:off x="1142976" y="5286388"/>
            <a:ext cx="409548" cy="571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+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857224" y="5500702"/>
            <a:ext cx="2857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Содержимое 2"/>
          <p:cNvSpPr txBox="1">
            <a:spLocks/>
          </p:cNvSpPr>
          <p:nvPr/>
        </p:nvSpPr>
        <p:spPr>
          <a:xfrm>
            <a:off x="1142976" y="5286388"/>
            <a:ext cx="357190" cy="35719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428728" y="5500702"/>
            <a:ext cx="2857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Содержимое 2"/>
          <p:cNvSpPr txBox="1">
            <a:spLocks/>
          </p:cNvSpPr>
          <p:nvPr/>
        </p:nvSpPr>
        <p:spPr>
          <a:xfrm>
            <a:off x="1714480" y="5286388"/>
            <a:ext cx="409548" cy="5889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</p:txBody>
      </p:sp>
      <p:sp>
        <p:nvSpPr>
          <p:cNvPr id="44" name="Дуга 43"/>
          <p:cNvSpPr/>
          <p:nvPr/>
        </p:nvSpPr>
        <p:spPr>
          <a:xfrm rot="10316277">
            <a:off x="1027874" y="4820828"/>
            <a:ext cx="373080" cy="422369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уга 44"/>
          <p:cNvSpPr/>
          <p:nvPr/>
        </p:nvSpPr>
        <p:spPr>
          <a:xfrm rot="10316277">
            <a:off x="1599378" y="4810397"/>
            <a:ext cx="373080" cy="422369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одержимое 2"/>
          <p:cNvSpPr txBox="1">
            <a:spLocks/>
          </p:cNvSpPr>
          <p:nvPr/>
        </p:nvSpPr>
        <p:spPr>
          <a:xfrm>
            <a:off x="1571604" y="4857760"/>
            <a:ext cx="409548" cy="571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Содержимое 2"/>
          <p:cNvSpPr txBox="1">
            <a:spLocks/>
          </p:cNvSpPr>
          <p:nvPr/>
        </p:nvSpPr>
        <p:spPr>
          <a:xfrm>
            <a:off x="1000100" y="4857760"/>
            <a:ext cx="409548" cy="571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rot="5400000">
            <a:off x="4145753" y="5641197"/>
            <a:ext cx="1000132" cy="47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857752" y="5429264"/>
            <a:ext cx="4286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000" b="0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000" b="0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Calibri" pitchFamily="34" charset="0"/>
                <a:cs typeface="Times New Roman" pitchFamily="18" charset="0"/>
              </a:rPr>
              <a:t>                   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cs typeface="Arial" pitchFamily="34" charset="0"/>
            </a:endParaRPr>
          </a:p>
        </p:txBody>
      </p:sp>
      <p:sp>
        <p:nvSpPr>
          <p:cNvPr id="49" name="Содержимое 2"/>
          <p:cNvSpPr txBox="1">
            <a:spLocks/>
          </p:cNvSpPr>
          <p:nvPr/>
        </p:nvSpPr>
        <p:spPr>
          <a:xfrm>
            <a:off x="5143504" y="5286388"/>
            <a:ext cx="357190" cy="35719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Содержимое 2"/>
          <p:cNvSpPr txBox="1">
            <a:spLocks/>
          </p:cNvSpPr>
          <p:nvPr/>
        </p:nvSpPr>
        <p:spPr>
          <a:xfrm>
            <a:off x="5143504" y="5286388"/>
            <a:ext cx="409548" cy="50006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4857752" y="5500702"/>
            <a:ext cx="2857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5429256" y="5500702"/>
            <a:ext cx="2857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Дуга 53"/>
          <p:cNvSpPr/>
          <p:nvPr/>
        </p:nvSpPr>
        <p:spPr>
          <a:xfrm rot="10316277">
            <a:off x="5028402" y="4881834"/>
            <a:ext cx="373080" cy="422369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Дуга 54"/>
          <p:cNvSpPr/>
          <p:nvPr/>
        </p:nvSpPr>
        <p:spPr>
          <a:xfrm rot="10316277">
            <a:off x="5599906" y="4881835"/>
            <a:ext cx="373080" cy="422369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Rectangle 1"/>
          <p:cNvSpPr>
            <a:spLocks noChangeArrowheads="1"/>
          </p:cNvSpPr>
          <p:nvPr/>
        </p:nvSpPr>
        <p:spPr bwMode="auto">
          <a:xfrm>
            <a:off x="5643570" y="4929198"/>
            <a:ext cx="4286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en-US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b="1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000" b="0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Calibri" pitchFamily="34" charset="0"/>
                <a:cs typeface="Times New Roman" pitchFamily="18" charset="0"/>
              </a:rPr>
              <a:t>                   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000628" y="5000636"/>
            <a:ext cx="415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/>
              <a:t>2</a:t>
            </a:r>
            <a:r>
              <a:rPr lang="en-US" sz="1600" b="1" i="1" dirty="0"/>
              <a:t>b</a:t>
            </a:r>
            <a:endParaRPr lang="ru-RU" sz="1600" b="1" dirty="0"/>
          </a:p>
        </p:txBody>
      </p:sp>
      <p:sp>
        <p:nvSpPr>
          <p:cNvPr id="59" name="Содержимое 2"/>
          <p:cNvSpPr txBox="1">
            <a:spLocks/>
          </p:cNvSpPr>
          <p:nvPr/>
        </p:nvSpPr>
        <p:spPr>
          <a:xfrm>
            <a:off x="5786446" y="5286388"/>
            <a:ext cx="409548" cy="5889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</p:txBody>
      </p:sp>
      <p:sp>
        <p:nvSpPr>
          <p:cNvPr id="60" name="Содержимое 2"/>
          <p:cNvSpPr txBox="1">
            <a:spLocks/>
          </p:cNvSpPr>
          <p:nvPr/>
        </p:nvSpPr>
        <p:spPr>
          <a:xfrm>
            <a:off x="6000760" y="5286388"/>
            <a:ext cx="1428760" cy="50006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З: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000" b="0" i="1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Содержимое 2"/>
          <p:cNvSpPr txBox="1">
            <a:spLocks/>
          </p:cNvSpPr>
          <p:nvPr/>
        </p:nvSpPr>
        <p:spPr>
          <a:xfrm>
            <a:off x="7215206" y="5286388"/>
            <a:ext cx="409548" cy="5889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7429520" y="5143512"/>
            <a:ext cx="19287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Calibri" pitchFamily="34" charset="0"/>
                <a:cs typeface="Times New Roman" pitchFamily="18" charset="0"/>
              </a:rPr>
              <a:t>2a</a:t>
            </a:r>
            <a:r>
              <a:rPr kumimoji="0" lang="en-US" sz="2000" b="0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000" b="0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Calibri" pitchFamily="34" charset="0"/>
                <a:cs typeface="Times New Roman" pitchFamily="18" charset="0"/>
              </a:rPr>
              <a:t>=2b 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Calibri" pitchFamily="34" charset="0"/>
                <a:cs typeface="Times New Roman" pitchFamily="18" charset="0"/>
              </a:rPr>
              <a:t>2a</a:t>
            </a:r>
            <a:r>
              <a:rPr kumimoji="0" lang="en-US" sz="2000" b="0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Calibri" pitchFamily="34" charset="0"/>
                <a:cs typeface="Times New Roman" pitchFamily="18" charset="0"/>
              </a:rPr>
              <a:t>b:2b=a</a:t>
            </a:r>
            <a:r>
              <a:rPr kumimoji="0" lang="en-US" sz="2000" b="0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>
                <a:solidFill>
                  <a:srgbClr val="00B0F0"/>
                </a:solidFill>
              </a:rPr>
              <a:t>Исследование уровня усвоения </a:t>
            </a:r>
          </a:p>
          <a:p>
            <a:pPr algn="ctr">
              <a:buNone/>
            </a:pPr>
            <a:r>
              <a:rPr lang="ru-RU" sz="4400" dirty="0">
                <a:solidFill>
                  <a:srgbClr val="00B0F0"/>
                </a:solidFill>
              </a:rPr>
              <a:t>теоретического</a:t>
            </a:r>
          </a:p>
          <a:p>
            <a:pPr algn="ctr">
              <a:buNone/>
            </a:pPr>
            <a:r>
              <a:rPr lang="ru-RU" sz="4400" dirty="0">
                <a:solidFill>
                  <a:srgbClr val="00B0F0"/>
                </a:solidFill>
              </a:rPr>
              <a:t> материала.</a:t>
            </a:r>
          </a:p>
        </p:txBody>
      </p:sp>
      <p:pic>
        <p:nvPicPr>
          <p:cNvPr id="36866" name="Picture 2" descr="http://cdn01.ru/files/users/images/79/4b/794bae7d767503e9f5eacd30537b6e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133849"/>
            <a:ext cx="4762500" cy="2724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532</TotalTime>
  <Words>595</Words>
  <Application>Microsoft Office PowerPoint</Application>
  <PresentationFormat>Экран (4:3)</PresentationFormat>
  <Paragraphs>156</Paragraphs>
  <Slides>30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3" baseType="lpstr">
      <vt:lpstr>Arial</vt:lpstr>
      <vt:lpstr>Arial Black</vt:lpstr>
      <vt:lpstr>Arial Narrow</vt:lpstr>
      <vt:lpstr>Calibri</vt:lpstr>
      <vt:lpstr>Franklin Gothic Book</vt:lpstr>
      <vt:lpstr>Franklin Gothic Medium</vt:lpstr>
      <vt:lpstr>Helvetica</vt:lpstr>
      <vt:lpstr>Impact</vt:lpstr>
      <vt:lpstr>Times New Roman</vt:lpstr>
      <vt:lpstr>Wingdings</vt:lpstr>
      <vt:lpstr>Wingdings 2</vt:lpstr>
      <vt:lpstr>Трек</vt:lpstr>
      <vt:lpstr>Слайд</vt:lpstr>
      <vt:lpstr>УРОК  АЛГЕБРЫ в 8 классе  МАОУ «СОШ с.кумак»  Новоорского района  Оренбургской области</vt:lpstr>
      <vt:lpstr>Презентация PowerPoint</vt:lpstr>
      <vt:lpstr>ПОДГОТОВИТЕЛЬНАЯ РАБОТА К УРОКУ:</vt:lpstr>
      <vt:lpstr>Цель урока:</vt:lpstr>
      <vt:lpstr>Презентация PowerPoint</vt:lpstr>
      <vt:lpstr>                           5 класс</vt:lpstr>
      <vt:lpstr>6 класс                                   7 класс</vt:lpstr>
      <vt:lpstr>     6 класс                                7 класс</vt:lpstr>
      <vt:lpstr>Презентация PowerPoint</vt:lpstr>
      <vt:lpstr>Презентация PowerPoint</vt:lpstr>
      <vt:lpstr>№2.Продолжи формулу:</vt:lpstr>
      <vt:lpstr>Задание №3  С помощью какого способа можно разложить многочлен на множители? </vt:lpstr>
      <vt:lpstr>Задание №4  при каких значениях х имеет смысл выражение (соедини алгебраическое выражение  с истинным для него высказыванием) </vt:lpstr>
      <vt:lpstr>Презентация PowerPoint</vt:lpstr>
      <vt:lpstr>Ответы: Карточка №1</vt:lpstr>
      <vt:lpstr>Ответы: Карточка №2</vt:lpstr>
      <vt:lpstr>Ответы: Карточка№3</vt:lpstr>
      <vt:lpstr>Задание №4.К числителю и знаменателю дроби 1/2    прибавьте одно и то же положительное число х и заполните таблицу. </vt:lpstr>
      <vt:lpstr>Релаксационная пауза.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№5. Сопротивление R участка цепи, состоящего из двух параллельно соединенных проводников, вычисляется по формуле: </vt:lpstr>
      <vt:lpstr>Рефлексия деятельности</vt:lpstr>
      <vt:lpstr>Домашнее задание:</vt:lpstr>
      <vt:lpstr>Спасибо за урок!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Konstantin Alemastsev</cp:lastModifiedBy>
  <cp:revision>60</cp:revision>
  <dcterms:created xsi:type="dcterms:W3CDTF">2016-09-03T17:02:15Z</dcterms:created>
  <dcterms:modified xsi:type="dcterms:W3CDTF">2016-09-07T12:33:25Z</dcterms:modified>
</cp:coreProperties>
</file>