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0F0C-70E7-4156-85C0-5AE969823783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3FFF-3361-4A23-AEBB-8E91D43E9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slide" Target="slide17.xml"/><Relationship Id="rId34" Type="http://schemas.openxmlformats.org/officeDocument/2006/relationships/slide" Target="slide32.xml"/><Relationship Id="rId42" Type="http://schemas.openxmlformats.org/officeDocument/2006/relationships/slide" Target="slide41.xml"/><Relationship Id="rId47" Type="http://schemas.openxmlformats.org/officeDocument/2006/relationships/slide" Target="slide45.xml"/><Relationship Id="rId50" Type="http://schemas.openxmlformats.org/officeDocument/2006/relationships/slide" Target="slide50.xml"/><Relationship Id="rId55" Type="http://schemas.openxmlformats.org/officeDocument/2006/relationships/slide" Target="slide38.xml"/><Relationship Id="rId7" Type="http://schemas.openxmlformats.org/officeDocument/2006/relationships/image" Target="../media/image3.jpe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2.xml"/><Relationship Id="rId33" Type="http://schemas.openxmlformats.org/officeDocument/2006/relationships/slide" Target="slide31.xml"/><Relationship Id="rId38" Type="http://schemas.openxmlformats.org/officeDocument/2006/relationships/slide" Target="slide35.xml"/><Relationship Id="rId46" Type="http://schemas.openxmlformats.org/officeDocument/2006/relationships/slide" Target="slide46.xml"/><Relationship Id="rId2" Type="http://schemas.openxmlformats.org/officeDocument/2006/relationships/slide" Target="slide53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41" Type="http://schemas.openxmlformats.org/officeDocument/2006/relationships/slide" Target="slide40.xml"/><Relationship Id="rId54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7.xml"/><Relationship Id="rId11" Type="http://schemas.openxmlformats.org/officeDocument/2006/relationships/slide" Target="slide5.xml"/><Relationship Id="rId24" Type="http://schemas.openxmlformats.org/officeDocument/2006/relationships/slide" Target="slide21.xml"/><Relationship Id="rId32" Type="http://schemas.openxmlformats.org/officeDocument/2006/relationships/slide" Target="slide30.xml"/><Relationship Id="rId37" Type="http://schemas.openxmlformats.org/officeDocument/2006/relationships/slide" Target="slide36.xml"/><Relationship Id="rId40" Type="http://schemas.openxmlformats.org/officeDocument/2006/relationships/slide" Target="slide39.xml"/><Relationship Id="rId45" Type="http://schemas.openxmlformats.org/officeDocument/2006/relationships/slide" Target="slide44.xml"/><Relationship Id="rId53" Type="http://schemas.openxmlformats.org/officeDocument/2006/relationships/slide" Target="slide18.xml"/><Relationship Id="rId5" Type="http://schemas.openxmlformats.org/officeDocument/2006/relationships/slide" Target="slide56.xml"/><Relationship Id="rId15" Type="http://schemas.openxmlformats.org/officeDocument/2006/relationships/slide" Target="slide10.xml"/><Relationship Id="rId23" Type="http://schemas.openxmlformats.org/officeDocument/2006/relationships/slide" Target="slide20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49.xml"/><Relationship Id="rId10" Type="http://schemas.openxmlformats.org/officeDocument/2006/relationships/slide" Target="slide6.xml"/><Relationship Id="rId19" Type="http://schemas.openxmlformats.org/officeDocument/2006/relationships/slide" Target="slide14.xml"/><Relationship Id="rId31" Type="http://schemas.openxmlformats.org/officeDocument/2006/relationships/slide" Target="slide29.xml"/><Relationship Id="rId44" Type="http://schemas.openxmlformats.org/officeDocument/2006/relationships/slide" Target="slide43.xml"/><Relationship Id="rId52" Type="http://schemas.openxmlformats.org/officeDocument/2006/relationships/slide" Target="slide52.xml"/><Relationship Id="rId4" Type="http://schemas.openxmlformats.org/officeDocument/2006/relationships/slide" Target="slide55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43" Type="http://schemas.openxmlformats.org/officeDocument/2006/relationships/slide" Target="slide42.xml"/><Relationship Id="rId48" Type="http://schemas.openxmlformats.org/officeDocument/2006/relationships/slide" Target="slide47.xml"/><Relationship Id="rId56" Type="http://schemas.openxmlformats.org/officeDocument/2006/relationships/slide" Target="slide48.xml"/><Relationship Id="rId8" Type="http://schemas.openxmlformats.org/officeDocument/2006/relationships/slide" Target="slide3.xml"/><Relationship Id="rId51" Type="http://schemas.openxmlformats.org/officeDocument/2006/relationships/slide" Target="slide51.xml"/><Relationship Id="rId3" Type="http://schemas.openxmlformats.org/officeDocument/2006/relationships/slide" Target="slide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cadelta.ru/media/articles/id1192/cover.jpg" TargetMode="External"/><Relationship Id="rId13" Type="http://schemas.openxmlformats.org/officeDocument/2006/relationships/hyperlink" Target="http://live-talk.ru/wp-content/uploads/2018/10/maxresdefault-7.jpg" TargetMode="External"/><Relationship Id="rId18" Type="http://schemas.openxmlformats.org/officeDocument/2006/relationships/hyperlink" Target="https://moya-planeta.ru/upload/images/xl/01/91/0191f790ceb0ef5437abf123d044863c.jpg" TargetMode="External"/><Relationship Id="rId3" Type="http://schemas.openxmlformats.org/officeDocument/2006/relationships/hyperlink" Target="https://catherineasquithgallery.com/uploads/posts/2021-02/1613657827_5-p-fon-dlya-prezentatsii-dostoevskii-6.jpg" TargetMode="External"/><Relationship Id="rId7" Type="http://schemas.openxmlformats.org/officeDocument/2006/relationships/hyperlink" Target="https://pbs.twimg.com/media/DvG1UL7WkAE9NVf.jpg:large" TargetMode="External"/><Relationship Id="rId12" Type="http://schemas.openxmlformats.org/officeDocument/2006/relationships/hyperlink" Target="https://i.postimg.cc/HWvLcM8X/181-IMG-7583.jpg" TargetMode="External"/><Relationship Id="rId17" Type="http://schemas.openxmlformats.org/officeDocument/2006/relationships/hyperlink" Target="https://avatars.mds.yandex.net/get-zen_doc/198938/pub_5e8b76a247d6d36af987d63d_5e8ca71bf3d7cd02ce77b965/scale_1200" TargetMode="External"/><Relationship Id="rId2" Type="http://schemas.openxmlformats.org/officeDocument/2006/relationships/hyperlink" Target="http://900igr.net/up/datai/194420/0001-002-.jpg" TargetMode="External"/><Relationship Id="rId16" Type="http://schemas.openxmlformats.org/officeDocument/2006/relationships/hyperlink" Target="https://m.rusmir.media/files/1/upload/1210x0/949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odb-blag.ru/upload/aodb/aliens_vacation/dostoevskiy2_01.jpg" TargetMode="External"/><Relationship Id="rId11" Type="http://schemas.openxmlformats.org/officeDocument/2006/relationships/hyperlink" Target="http://dot.mpei.ru/do/eres/hist/data/lesson_6_2_final/data/img/obr.jpg" TargetMode="External"/><Relationship Id="rId5" Type="http://schemas.openxmlformats.org/officeDocument/2006/relationships/hyperlink" Target="http://solovki.moscow/files/2016/03/&#1044;&#1086;&#1084;-&#1084;&#1091;&#1079;&#1077;&#1081;-&#1044;&#1086;&#1089;&#1090;-&#1060;&#1052;-1.jpg" TargetMode="External"/><Relationship Id="rId15" Type="http://schemas.openxmlformats.org/officeDocument/2006/relationships/hyperlink" Target="https://avatars.mds.yandex.net/get-zen_doc/1877958/pub_5dcbb4b3ee79f72ab47fa060_5dcbb5a2136c034ec1805048/scale_1200" TargetMode="External"/><Relationship Id="rId10" Type="http://schemas.openxmlformats.org/officeDocument/2006/relationships/hyperlink" Target="https://sun9-13.userapi.com/impg/-gVhJ09oJiOyz0_UWeAfaU6EZ0kBzhUlf37aQA/f4L2ZPKNkEY.jpg?size=604x585&amp;quality=96&amp;sign=51bd549e750f77ee1f5eea84b28441b1&amp;type=album" TargetMode="External"/><Relationship Id="rId19" Type="http://schemas.openxmlformats.org/officeDocument/2006/relationships/hyperlink" Target="https://tn.fishki.net/26/upload/post/2020/06/10/3341133/e8c971a0627d2f00264c2d493fde6f32.jpg" TargetMode="External"/><Relationship Id="rId4" Type="http://schemas.openxmlformats.org/officeDocument/2006/relationships/hyperlink" Target="https://masterokblog.ru/wp-content/uploads/96040b28_resizedScaled_740to925-1.jpg" TargetMode="External"/><Relationship Id="rId9" Type="http://schemas.openxmlformats.org/officeDocument/2006/relationships/hyperlink" Target="https://pastvu.com/_p/a/x/h/b/xhbkr2baihvap0ehl4.jpg" TargetMode="External"/><Relationship Id="rId14" Type="http://schemas.openxmlformats.org/officeDocument/2006/relationships/hyperlink" Target="https://ru.moscovery.com/wp-content/uploads/2016/04/&#1055;&#1072;&#1084;&#1103;&#1090;&#1085;&#1080;&#1082;-&#1055;&#1091;&#1096;&#1082;&#1080;&#1085;&#1091;.jpg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timili.sfedu.ru/storage/app/uploads/public/5fc/53e/eda/5fc53eeda8e0d414019012.jpg" TargetMode="External"/><Relationship Id="rId13" Type="http://schemas.openxmlformats.org/officeDocument/2006/relationships/hyperlink" Target="https://natali.net.ua/upload/knigi/khudozhestvennaya%20literatura/proza/88389cff-992a-11de-8414-003048619a35.jpg" TargetMode="External"/><Relationship Id="rId18" Type="http://schemas.openxmlformats.org/officeDocument/2006/relationships/hyperlink" Target="https://persons-info.com/userfiles/image/persons/20000-30000/23000-24000/23562/KLODT_Mikhail_Petrovich_6.jpg" TargetMode="External"/><Relationship Id="rId3" Type="http://schemas.openxmlformats.org/officeDocument/2006/relationships/hyperlink" Target="https://cdn1.ozone.ru/s3/multimedia-b/6016343471.jpg" TargetMode="External"/><Relationship Id="rId7" Type="http://schemas.openxmlformats.org/officeDocument/2006/relationships/hyperlink" Target="https://azbukivedia.ru/wa-data/public/shop/products/40/55/25540/images/63918/63918.750x0.jpg" TargetMode="External"/><Relationship Id="rId12" Type="http://schemas.openxmlformats.org/officeDocument/2006/relationships/hyperlink" Target="https://pbs.twimg.com/media/DEN1yW9WAAEYuop.jpg:large" TargetMode="External"/><Relationship Id="rId17" Type="http://schemas.openxmlformats.org/officeDocument/2006/relationships/hyperlink" Target="https://cdn1.ozone.ru/multimedia/1014329848.jpg" TargetMode="External"/><Relationship Id="rId2" Type="http://schemas.openxmlformats.org/officeDocument/2006/relationships/hyperlink" Target="https://images.wbstatic.net/big/new/7170000/7173861-1.jpg" TargetMode="External"/><Relationship Id="rId16" Type="http://schemas.openxmlformats.org/officeDocument/2006/relationships/hyperlink" Target="https://cv3.litres.ru/pub/c/bumajnaya-kniga/cover_max1500/63837832-avtor-besy-638378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vatars.mds.yandex.net/get-zen_doc/3725151/pub_6020442ad96a1a50b8b1bb17_6020655853bb652e6a116e31/scale_1200" TargetMode="External"/><Relationship Id="rId11" Type="http://schemas.openxmlformats.org/officeDocument/2006/relationships/hyperlink" Target="https://cloud.sh0ps.ru/catalog/894160.jpg" TargetMode="External"/><Relationship Id="rId5" Type="http://schemas.openxmlformats.org/officeDocument/2006/relationships/hyperlink" Target="https://alifba.ru/storage/img/products/113314/cover.jpg" TargetMode="External"/><Relationship Id="rId15" Type="http://schemas.openxmlformats.org/officeDocument/2006/relationships/hyperlink" Target="https://pbs.twimg.com/media/EFTFztMXsAUUSi8.jpg" TargetMode="External"/><Relationship Id="rId10" Type="http://schemas.openxmlformats.org/officeDocument/2006/relationships/hyperlink" Target="https://sun9-63.userapi.com/impf/c857536/v857536226/1d32c5/8K3cb0VS-Es.jpg?size=851x1080&amp;quality=96&amp;sign=9013f1433160c08b6d6e6ae07613f207&amp;c_uniq_tag=H-G7fk7VZ-qQMwTRKknGeTbjMJG_cIPS9BL8_DMMNpk&amp;type=album" TargetMode="External"/><Relationship Id="rId4" Type="http://schemas.openxmlformats.org/officeDocument/2006/relationships/hyperlink" Target="https://img-fotki.yandex.ru/get/142729/374871492.22/0_1a88e1_ae3770d3_orig" TargetMode="External"/><Relationship Id="rId9" Type="http://schemas.openxmlformats.org/officeDocument/2006/relationships/hyperlink" Target="https://upload-7df14150aa387ef737992a43afb5ffe5.hb.bizmrg.com/iblock/90a/90a81eb06848624fd9953da7810e335e/e089b6bba3db0d71d30e8a9d5ee97215.jpg" TargetMode="External"/><Relationship Id="rId14" Type="http://schemas.openxmlformats.org/officeDocument/2006/relationships/hyperlink" Target="https://avatars.mds.yandex.net/get-zen_doc/1855206/pub_5d3e72a1f8a62300affe695d_5d3e78d7bf50d500c3afd38b/scale_12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pandaria.cc/assets/images/resources/627/5e7ee5fc8dc6b8fe843433489de8591c9d74a9f2.jpg" TargetMode="External"/><Relationship Id="rId13" Type="http://schemas.openxmlformats.org/officeDocument/2006/relationships/hyperlink" Target="https://market.interra.ru/media/product/pic/979ad576-7fb1-11ea-9804-0242ac120002.jpg" TargetMode="External"/><Relationship Id="rId18" Type="http://schemas.openxmlformats.org/officeDocument/2006/relationships/hyperlink" Target="https://knigi-audio.com/uploads/posts/books/11756/11756.jpg" TargetMode="External"/><Relationship Id="rId3" Type="http://schemas.openxmlformats.org/officeDocument/2006/relationships/hyperlink" Target="https://uskazok.ru/wp-content/uploads/2019/09/sdg-1.jpg" TargetMode="External"/><Relationship Id="rId21" Type="http://schemas.openxmlformats.org/officeDocument/2006/relationships/hyperlink" Target="https://magisteria.ru/data/2018/12/id-10-Epoha-Zhurnal-literaturnyy-i-politicheskiy-izdavaemyy-semeystvom-M-Dostoevskogo-SPb-1864.jpg" TargetMode="External"/><Relationship Id="rId7" Type="http://schemas.openxmlformats.org/officeDocument/2006/relationships/hyperlink" Target="https://i.pinimg.com/736x/81/bc/56/81bc56f610d2628c6cf40caaf7f16573.jpg" TargetMode="External"/><Relationship Id="rId12" Type="http://schemas.openxmlformats.org/officeDocument/2006/relationships/hyperlink" Target="https://&#1085;&#1086;&#1074;&#1086;&#1082;&#1091;&#1079;&#1085;&#1077;&#1094;&#1082;400.&#1088;&#1092;/images/person/175/thumbs2/1.jpg" TargetMode="External"/><Relationship Id="rId17" Type="http://schemas.openxmlformats.org/officeDocument/2006/relationships/hyperlink" Target="https://azbukivedia.ru/wa-data/public/shop/products/59/56/25659/images/64120/64120.750x0.jpg" TargetMode="External"/><Relationship Id="rId2" Type="http://schemas.openxmlformats.org/officeDocument/2006/relationships/hyperlink" Target="https://avatars.mds.yandex.net/get-zen_doc/1594643/pub_5e9c597e0596fe5c972fc5cd_5e9c9e778c23a2339eced4d8/scale_1200" TargetMode="External"/><Relationship Id="rId16" Type="http://schemas.openxmlformats.org/officeDocument/2006/relationships/hyperlink" Target="http://ftp.libs.spb.ru/covers/images/cover_19417020-ks_2018-12-04_14-34-47.jpg" TargetMode="External"/><Relationship Id="rId20" Type="http://schemas.openxmlformats.org/officeDocument/2006/relationships/hyperlink" Target="https://hellbro.ru/uploads/posts/2015-02/14234700201010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ic.tildacdn.com/tild6631-6331-4135-b761-633764626632/1.png" TargetMode="External"/><Relationship Id="rId11" Type="http://schemas.openxmlformats.org/officeDocument/2006/relationships/hyperlink" Target="http://4.bp.blogspot.com/-sORpU3L2i58/UuLvAqtlqjI/AAAAAAAABTk/YQU88s17w1U/s1600/&#1089;&#1086;&#1085;+&#1086;+&#1083;&#1086;&#1096;&#1072;&#1076;&#1080;.jpg" TargetMode="External"/><Relationship Id="rId5" Type="http://schemas.openxmlformats.org/officeDocument/2006/relationships/hyperlink" Target="https://static.tildacdn.com/tild3466-6331-4139-b965-626665613963/TS29_Pamyatnik_104_.jpg" TargetMode="External"/><Relationship Id="rId15" Type="http://schemas.openxmlformats.org/officeDocument/2006/relationships/hyperlink" Target="https://static.my-shop.ru/product/3/194/1933008.jpg" TargetMode="External"/><Relationship Id="rId10" Type="http://schemas.openxmlformats.org/officeDocument/2006/relationships/hyperlink" Target="https://&#1086;&#1085;&#1083;&#1072;&#1081;&#1085;-&#1095;&#1080;&#1090;&#1072;&#1090;&#1100;.&#1088;&#1092;/img/dostoevskiy/prestuplenie_i_nakazanie/big/2.jpg" TargetMode="External"/><Relationship Id="rId19" Type="http://schemas.openxmlformats.org/officeDocument/2006/relationships/hyperlink" Target="https://interkniga.net/app/files/2019/01/978-5-389-05533-9.jpg" TargetMode="External"/><Relationship Id="rId4" Type="http://schemas.openxmlformats.org/officeDocument/2006/relationships/hyperlink" Target="https://avatars.mds.yandex.net/get-zen_doc/1677529/pub_5e962e09f49321656d3ef841_5e962e438837852659c75e03/scale_1200" TargetMode="External"/><Relationship Id="rId9" Type="http://schemas.openxmlformats.org/officeDocument/2006/relationships/hyperlink" Target="https://irecommend.ru/sites/default/files/product-images/1576105/C7asWYkq0r2OtHMJXV57zg.jpg" TargetMode="External"/><Relationship Id="rId14" Type="http://schemas.openxmlformats.org/officeDocument/2006/relationships/hyperlink" Target="https://knigamir.com/upload/iblock/aee/aeeb759673fba711da2ce92d460ed858.jpg" TargetMode="External"/><Relationship Id="rId22" Type="http://schemas.openxmlformats.org/officeDocument/2006/relationships/hyperlink" Target="https://upload.wikimedia.org/wikipedia/commons/3/37/Zhurnal_vremya.jpg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ic.pics.livejournal.com/ryabkovshina/15409468/184981/original.jpg" TargetMode="External"/><Relationship Id="rId13" Type="http://schemas.openxmlformats.org/officeDocument/2006/relationships/hyperlink" Target="https://cdn1.img.sputniknews-uz.com/images/1154/41/11544152.jpg" TargetMode="External"/><Relationship Id="rId3" Type="http://schemas.openxmlformats.org/officeDocument/2006/relationships/hyperlink" Target="https://rblogger.ru/img3/2018/gorod-na-pamyat-020-ulitsa-dostoevskogo/03.-Dostoevskaya-ul.-25.10.08.07.jpg" TargetMode="External"/><Relationship Id="rId7" Type="http://schemas.openxmlformats.org/officeDocument/2006/relationships/hyperlink" Target="https://www.admrussa.ru/sites/default/files/img_0307_0.jpg" TargetMode="External"/><Relationship Id="rId12" Type="http://schemas.openxmlformats.org/officeDocument/2006/relationships/hyperlink" Target="http://static.esosedi.org/fiber/102900/fit/900x600/panno_na_stantsii_metro_dostoevskaya_.png" TargetMode="External"/><Relationship Id="rId2" Type="http://schemas.openxmlformats.org/officeDocument/2006/relationships/hyperlink" Target="https://masterokblog.ru/wp-content/uploads/96040b28_resizedScaled_740to925-1.jpg" TargetMode="External"/><Relationship Id="rId16" Type="http://schemas.openxmlformats.org/officeDocument/2006/relationships/hyperlink" Target="https://sun9-9.userapi.com/c853420/v853420565/238a39/_Wxk3FHEEl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n1-23.userapi.com/5qoRVpyYi5XUDeqnIVEnTxsissifX10dGkiOsQ/HM8NgyjML0M.jpg" TargetMode="External"/><Relationship Id="rId11" Type="http://schemas.openxmlformats.org/officeDocument/2006/relationships/hyperlink" Target="https://img-fotki.yandex.ru/get/70180/19294942.160/0_138f1c_117e8653_XXL.jpg" TargetMode="External"/><Relationship Id="rId5" Type="http://schemas.openxmlformats.org/officeDocument/2006/relationships/hyperlink" Target="https://persons-info.com/userfiles/image/persons/0-10000/6000-7000/6299/VASILEV_Konstantin_Alekseevich19.jpg" TargetMode="External"/><Relationship Id="rId15" Type="http://schemas.openxmlformats.org/officeDocument/2006/relationships/hyperlink" Target="http://old.emironov.com/ph/2/b_kutey52.jpg" TargetMode="External"/><Relationship Id="rId10" Type="http://schemas.openxmlformats.org/officeDocument/2006/relationships/hyperlink" Target="https://interesnyefakty.org/wp-content/uploads/100-luchshih-knig-vseh-vremyon-i-narodov.jpg" TargetMode="External"/><Relationship Id="rId4" Type="http://schemas.openxmlformats.org/officeDocument/2006/relationships/hyperlink" Target="https://live.staticflickr.com/1627/24309890690_0148e4ff57_b.jpg" TargetMode="External"/><Relationship Id="rId9" Type="http://schemas.openxmlformats.org/officeDocument/2006/relationships/hyperlink" Target="http://oi36.tinypic.com/o9efwz.jpg" TargetMode="External"/><Relationship Id="rId14" Type="http://schemas.openxmlformats.org/officeDocument/2006/relationships/hyperlink" Target="http://static.esosedi.org/fiber/102895/fit/900x60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071942"/>
            <a:ext cx="5143536" cy="278605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just"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П., учитель русского языка и литературы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Фоминова Е. В.,   учитель    физики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математики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23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Братского  МО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Усть-Лабинского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masterokblog.ru/wp-content/uploads/96040b28_resizedScaled_740to925-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85794"/>
            <a:ext cx="3500462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929058" y="857232"/>
            <a:ext cx="47863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«Своя игра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»,</a:t>
            </a:r>
          </a:p>
          <a:p>
            <a:pPr algn="ctr"/>
            <a:endParaRPr lang="ru-RU" sz="3200" b="1" dirty="0" smtClean="0"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посвященная </a:t>
            </a: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>Ф.М. </a:t>
            </a:r>
            <a:r>
              <a:rPr lang="ru-RU" sz="3200" b="1" smtClean="0">
                <a:latin typeface="Arial Black" pitchFamily="34" charset="0"/>
              </a:rPr>
              <a:t>Достоевскому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0007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8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785794"/>
            <a:ext cx="535785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Известно, что Ф.М. Достоевский много путешествовал за границей: он посетил 10 стран и побывал там более чем в 30-ти городах. Общее впечатление от этих путешествий у великого писателя было таким: «Жить…  за границей очень скучно, где бы то ни было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00438"/>
            <a:ext cx="735811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европейский город Достоевский считал двойником Петербурга: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«…С первого взгляда заметил, что … до невероятности похож на Петербург. Фу ты, бог мой, думал я про себя: стоило ж себя двое суток в вагоне ломать, чтоб увидать то же самое, от чего ускакал?» Что же это за город?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3571876"/>
            <a:ext cx="5715040" cy="519708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Берлин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1435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9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857232"/>
            <a:ext cx="457203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30 мая 1868 года Ф.М. Достоевский пишет поэту А.Н.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Майкову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 Женевы: «Это маленькое, трёхмесячное создание, такое бедное, такое крошечное - для меня было уже лицо и характер. Она начинала меня знать, любить и улыбалась, когда я подходил.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3643314"/>
            <a:ext cx="785818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своим смешным голосом пел ей песни, она любила их слушать. Она не плакала и не морщилась, когда я её целовал; она останавливалась плакать, когда я подходил… Где теперь эта маленькая личность, за которую я, смело говорю, крестную муку приму?..»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какому поводу было написано это письмо?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714752"/>
            <a:ext cx="5715040" cy="1767007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поводу смерти дочери Достоевского – трёхмесячной Софьи, которая умерла в Женеве от воспаления лёгких.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10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1071546"/>
            <a:ext cx="335758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9875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знаменитый философ говорил, что Ф.М. Достоевский был единственным психологом, у которого он мог кое-чему поучиться?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https://tn.fishki.net/26/upload/post/2020/06/10/3341133/e8c971a0627d2f00264c2d493fde6f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857232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4714884"/>
            <a:ext cx="4714908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Фридрих Ницше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1 балл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22" y="857232"/>
            <a:ext cx="5786478" cy="519975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Самое первое произведение Ф.М. Достоевского вызвало положительные отклики. Н.А. Некрасов назвал молодого литератора «новым Гоголем», а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В.Г. Белинский считал написанное произведение Достоевского «первым социальным романом» в России.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называлось это произведение?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ages.wbstatic.net/big/new/7170000/7173861-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85926"/>
            <a:ext cx="32861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601634347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785926"/>
            <a:ext cx="33575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6072207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7215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Роман «Бедные люди», он был написан в 1845 году.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2 балла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857232"/>
            <a:ext cx="5786478" cy="519975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Известно, что Ф.М. Достоевский, подобно Н.В. Гоголю, сжигал неудачные, по его мнению, рукописи с вариантами произведений. В 1865 году он сообщает своему другу барону Врангелю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: «В конце ноября было много написано и готово; я всё сжёг; теперь в этом можно признаться… Новая форма, новый план меня увлёк, и я начал сызнова».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каком романе Достоевского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идёт речь?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072207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72152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mg-fotki.yandex.ru/get/142729/374871492.22/0_1a88e1_ae3770d3_ori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714488"/>
            <a:ext cx="2928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lifba.ru/storage/img/products/113314/cover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714488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3 балла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714356"/>
            <a:ext cx="5786478" cy="519975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 определить жанр этого произведения Ф.М. Достоевского. Одни называют его мемуарами, другие автобиографией.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И.С. Тургенев сравнил это произведение с «Адом», написанным Данте, по мнению А. Герцена оно сродни фреске «Страшный суд» Микеланджело.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каком произведении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идёт речь?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786454"/>
            <a:ext cx="77867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«Записки из Мёртвого дома», написанные Достоевским под впечатлением от заключения в Омском остроге в 1850-1854 годах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get-zen_doc/3725151/pub_6020442ad96a1a50b8b1bb17_6020655853bb652e6a116e31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zbukivedia.ru/wa-data/public/shop/products/40/55/25540/images/63918/63918.750x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1714488"/>
            <a:ext cx="2786081" cy="39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4 балла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857232"/>
            <a:ext cx="5786478" cy="462200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1860-го по 1880-й годы </a:t>
            </a:r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Ф.М. Достоевский упорно трудился над созданием романов, которые прославились, как «великое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пятикнижие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произведения входят в него?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643578"/>
            <a:ext cx="77867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Романы «Преступление и наказание», «Бесы»,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», «Подросток», «Братья Карамазовы».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timili.sfedu.ru/storage/app/uploads/public/5fc/53e/eda/5fc53eeda8e0d4140190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14554"/>
            <a:ext cx="33575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488"/>
            <a:ext cx="34289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5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785794"/>
            <a:ext cx="5786478" cy="519975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Азартный по натуре, Ф.М. Достоевский долгие годы боролся со страстной тягой к  карточной игре и особенно к рулетке. В одном из своих романов писатель поведал болезненную историю азарта, ставшего для человека уже не смыслом игры и даже не смыслом жизни, но единственной сутью бытия.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этот роман?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072206"/>
            <a:ext cx="7786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«Игрок», 1866 год.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sun9-63.userapi.com/impf/c857536/v857536226/1d32c5/8K3cb0VS-Es.jpg?size=851x1080&amp;quality=96&amp;sign=9013f1433160c08b6d6e6ae07613f207&amp;c_uniq_tag=H-G7fk7VZ-qQMwTRKknGeTbjMJG_cIPS9BL8_DMMNpk&amp;type=album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714488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loud.sh0ps.ru/catalog/89416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714488"/>
            <a:ext cx="292899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6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785794"/>
            <a:ext cx="5786478" cy="508420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endParaRPr lang="ru-RU" sz="2400" dirty="0" smtClean="0"/>
          </a:p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Своё последнее произведение Ф.М. Достоевский закончил в ноябре 1880 года, за три месяца до смерти, и посвятил его жене Анне Григорьевне.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произведение? </a:t>
            </a:r>
          </a:p>
          <a:p>
            <a:pPr indent="360363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072206"/>
            <a:ext cx="7786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Роман «Братья Карамазовы»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natali.net.ua/upload/knigi/khudozhestvennaya%20literatura/proza/88389cff-992a-11de-8414-003048619a3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428736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7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22" y="785794"/>
            <a:ext cx="5786478" cy="508420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Кого из своих персонажей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Ф.М. Достоевский любил более всего?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Литературовед и философ Константин Васильевич Мочульский называл этого героя «художественным автопортретом  самого Достоевского», а его историю – «духовной биографией писателя».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072206"/>
            <a:ext cx="7786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Князь Мышкин из романа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avatars.mds.yandex.net/get-zen_doc/1855206/pub_5d3e72a1f8a62300affe695d_5d3e78d7bf50d500c3afd38b/scale_120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928802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zen_doc/1855206/pub_5d3e72a1f8a62300affe695d_5d3e78d7bf50d500c3afd38b/scale_12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071834" cy="35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85794"/>
          <a:ext cx="7929618" cy="49377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73609"/>
                <a:gridCol w="477243"/>
                <a:gridCol w="513959"/>
                <a:gridCol w="495601"/>
                <a:gridCol w="424801"/>
                <a:gridCol w="495601"/>
                <a:gridCol w="495601"/>
                <a:gridCol w="481567"/>
                <a:gridCol w="428628"/>
                <a:gridCol w="555629"/>
                <a:gridCol w="587379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Жизнь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Ф. М. Достоевского</a:t>
                      </a:r>
                      <a:endParaRPr lang="ru-RU" sz="2400" b="1" i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Творчество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Ф. М. Достоевского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Роман «Преступление и наказание»</a:t>
                      </a:r>
                      <a:endParaRPr lang="ru-RU" sz="2400" i="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sldjump"/>
                        </a:rPr>
                        <a:t>Достоевский-мыслитель</a:t>
                      </a:r>
                      <a:endParaRPr lang="ru-RU" sz="3200" i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sldjump"/>
                        </a:rPr>
                        <a:t>«Достоевский мемориальный»</a:t>
                      </a:r>
                      <a:endParaRPr lang="ru-RU" sz="2400" i="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>
            <a:hlinkClick r:id="rId8" action="ppaction://hlinksldjump"/>
          </p:cNvPr>
          <p:cNvSpPr txBox="1"/>
          <p:nvPr/>
        </p:nvSpPr>
        <p:spPr>
          <a:xfrm>
            <a:off x="3643306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9" action="ppaction://hlinksldjump"/>
          </p:cNvPr>
          <p:cNvSpPr txBox="1"/>
          <p:nvPr/>
        </p:nvSpPr>
        <p:spPr>
          <a:xfrm>
            <a:off x="4143372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10" action="ppaction://hlinksldjump"/>
          </p:cNvPr>
          <p:cNvSpPr txBox="1"/>
          <p:nvPr/>
        </p:nvSpPr>
        <p:spPr>
          <a:xfrm>
            <a:off x="5143504" y="1428736"/>
            <a:ext cx="4286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11" action="ppaction://hlinksldjump"/>
          </p:cNvPr>
          <p:cNvSpPr txBox="1"/>
          <p:nvPr/>
        </p:nvSpPr>
        <p:spPr>
          <a:xfrm>
            <a:off x="4643438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5572132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13" action="ppaction://hlinksldjump"/>
          </p:cNvPr>
          <p:cNvSpPr txBox="1"/>
          <p:nvPr/>
        </p:nvSpPr>
        <p:spPr>
          <a:xfrm>
            <a:off x="6072198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4" action="ppaction://hlinksldjump"/>
          </p:cNvPr>
          <p:cNvSpPr txBox="1"/>
          <p:nvPr/>
        </p:nvSpPr>
        <p:spPr>
          <a:xfrm>
            <a:off x="6572264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5" action="ppaction://hlinksldjump"/>
          </p:cNvPr>
          <p:cNvSpPr txBox="1"/>
          <p:nvPr/>
        </p:nvSpPr>
        <p:spPr>
          <a:xfrm>
            <a:off x="7000892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6" action="ppaction://hlinksldjump"/>
          </p:cNvPr>
          <p:cNvSpPr txBox="1"/>
          <p:nvPr/>
        </p:nvSpPr>
        <p:spPr>
          <a:xfrm>
            <a:off x="7500958" y="14287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7" action="ppaction://hlinksldjump"/>
          </p:cNvPr>
          <p:cNvSpPr txBox="1"/>
          <p:nvPr/>
        </p:nvSpPr>
        <p:spPr>
          <a:xfrm>
            <a:off x="8001024" y="1428736"/>
            <a:ext cx="571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hlinkClick r:id="rId18" action="ppaction://hlinksldjump"/>
          </p:cNvPr>
          <p:cNvSpPr txBox="1"/>
          <p:nvPr/>
        </p:nvSpPr>
        <p:spPr>
          <a:xfrm>
            <a:off x="3643306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hlinkClick r:id="rId19" action="ppaction://hlinksldjump"/>
          </p:cNvPr>
          <p:cNvSpPr txBox="1"/>
          <p:nvPr/>
        </p:nvSpPr>
        <p:spPr>
          <a:xfrm>
            <a:off x="4143372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hlinkClick r:id="rId10" action="ppaction://hlinksldjump"/>
          </p:cNvPr>
          <p:cNvSpPr txBox="1"/>
          <p:nvPr/>
        </p:nvSpPr>
        <p:spPr>
          <a:xfrm>
            <a:off x="5143504" y="2214554"/>
            <a:ext cx="4286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hlinkClick r:id="rId20" action="ppaction://hlinksldjump"/>
          </p:cNvPr>
          <p:cNvSpPr txBox="1"/>
          <p:nvPr/>
        </p:nvSpPr>
        <p:spPr>
          <a:xfrm>
            <a:off x="4643438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hlinkClick r:id="rId21" action="ppaction://hlinksldjump"/>
          </p:cNvPr>
          <p:cNvSpPr txBox="1"/>
          <p:nvPr/>
        </p:nvSpPr>
        <p:spPr>
          <a:xfrm>
            <a:off x="5572132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hlinkClick r:id="rId22" action="ppaction://hlinksldjump"/>
          </p:cNvPr>
          <p:cNvSpPr txBox="1"/>
          <p:nvPr/>
        </p:nvSpPr>
        <p:spPr>
          <a:xfrm>
            <a:off x="6572264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hlinkClick r:id="rId23" action="ppaction://hlinksldjump"/>
          </p:cNvPr>
          <p:cNvSpPr txBox="1"/>
          <p:nvPr/>
        </p:nvSpPr>
        <p:spPr>
          <a:xfrm>
            <a:off x="7000892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>
            <a:hlinkClick r:id="rId24" action="ppaction://hlinksldjump"/>
          </p:cNvPr>
          <p:cNvSpPr txBox="1"/>
          <p:nvPr/>
        </p:nvSpPr>
        <p:spPr>
          <a:xfrm>
            <a:off x="7500958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hlinkClick r:id="rId25" action="ppaction://hlinksldjump"/>
          </p:cNvPr>
          <p:cNvSpPr txBox="1"/>
          <p:nvPr/>
        </p:nvSpPr>
        <p:spPr>
          <a:xfrm>
            <a:off x="8001024" y="2214554"/>
            <a:ext cx="571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hlinkClick r:id="rId26" action="ppaction://hlinksldjump"/>
          </p:cNvPr>
          <p:cNvSpPr txBox="1"/>
          <p:nvPr/>
        </p:nvSpPr>
        <p:spPr>
          <a:xfrm>
            <a:off x="3643306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hlinkClick r:id="rId27" action="ppaction://hlinksldjump"/>
          </p:cNvPr>
          <p:cNvSpPr txBox="1"/>
          <p:nvPr/>
        </p:nvSpPr>
        <p:spPr>
          <a:xfrm>
            <a:off x="4143372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hlinkClick r:id="rId28" action="ppaction://hlinksldjump"/>
          </p:cNvPr>
          <p:cNvSpPr txBox="1"/>
          <p:nvPr/>
        </p:nvSpPr>
        <p:spPr>
          <a:xfrm>
            <a:off x="5143504" y="3286124"/>
            <a:ext cx="4286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hlinkClick r:id="rId29" action="ppaction://hlinksldjump"/>
          </p:cNvPr>
          <p:cNvSpPr txBox="1"/>
          <p:nvPr/>
        </p:nvSpPr>
        <p:spPr>
          <a:xfrm>
            <a:off x="4643438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hlinkClick r:id="rId30" action="ppaction://hlinksldjump"/>
          </p:cNvPr>
          <p:cNvSpPr txBox="1"/>
          <p:nvPr/>
        </p:nvSpPr>
        <p:spPr>
          <a:xfrm>
            <a:off x="5572132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hlinkClick r:id="rId31" action="ppaction://hlinksldjump"/>
          </p:cNvPr>
          <p:cNvSpPr txBox="1"/>
          <p:nvPr/>
        </p:nvSpPr>
        <p:spPr>
          <a:xfrm>
            <a:off x="6572264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hlinkClick r:id="rId32" action="ppaction://hlinksldjump"/>
          </p:cNvPr>
          <p:cNvSpPr txBox="1"/>
          <p:nvPr/>
        </p:nvSpPr>
        <p:spPr>
          <a:xfrm>
            <a:off x="7000892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hlinkClick r:id="rId33" action="ppaction://hlinksldjump"/>
          </p:cNvPr>
          <p:cNvSpPr txBox="1"/>
          <p:nvPr/>
        </p:nvSpPr>
        <p:spPr>
          <a:xfrm>
            <a:off x="7500958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34" action="ppaction://hlinksldjump"/>
          </p:cNvPr>
          <p:cNvSpPr txBox="1"/>
          <p:nvPr/>
        </p:nvSpPr>
        <p:spPr>
          <a:xfrm>
            <a:off x="8001024" y="3286124"/>
            <a:ext cx="571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hlinkClick r:id="rId35" action="ppaction://hlinksldjump"/>
          </p:cNvPr>
          <p:cNvSpPr txBox="1"/>
          <p:nvPr/>
        </p:nvSpPr>
        <p:spPr>
          <a:xfrm>
            <a:off x="3643306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hlinkClick r:id="rId36" action="ppaction://hlinksldjump"/>
          </p:cNvPr>
          <p:cNvSpPr txBox="1"/>
          <p:nvPr/>
        </p:nvSpPr>
        <p:spPr>
          <a:xfrm>
            <a:off x="4143372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hlinkClick r:id="rId37" action="ppaction://hlinksldjump"/>
          </p:cNvPr>
          <p:cNvSpPr txBox="1"/>
          <p:nvPr/>
        </p:nvSpPr>
        <p:spPr>
          <a:xfrm>
            <a:off x="5143504" y="4286256"/>
            <a:ext cx="4286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>
            <a:hlinkClick r:id="rId38" action="ppaction://hlinksldjump"/>
          </p:cNvPr>
          <p:cNvSpPr txBox="1"/>
          <p:nvPr/>
        </p:nvSpPr>
        <p:spPr>
          <a:xfrm>
            <a:off x="4643438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>
            <a:hlinkClick r:id="rId39" action="ppaction://hlinksldjump"/>
          </p:cNvPr>
          <p:cNvSpPr txBox="1"/>
          <p:nvPr/>
        </p:nvSpPr>
        <p:spPr>
          <a:xfrm>
            <a:off x="5572132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>
            <a:hlinkClick r:id="rId40" action="ppaction://hlinksldjump"/>
          </p:cNvPr>
          <p:cNvSpPr txBox="1"/>
          <p:nvPr/>
        </p:nvSpPr>
        <p:spPr>
          <a:xfrm>
            <a:off x="6572264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>
            <a:hlinkClick r:id="rId41" action="ppaction://hlinksldjump"/>
          </p:cNvPr>
          <p:cNvSpPr txBox="1"/>
          <p:nvPr/>
        </p:nvSpPr>
        <p:spPr>
          <a:xfrm>
            <a:off x="7000892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hlinkClick r:id="rId42" action="ppaction://hlinksldjump"/>
          </p:cNvPr>
          <p:cNvSpPr txBox="1"/>
          <p:nvPr/>
        </p:nvSpPr>
        <p:spPr>
          <a:xfrm>
            <a:off x="7500958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hlinkClick r:id="rId43" action="ppaction://hlinksldjump"/>
          </p:cNvPr>
          <p:cNvSpPr txBox="1"/>
          <p:nvPr/>
        </p:nvSpPr>
        <p:spPr>
          <a:xfrm>
            <a:off x="8001024" y="4286256"/>
            <a:ext cx="571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>
            <a:hlinkClick r:id="rId44" action="ppaction://hlinksldjump"/>
          </p:cNvPr>
          <p:cNvSpPr txBox="1"/>
          <p:nvPr/>
        </p:nvSpPr>
        <p:spPr>
          <a:xfrm>
            <a:off x="3643306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>
            <a:hlinkClick r:id="rId45" action="ppaction://hlinksldjump"/>
          </p:cNvPr>
          <p:cNvSpPr txBox="1"/>
          <p:nvPr/>
        </p:nvSpPr>
        <p:spPr>
          <a:xfrm>
            <a:off x="4143372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>
            <a:hlinkClick r:id="rId46" action="ppaction://hlinksldjump"/>
          </p:cNvPr>
          <p:cNvSpPr txBox="1"/>
          <p:nvPr/>
        </p:nvSpPr>
        <p:spPr>
          <a:xfrm>
            <a:off x="5143504" y="5000636"/>
            <a:ext cx="4286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>
            <a:hlinkClick r:id="rId47" action="ppaction://hlinksldjump"/>
          </p:cNvPr>
          <p:cNvSpPr txBox="1"/>
          <p:nvPr/>
        </p:nvSpPr>
        <p:spPr>
          <a:xfrm>
            <a:off x="4643438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>
            <a:hlinkClick r:id="rId48" action="ppaction://hlinksldjump"/>
          </p:cNvPr>
          <p:cNvSpPr txBox="1"/>
          <p:nvPr/>
        </p:nvSpPr>
        <p:spPr>
          <a:xfrm>
            <a:off x="5572132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hlinkClick r:id="rId49" action="ppaction://hlinksldjump"/>
          </p:cNvPr>
          <p:cNvSpPr txBox="1"/>
          <p:nvPr/>
        </p:nvSpPr>
        <p:spPr>
          <a:xfrm>
            <a:off x="6572264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hlinkClick r:id="rId50" action="ppaction://hlinksldjump"/>
          </p:cNvPr>
          <p:cNvSpPr txBox="1"/>
          <p:nvPr/>
        </p:nvSpPr>
        <p:spPr>
          <a:xfrm>
            <a:off x="7000892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>
            <a:hlinkClick r:id="rId51" action="ppaction://hlinksldjump"/>
          </p:cNvPr>
          <p:cNvSpPr txBox="1"/>
          <p:nvPr/>
        </p:nvSpPr>
        <p:spPr>
          <a:xfrm>
            <a:off x="7500958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hlinkClick r:id="rId52" action="ppaction://hlinksldjump"/>
          </p:cNvPr>
          <p:cNvSpPr txBox="1"/>
          <p:nvPr/>
        </p:nvSpPr>
        <p:spPr>
          <a:xfrm>
            <a:off x="8001024" y="5000636"/>
            <a:ext cx="5715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hlinkClick r:id="rId53" action="ppaction://hlinksldjump"/>
          </p:cNvPr>
          <p:cNvSpPr txBox="1"/>
          <p:nvPr/>
        </p:nvSpPr>
        <p:spPr>
          <a:xfrm>
            <a:off x="6000760" y="221455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hlinkClick r:id="rId54" action="ppaction://hlinksldjump"/>
          </p:cNvPr>
          <p:cNvSpPr txBox="1"/>
          <p:nvPr/>
        </p:nvSpPr>
        <p:spPr>
          <a:xfrm>
            <a:off x="6072198" y="3286124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>
            <a:hlinkClick r:id="rId55" action="ppaction://hlinksldjump"/>
          </p:cNvPr>
          <p:cNvSpPr txBox="1"/>
          <p:nvPr/>
        </p:nvSpPr>
        <p:spPr>
          <a:xfrm>
            <a:off x="6072198" y="428625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>
            <a:hlinkClick r:id="rId56" action="ppaction://hlinksldjump"/>
          </p:cNvPr>
          <p:cNvSpPr txBox="1"/>
          <p:nvPr/>
        </p:nvSpPr>
        <p:spPr>
          <a:xfrm>
            <a:off x="6072198" y="5000636"/>
            <a:ext cx="50006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четверенная стрелка 60">
            <a:hlinkClick r:id="" action="ppaction://hlinkshowjump?jump=endshow" highlightClick="1"/>
          </p:cNvPr>
          <p:cNvSpPr/>
          <p:nvPr/>
        </p:nvSpPr>
        <p:spPr>
          <a:xfrm rot="3752523">
            <a:off x="8428209" y="6108580"/>
            <a:ext cx="571504" cy="642918"/>
          </a:xfrm>
          <a:prstGeom prst="quad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54" grpId="0" animBg="1"/>
      <p:bldP spid="55" grpId="0" animBg="1"/>
      <p:bldP spid="96" grpId="0" animBg="1"/>
      <p:bldP spid="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8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714356"/>
            <a:ext cx="6572264" cy="5469374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97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1974 году композитор Дмитрий Шостакович написал  вокальный цикл «Четыре песни капитана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Лебядкина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Первая песня - «Любовь капитана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Лебядкина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начинается так:</a:t>
            </a:r>
          </a:p>
          <a:p>
            <a:pPr marL="449263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Любви пылающей граната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Лопнула в груди Игната…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Во второй песне «Таракан» поётся:</a:t>
            </a:r>
          </a:p>
          <a:p>
            <a:pPr marL="360363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Жил на свете таракан,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Таракан от детства,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потом попал в стакан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мухоедства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Какое отношение к этому вокальному циклу имеет Ф.М. Достоевский? </a:t>
            </a:r>
          </a:p>
          <a:p>
            <a:pPr indent="360363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786454"/>
            <a:ext cx="778671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Вокальный цикл Д. Шостакович написал на стихи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Ф.М. Достоевского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28802"/>
            <a:ext cx="25002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9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714356"/>
            <a:ext cx="6000760" cy="5122724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советское время этот «антинигилистический роман»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Ф.М. Достоевского официально считался идеологически враждебным явлением, клеветническим по отношению к революционному движению, поэтому с 1935-го по 1988-й год в СССР он не издавался.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 за роман?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000768"/>
            <a:ext cx="7786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«Бесы»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cv3.litres.ru/pub/c/bumajnaya-kniga/cover_max1500/63837832-avtor-besy-638378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500174"/>
            <a:ext cx="27860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Творчество 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10 баллов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810875"/>
            <a:ext cx="5929322" cy="5161240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Эту повесть Ф.М. Достоевского экранизировали в восьми странах, на сценах многих театров мира идут спектакли по её мотивам, по этой повести написали оперы композиторы Юрий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Буцко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Станойло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Раичич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Евгений Кармазин, на музыку австрийско-американского композитора Арнольда Шёнберга поставлен фильм-балет.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 какой повести Ф.М. Достоевского такая счастливая судьба?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128588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6000768"/>
            <a:ext cx="7786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Повесть «Белые ночи»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1 балл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1071546"/>
            <a:ext cx="4429156" cy="38164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Работая над рукописью «Преступления и наказания», Ф.М. Достоевский объединил черновики одного не завершённого им романа, повествующего о семье Мармеладовых, и наброски сюжета о преступлении студента Родиона Раскольникова. 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автор называл роман о Мармеладовых?</a:t>
            </a: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929198"/>
            <a:ext cx="4714908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«Пьяненькие»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persons-info.com/userfiles/image/persons/20000-30000/23000-24000/23562/KLODT_Mikhail_Petrovich_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071546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157160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2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1071546"/>
            <a:ext cx="44291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Передайте суть теории Раскольникова.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714356"/>
            <a:ext cx="5286412" cy="5255478"/>
          </a:xfrm>
          <a:prstGeom prst="verticalScroll">
            <a:avLst>
              <a:gd name="adj" fmla="val 73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«…люди, по закону природы, разделяются вообще на два разряда: на низший (обыкновенных), то есть, так сказать, на материал, служащий единственно для зарождения себе подобных, и собственно на людей, то есть имеющих дар или талант сказать в среде своей новое слово». Если ради своей идеи таким людям необходимо будет переступить «через труп, через кровь», то они «внутри себя, по совести» могут «дать себе разрешение перешагнуть через кровь».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Рисунок 10" descr="https://avatars.mds.yandex.net/get-zen_doc/1594643/pub_5e9c597e0596fe5c972fc5cd_5e9c9e778c23a2339eced4d8/scale_120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714356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8580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3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429000"/>
            <a:ext cx="728667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для Раскольникова был самым ярким примером «необыкновенного человека», который, подтверждая его теорию о «праве сильной личности», позволял себе ради своих идей перешагивать через кровь и жизни людей?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072074"/>
            <a:ext cx="5786478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Французский император Наполеон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Рисунок 11" descr="https://avatars.mds.yandex.net/get-zen_doc/1677529/pub_5e962e09f49321656d3ef841_5e962e438837852659c75e03/scale_1200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642918"/>
            <a:ext cx="2547416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3357562"/>
            <a:ext cx="857256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расскажут, что дом построен на набережной Екатерининского канала в 1800 году по проекту архитектора Н.И. Полешко. В романе Достоевского здание упоминается несколько раз. Например, читателям известно, что от дома с квартирой Раскольникова его отделяют 730 шагов. Кстати, об этом доме известен ещё один литературный факт: в 1816-1818 годах здесь жил А.С. Грибоедов и писал свою комедию «Горе от ума».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же из героев романа «Преступление и наказание» жил в этом доме?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4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857232"/>
            <a:ext cx="557216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вы поедете в Санкт-Петербург, вы сможете совершить множество незабываемых экскурсий по городу, в том числе и литературных. Одна из самых интересных – «Прогулка по Петербургу с героями Достоевского». В основном это прогулки с героями романа «Преступление и наказание». Один из объектов экскурсии – дом на набережной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номер 104.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357694"/>
            <a:ext cx="4714908" cy="1240869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Старуха-процентщица Алёна Ивановна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928670"/>
            <a:ext cx="29048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.tildacdn.com/tild6631-6331-4135-b761-633764626632/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pinimg.com/736x/81/bc/56/81bc56f610d2628c6cf40caaf7f1657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857232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5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1000108"/>
            <a:ext cx="471490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притчу из Евангелия читает Раскольникову Соня Мармеладова и какую роль играет эта притча в идейном мире произведения?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928934"/>
            <a:ext cx="5000660" cy="3071634"/>
          </a:xfrm>
          <a:prstGeom prst="verticalScroll">
            <a:avLst>
              <a:gd name="adj" fmla="val 597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Соня читает Раскольникову 11-ю главу Евангелия от Иоанна – притчу о воскрешении Лазаря. В идейном смысле эта притча  свидетельствует о чудесной возможности духовного возрождения человека через веру и любовь.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recommend.ru/sites/default/files/product-images/1576105/C7asWYkq0r2OtHMJXV57z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928670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6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928670"/>
            <a:ext cx="4786346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 гениальном сыщике Шерлоке Холмсе, придуманном писателем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Дойлем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Англии впервые прочитали в  1886 году. Как известно, знаменитый детектив распутывал сложнейшие преступления, опираясь на дедукцию и психологию. Но ещё за 20 лет до Шерлока Холмса Ф.М. Достоевский описал не менее талантливого следователя, умевшего раскрывать преступления, не выходя из своего кабинета. Кто же он?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072074"/>
            <a:ext cx="7715304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Пристав следственных дел Порфирий Петрович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andaria.cc/assets/images/resources/627/5e7ee5fc8dc6b8fe843433489de8591c9d74a9f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928670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xn----7sbb5adknde1cb0dyd.xn--p1ai/img/dostoevskiy/prestuplenie_i_nakazanie/big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7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000108"/>
            <a:ext cx="421484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«Бедность не порок, это истина… В бедности вы ещё сохраняете своё благородство врождённых чувств», - говорит Мармеладов Раскольникову.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что же называл Семён Захарович Мармеладов настоящим пороком и почему?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000108"/>
            <a:ext cx="4857784" cy="3878878"/>
          </a:xfrm>
          <a:prstGeom prst="verticalScroll">
            <a:avLst>
              <a:gd name="adj" fmla="val 83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Нищету.  </a:t>
            </a:r>
          </a:p>
          <a:p>
            <a:pPr marL="179388" algn="just">
              <a:tabLst>
                <a:tab pos="4841875" algn="l"/>
              </a:tabLs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«За нищету даже не палкой выгоняют, а метлой выметают из компании человеческой, чтобы тем оскорбительнее было; и справедливо, ибо в нищете я первый сам готов оскорблять себя».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16430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785794"/>
            <a:ext cx="428628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Детство Ф.М. Достоевского прошло в небольшой служебной квартире, предоставленной отцу будущего писателя и состоящей всего из трёх комнат и кладовой. В этих комнатах, помимо родителей Михаила Андреевича и Марии Фёдоровны, жили семь детей Достоевских и их няня. А где находилась эта квартира?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1 балл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714356"/>
            <a:ext cx="5072098" cy="4677370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Квартира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располагалась в Москве в правом флигеле Мариинской больницы для бедных, в которой служил отец писателя, на улице Новая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Божедомка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aodb-blag.ru/upload/aodb/aliens_vacation/dostoevskiy2_0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071546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8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7643866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 вами отрывок из стихотворения Н.А. Некрасова «До сумерек»:</a:t>
            </a:r>
          </a:p>
          <a:p>
            <a:pPr marL="719138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Под жестокой рукой человека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Чуть жива, безобразно тоща,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Надрывается лошадь-калека,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Непосильную ношу влача.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Вот она зашаталась и стала.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«Ну!» - погонщик полено схватил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(Показалось кнута ему мало) -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 уж бил её, бил её, бил!..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Это стихотворение послужило Ф.М. Достоевскому литературным источником для одной сцены из романа «Преступление и наказание». Какой именно?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286388"/>
            <a:ext cx="7000924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сон Раскольникова о забитой лошади.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Рисунок 8" descr="http://4.bp.blogspot.com/-sORpU3L2i58/UuLvAqtlqjI/AAAAAAAABTk/YQU88s17w1U/s1600/%D1%81%D0%BE%D0%BD+%D0%BE+%D0%BB%D0%BE%D1%88%D0%B0%D0%B4%D0%B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785794"/>
            <a:ext cx="3554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остоевская М. Д. Статных Н. С. Портрет М. Д. Исаевой. 19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9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1071546"/>
            <a:ext cx="364333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Какая семейная пара послужила прототипом супругов Мармеладовых из романа «Преступление и наказание»?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071546"/>
            <a:ext cx="4929222" cy="4224992"/>
          </a:xfrm>
          <a:prstGeom prst="verticalScroll">
            <a:avLst>
              <a:gd name="adj" fmla="val 74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9750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Чиновник Александр Иванович Исаев, слабовольный и пьющий человек, и его жена Мария Дмитриевна, с которыми Достоевский познакомился в Семипалатинске, а в 1857 году, после смерти Исаева, женился на Марии Дмитриевне.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market.interra.ru/media/product/pic/979ad576-7fb1-11ea-9804-0242ac120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2861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Роман «Преступление и наказание» – 10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785794"/>
            <a:ext cx="778674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2006 году вышел роман известного российского писателя, жанр которого определяли по-разному: «современный детектив», «ремейк», «пародия», «литературно-исторический ребус». Речь в этом произведении идёт о поиске утерянной первой редакции романа Достоевского «Преступление и наказание», на самом деле, конечно, не существовавшей, и, как в каждом детективе, здесь будет много загадок, крови и трупов. Но самое захватывающее для читателя – это постепенное погружение в первоначальный сюжет «Преступления и наказания», но придуманный не Достоевским, а автором произведения, о котором идёт речь.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Знаете ли вы, что по фабуле этой редакции роль убийцы отводится вовсе не Родиону Раскольникову? А кто автор этого нашумевшего произведения и как называется роман?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000636"/>
            <a:ext cx="4357718" cy="689372"/>
          </a:xfrm>
          <a:prstGeom prst="verticalScroll">
            <a:avLst>
              <a:gd name="adj" fmla="val 223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Борис Акунин. «Ф.М.»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knigamir.com/upload/iblock/aee/aeeb759673fba711da2ce92d460ed85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785794"/>
            <a:ext cx="328614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1 балл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378621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романе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звучит фраза о красоте, которая стала одним из самых известных афоризмов Ф.М. Достоевского. Знаете ли вы этот афоризм?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929066"/>
            <a:ext cx="4214842" cy="1224796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«Мир спасёт красота»</a:t>
            </a:r>
          </a:p>
          <a:p>
            <a:pPr marL="179388" algn="ctr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857232"/>
            <a:ext cx="4786346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«Знайте же, что ничего нет выше и сильнее, и здоровее, и полезнее впредь для жизни, как хорошее какое-нибудь воспоминание… Вам много говорят про воспитание ваше, а вот какое-нибудь этакое прекрасное, святое воспоминание… может быть самое лучшее воспитание и есть. Если много набрать таких воспоминаний с собою в жизнь, то спасён человек на всю жизнь. И даже если и одно только хорошее воспоминание при нас останется в нашем сердце, то и то может послужить когда-нибудь нам во спасение», - писал Ф.М. Достоевский в романе «Братья Карамазовы».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откуда должны быть вынесены эти воспоминания?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2 балла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4071942"/>
            <a:ext cx="4929190" cy="1769150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Вынесены «…ещё из детства, из родительского дома».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tatic.my-shop.ru/product/3/194/19330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857232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3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378621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«Если хочешь победить весь мир, победи…» Завершите эту философскую мысль Ф.М. Достоевского из романа «Бесы».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929066"/>
            <a:ext cx="4000528" cy="680442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«…победи себя»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ftp.libs.spb.ru/covers/images/cover_19417020-ks_2018-12-04_14-34-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785794"/>
            <a:ext cx="31051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4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214422"/>
            <a:ext cx="435771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«Дневнике писателя» за 1877 год, рассуждая о воспитании детей, Ф.М. Достоевский говорит о чувстве, способном купить сердца детей и переродить любого человека.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 за чувство?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214422"/>
            <a:ext cx="4786346" cy="2665512"/>
          </a:xfrm>
          <a:prstGeom prst="verticalScroll">
            <a:avLst>
              <a:gd name="adj" fmla="val 91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Любовь. </a:t>
            </a:r>
          </a:p>
          <a:p>
            <a:pPr marL="179388" algn="just">
              <a:tabLst>
                <a:tab pos="4841875" algn="l"/>
              </a:tabLs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«Любовь столь всесильна, что перерождает и нас самих. Любовью лишь купим сердца детей наших…»</a:t>
            </a: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zbukivedia.ru/wa-data/public/shop/products/59/56/25659/images/64120/64120.750x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714356"/>
            <a:ext cx="29457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5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378621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талант в человеке Ф.М. Достоевский в романе «Бесы» назвал большим талантом?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3929090" cy="680442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Молчать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ftp.libs.spb.ru/covers/images/cover_19417020-ks_2018-12-04_14-34-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785794"/>
            <a:ext cx="31051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6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4071966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романе «Преступление и наказание» Ф.М. Достоевский утверждает: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не родится для счастья, человек заслуживает счастья, и всегда …». Чем?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Закончите фразу.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4357694"/>
            <a:ext cx="4000528" cy="680442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«…страданием»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knigi-audio.com/uploads/posts/books/11756/117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301942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85794"/>
            <a:ext cx="3086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7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42862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книге «Записки из Мёртвого дома» Ф.М. Достоевский говорит: «Может быть, я ошибаюсь, но мне кажется, что по смеху можно узнать человека».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далее писатель объясняет свою мысль?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071546"/>
            <a:ext cx="4857784" cy="3489008"/>
          </a:xfrm>
          <a:prstGeom prst="verticalScroll">
            <a:avLst>
              <a:gd name="adj" fmla="val 87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«…Если вам с первой встречи приятен смех кого-нибудь из совершенно незнакомых людей, то смело говорите, что это человек хороший».</a:t>
            </a: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2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785794"/>
            <a:ext cx="428628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человек был кумиром Ф.М. Достоевского. Писатель говорил, что если бы он не носил траур по матери, умершей от чахотки в 1837 году, то он носил бы его по этому человеку. О ком идёт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3286148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714356"/>
            <a:ext cx="4857784" cy="3430072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 А.С. Пушкине, умершем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февраля 1837 года от раны, полученной на дуэли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cdn.cadelta.ru/media/articles/id1192/cover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857232"/>
            <a:ext cx="3571900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8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42862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Устами одного из героев романа «Братья Карамазовы» Ф.М. Достоевский утверждал, что сердца людей – это поле битвы.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же всегда борется в наших сердцах?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000504"/>
            <a:ext cx="4714908" cy="1455718"/>
          </a:xfrm>
          <a:prstGeom prst="verticalScroll">
            <a:avLst>
              <a:gd name="adj" fmla="val 121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Бог и дьявол.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Тут дьявол с Богом борется, а поле битвы - сердца людей».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tatic.my-shop.ru/product/3/194/19330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857232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9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378621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Ф.М. Достоевский утверждал: «Есть три вещи, которых боится  большинство людей…»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это вещи?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929066"/>
            <a:ext cx="4214842" cy="1224796"/>
          </a:xfrm>
          <a:prstGeom prst="verticalScroll">
            <a:avLst>
              <a:gd name="adj" fmla="val 215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«…доверять, говорить правду и быть собой»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7147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Достоевский- мыслитель – 10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4572032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первой половине 60-х годов XIX века Фёдор Михайлович Достоевский вместе с братом Михаилом Михайловичем издавали журналы «Время», а затем «Эпоха». Оба журнала проповедовали идеологию «почвенничества», программу которого разработали братья Достоевские и их единомышленники А.А. Григорьев и Н.Н. Страхов.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Передайте кратко суть этой идеологии.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928670"/>
            <a:ext cx="5072098" cy="4556820"/>
          </a:xfrm>
          <a:prstGeom prst="verticalScroll">
            <a:avLst>
              <a:gd name="adj" fmla="val 59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Утверждение национальной самобытности и критическое отношение к западнической ориентации русской интеллигенции.</a:t>
            </a: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Рисунок 10"/>
          <p:cNvPicPr/>
          <p:nvPr/>
        </p:nvPicPr>
        <p:blipFill>
          <a:blip r:embed="rId4"/>
          <a:srcRect l="25661" t="11080" r="52100" b="26593"/>
          <a:stretch>
            <a:fillRect/>
          </a:stretch>
        </p:blipFill>
        <p:spPr bwMode="auto">
          <a:xfrm>
            <a:off x="5500694" y="1000108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gisteria.ru/data/2018/12/id-10-Epoha-Zhurnal-literaturnyy-i-politicheskiy-izdavaemyy-semeystvom-M-Dostoevskogo-SPb-186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428868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masterokblog.ru/wp-content/uploads/96040b28_resizedScaled_740to92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12897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1 балл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42862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известный портрет Фёдора Михайловича Достоевского в 1872 году написал художник Василий Григорьевич Перов.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заказал живописцу этот портрет?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142984"/>
            <a:ext cx="5072098" cy="3066098"/>
          </a:xfrm>
          <a:prstGeom prst="verticalScroll">
            <a:avLst>
              <a:gd name="adj" fmla="val 88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Знаменитый коллекционер Павел Михайлович Третьяков. Основатель Третьяковской галереи был увлечён творчеством Достоевского, особенно любил роман «Преступление и наказание».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24106" t="11634" r="51011" b="25485"/>
          <a:stretch>
            <a:fillRect/>
          </a:stretch>
        </p:blipFill>
        <p:spPr bwMode="auto">
          <a:xfrm>
            <a:off x="785786" y="1071546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2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785794"/>
            <a:ext cx="4572032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Первый в России памятник Ф.М. Достоевскому был установлен в Москве на Цветном бульваре в 1918 году в рамках ленинского плана монументальной пропаганды. Это гранитная статуя работы скульптора С.Д. Меркурова, созданная ещё в 1914 году. Однако в 1936 году памятник был перенесён. Куда?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Какие факты жизни великого писателя  подтверждают целесообразность переноса памятника?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714356"/>
            <a:ext cx="5500694" cy="4757738"/>
          </a:xfrm>
          <a:prstGeom prst="verticalScroll">
            <a:avLst>
              <a:gd name="adj" fmla="val 88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269875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Памятник был перенесён  на улицу Достоевского к Мариинской больнице, в которой служил отец Достоевского и в северном флигеле которой писатель родился и жил до 16 лет.</a:t>
            </a: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live.staticflickr.com/1627/24309890690_0148e4ff57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071546"/>
            <a:ext cx="2928958" cy="38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3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785794"/>
            <a:ext cx="4857784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Ф.М. Достоевскому скульптора Любови Михайловны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установлен в Санкт-Петербурге в 1997 году. Он расположен на бульваре Большой Московской улицы около церкви Владимирской иконы Божией Матери рядом с домом, в котором  великий писатель окончил свои дни и где ныне находится Литературно-мемориальный музей Ф.М. Достоевского.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Что происходит с 2010 года около этого памятника каждую первую субботу июля? Почему для этого культурного события  выбрано именно начало июля?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785794"/>
            <a:ext cx="5715040" cy="4757738"/>
          </a:xfrm>
          <a:prstGeom prst="verticalScroll">
            <a:avLst>
              <a:gd name="adj" fmla="val 88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Каждую первую субботу июля около памятника открываются Дни Достоевского в Санкт-Петербурге. Июль выбран потому, что именно в этом месяце начинаются события романа «Преступление и наказание».</a:t>
            </a:r>
          </a:p>
          <a:p>
            <a:pPr marL="179388" algn="just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persons-info.com/userfiles/image/persons/0-10000/6000-7000/6299/VASILEV_Konstantin_Alekseevich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85752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4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785794"/>
            <a:ext cx="4857784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этого портрета Ф.М. Достоевского, написанного в 1976 году, открыл для себя творчество великого писателя в 14 лет и постоянно обращался к нему до конца своей короткой жизни. Для создания портрета Достоевского живописец внимательно изучил все известные фотографии писателя и описания его внешности, собрал информацию о личных вещах и обстановке кабинета.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Композицию полотна художник дополнил одним из любимых своих символов - горящей свечой.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автора этого портрета.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072074"/>
            <a:ext cx="6215106" cy="734020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Константин Алексеевич Васильев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sun1-23.userapi.com/5qoRVpyYi5XUDeqnIVEnTxsissifX10dGkiOsQ/HM8NgyjML0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4929221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5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786058"/>
            <a:ext cx="778674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Среди многочисленных музеев Ф.М. Достоевского в нашей стране есть один, который посвящён не самому писателю, а его знаменитому произведению. Музей расположен в купеческом двухэтажном особняке первой трети XIX века и представляет собой уникальное собрание экспонатов - старинных предметов, фотографий, иллюстраций.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Какому произведению Ф.М. Достоевского посвящён этот музей и в каком городе он находится?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786190"/>
            <a:ext cx="6215106" cy="1321237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Музей романа «Братья Карамазовы» в городе Старая Русса.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Рисунок 11"/>
          <p:cNvPicPr/>
          <p:nvPr/>
        </p:nvPicPr>
        <p:blipFill>
          <a:blip r:embed="rId5"/>
          <a:srcRect l="21524" t="14127" r="52296" b="29917"/>
          <a:stretch>
            <a:fillRect/>
          </a:stretch>
        </p:blipFill>
        <p:spPr bwMode="auto">
          <a:xfrm>
            <a:off x="6572264" y="571480"/>
            <a:ext cx="2071702" cy="33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6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785794"/>
            <a:ext cx="4857784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памятников Ф.М. Достоевскому, воздвигнутых за рубежом, наиболее интересна и символична скульптура Леонида Баранова, установленная в 2004 году. Босоногий писатель стоит на пьедестале в форме шара, олицетворяя неустойчивость своей жизни, знакомую нам по биографии и романам Достоевского. Скульптор хотел, чтобы памятник располагался на заднем дворе казино, в котором писатель, бывая за границей, часто играл, однако было решено поставить скульптуру в долине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Ротенбахталь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какой стране и в каком городе находится этот памятник?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143512"/>
            <a:ext cx="6215106" cy="734020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Германии, в городе Баден-Баден.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Рисунок 9" descr="https://ic.pics.livejournal.com/ryabkovshina/15409468/184981/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7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785794"/>
            <a:ext cx="435771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1980 году режиссёр Александр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снял фильм о  том, как Ф.М. Достоевский работал над романом «Игрок» и о знакомстве со стенографисткой Анной Григорьевной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Сниткиной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стала его верной помощницей, а в дальнейшем добрым гением писателя, любящей женой.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художественный фильм?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429132"/>
            <a:ext cx="6572296" cy="1321237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«Двадцать шесть дней из жизни Достоевского»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 l="19331" t="11080" r="43546" b="31302"/>
          <a:stretch>
            <a:fillRect/>
          </a:stretch>
        </p:blipFill>
        <p:spPr bwMode="auto">
          <a:xfrm>
            <a:off x="428596" y="1285860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143248"/>
            <a:ext cx="7143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1838 году Фёдор Достоевский был оставлен на второй год обучения в третьем кондукторском классе. Он объяснял это постоянными ссорами с преподавателем алгебры. В каком учебном заведении это было? Какое звание получил будущий писатель после окончания заведения?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astvu.com/_p/a/x/h/b/xhbkr2baihvap0ehl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642918"/>
            <a:ext cx="54292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user\Downloads\Жизнь ФМД. 3 б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14290"/>
            <a:ext cx="3500462" cy="517389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3 балла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928934"/>
            <a:ext cx="5072098" cy="2598539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Главное инженерное училище в Петербурге. После его окончания Ф.М. Достоевский получил звание полевого инженера-поручика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 l="8865" t="11634" r="35459" b="26316"/>
          <a:stretch>
            <a:fillRect/>
          </a:stretch>
        </p:blipFill>
        <p:spPr bwMode="auto">
          <a:xfrm>
            <a:off x="500034" y="1000108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8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1000108"/>
            <a:ext cx="392909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2002 году Норвежский книжный клуб совместно с Норвежским институтом имени Нобеля составил список из ста лучших книг всех времён и народов.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Сколько произведений Ф.М. Достоевского вошло в этот список?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928670"/>
            <a:ext cx="4857784" cy="4335899"/>
          </a:xfrm>
          <a:prstGeom prst="verticalScroll">
            <a:avLst>
              <a:gd name="adj" fmla="val 91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 романа: </a:t>
            </a:r>
          </a:p>
          <a:p>
            <a:pPr marL="179388" indent="-179388" algn="ctr">
              <a:tabLst>
                <a:tab pos="4841875" algn="l"/>
              </a:tabLst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«Преступление и наказание», </a:t>
            </a: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Идиот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«Бесы», </a:t>
            </a: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«Братья Карамазовы». </a:t>
            </a:r>
          </a:p>
          <a:p>
            <a:pPr marL="179388" algn="ctr">
              <a:tabLst>
                <a:tab pos="4841875" algn="l"/>
              </a:tabLst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самое большое количество произведений одного писателя, вошедшего в список.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ic.pics.livejournal.com/e_strannik/50592391/2854573/2854573_original.jpg"/>
          <p:cNvPicPr/>
          <p:nvPr/>
        </p:nvPicPr>
        <p:blipFill>
          <a:blip r:embed="rId2" cstate="print"/>
          <a:srcRect l="5858" r="15123"/>
          <a:stretch>
            <a:fillRect/>
          </a:stretch>
        </p:blipFill>
        <p:spPr bwMode="auto">
          <a:xfrm>
            <a:off x="4929190" y="3500438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27.fastpic.ru/big/2012/0130/08/7545ff52724182b683ec196fba2dd708.jpg"/>
          <p:cNvPicPr/>
          <p:nvPr/>
        </p:nvPicPr>
        <p:blipFill>
          <a:blip r:embed="rId3" cstate="print"/>
          <a:srcRect b="7309"/>
          <a:stretch>
            <a:fillRect/>
          </a:stretch>
        </p:blipFill>
        <p:spPr bwMode="auto">
          <a:xfrm>
            <a:off x="714348" y="3429000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9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928670"/>
            <a:ext cx="67866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вы можете увидеть эти панно?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5143512"/>
            <a:ext cx="6858048" cy="734020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станции метро «Достоевская» в Москве.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Рисунок 8" descr="https://img-fotki.yandex.ru/get/70180/19294942.160/0_138f1c_117e8653_XXL.jpg"/>
          <p:cNvPicPr/>
          <p:nvPr/>
        </p:nvPicPr>
        <p:blipFill>
          <a:blip r:embed="rId6" cstate="print"/>
          <a:srcRect l="10516" t="29907" r="9017" b="2430"/>
          <a:stretch>
            <a:fillRect/>
          </a:stretch>
        </p:blipFill>
        <p:spPr bwMode="auto">
          <a:xfrm>
            <a:off x="714348" y="1428736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ic.esosedi.org/fiber/102900/fit/900x600/panno_na_stantsii_metro_dostoevskaya_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500174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12131" t="11634" r="31571" b="32133"/>
          <a:stretch>
            <a:fillRect/>
          </a:stretch>
        </p:blipFill>
        <p:spPr bwMode="auto">
          <a:xfrm>
            <a:off x="2071670" y="1857364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0"/>
            <a:ext cx="7786742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«Достоевский мемориальный» – 10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928670"/>
            <a:ext cx="7143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 сентября 1981 года - 3453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Dostoevsky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Говорит ли вам о чём-нибудь эта запись?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572000" y="6000768"/>
            <a:ext cx="1857388" cy="461665"/>
          </a:xfrm>
          <a:prstGeom prst="chevron">
            <a:avLst>
              <a:gd name="adj" fmla="val 75976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928670"/>
            <a:ext cx="4643470" cy="4371439"/>
          </a:xfrm>
          <a:prstGeom prst="verticalScroll">
            <a:avLst>
              <a:gd name="adj" fmla="val 91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номер малой планеты, открытой сотрудником Крымской астрофизической обсерватории Л.Г.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Карачкиной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27 сентября 1981 года и названной ею именем Ф.М. Достоевского.</a:t>
            </a: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sun9-9.userapi.com/c853420/v853420565/238a39/_Wxk3FHEEl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45720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7144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«Достоевский - это материк, который мы только ещё осваиваем» .</a:t>
            </a:r>
            <a:endParaRPr lang="ru-RU" sz="28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                           И. Волгин</a:t>
            </a:r>
            <a:endParaRPr lang="ru-RU" dirty="0"/>
          </a:p>
        </p:txBody>
      </p:sp>
      <p:pic>
        <p:nvPicPr>
          <p:cNvPr id="4" name="Рисунок 3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«Меня зовут психологом: неправда, я лишь реалист в высшем смысле, 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то есть изображаю все глубины души человеческой»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	      Ф.М. Достоевский</a:t>
            </a:r>
            <a:endParaRPr lang="ru-RU" dirty="0"/>
          </a:p>
        </p:txBody>
      </p:sp>
      <p:pic>
        <p:nvPicPr>
          <p:cNvPr id="4" name="Рисунок 3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44291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«Преступление и наказание» — самое законченное в своей форме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глубокое по содержанию произведение Достоевского, в котором он выразил свой взгляд на природу человека, его назначение и законы, которым он подчинён как личность…» 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	В. Розанов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4429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«Достоевский - национальный философ России; в этом смысл его тайны 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и в этом причина его неизбывной актуальности для России и российской жизни».</a:t>
            </a:r>
          </a:p>
          <a:p>
            <a:r>
              <a:rPr lang="ru-RU" sz="2800" b="1" dirty="0" smtClean="0">
                <a:latin typeface="Monotype Corsiva" pitchFamily="66" charset="0"/>
              </a:rPr>
              <a:t>		     Л. </a:t>
            </a:r>
            <a:r>
              <a:rPr lang="ru-RU" sz="2800" b="1" dirty="0" err="1" smtClean="0">
                <a:latin typeface="Monotype Corsiva" pitchFamily="66" charset="0"/>
              </a:rPr>
              <a:t>Сараскина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«Достоевский таков, какова Россия, со всей её тьмой и светом. И он - самый большой вклад России в духовную жизнь всего мира» .</a:t>
            </a:r>
          </a:p>
          <a:p>
            <a:r>
              <a:rPr lang="ru-RU" sz="2800" b="1" dirty="0" smtClean="0">
                <a:latin typeface="Monotype Corsiva" pitchFamily="66" charset="0"/>
              </a:rPr>
              <a:t>		       Н. Бердяев</a:t>
            </a:r>
            <a:endParaRPr lang="ru-RU" dirty="0"/>
          </a:p>
        </p:txBody>
      </p:sp>
      <p:pic>
        <p:nvPicPr>
          <p:cNvPr id="4" name="Рисунок 3" descr="https://hellbro.ru/uploads/posts/2015-02/142347002010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46315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картинок: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33246"/>
            <a:ext cx="8429684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Фон  Слайд 1-12, 23-42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http://900igr.net/up/datai/194420/0001-002-.jpg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13-22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https://catherineasquithgallery.com/uploads/posts/2021-02/1613657827_5-p-fon-dlya-prezentatsii-dostoevskii-6.jpg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https://masterokblog.ru/wp-content/uploads/96040b28_resizedScaled_740to925-1.jpg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http://solovki.moscow/files/2016/03/Дом-музей-Дост-ФМ-1.jpg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http://aodb-blag.ru/upload/aodb/aliens_vacation/dostoevskiy2_01.jpg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Достоевский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https://pbs.twimg.com/media/DvG1UL7WkAE9NVf.jpg:large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Пушкин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https://cdn.cadelta.ru/media/articles/id1192/cover.jpg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Здание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https://pastvu.com/_p/a/x/h/b/xhbkr2baihvap0ehl4.jpg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Достоевский   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https://sun9-13.userapi.com/impg/-gVhJ09oJiOyz0_UWeAfaU6EZ0kBzhUlf37aQA/f4L2ZPKNkEY.jpg?size=604x585&amp;quality=96&amp;sign=51bd549e750f77ee1f5eea84b28441b1&amp;type=album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Слайд 6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Расстрел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http://dot.mpei.ru/do/eres/hist/data/lesson_6_2_final/data/img/obr.jpg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Достоевский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https://i.postimg.cc/HWvLcM8X/181-IMG-7583.jpg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7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http://live-talk.ru/wp-content/uploads/2018/10/maxresdefault-7.jpg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Слайд 8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https://ru.moscovery.com/wp-content/uploads/2016/04/Памятник-Пушкину.jpg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9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Люди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https://avatars.mds.yandex.net/get-zen_doc/1877958/pub_5dcbb4b3ee79f72ab47fa060_5dcbb5a2136c034ec1805048/scale_1200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Библия 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https://m.rusmir.media/files/1/upload/1210x0/9498.jpg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10, 12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https://avatars.mds.yandex.net/get-zen_doc/198938/pub_5e8b76a247d6d36af987d63d_5e8ca71bf3d7cd02ce77b965/scale_1200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11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https://moya-planeta.ru/upload/images/xl/01/91/0191f790ceb0ef5437abf123d044863c.jpg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12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Ницше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https://tn.fishki.net/26/upload/post/2020/06/10/3341133/e8c971a0627d2f00264c2d493fde6f32.jpg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46315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картинок: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33246"/>
            <a:ext cx="8429684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13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https://images.wbstatic.net/big/new/7170000/7173861-1.jpg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Книга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https://cdn1.ozone.ru/s3/multimedia-b/6016343471.jpg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14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https://img-fotki.yandex.ru/get/142729/374871492.22/0_1a88e1_ae3770d3_orig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https://alifba.ru/storage/img/products/113314/cover.jpg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15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https://avatars.mds.yandex.net/get-zen_doc/3725151/pub_6020442ad96a1a50b8b1bb17_6020655853bb652e6a116e31/scale_1200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Книга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https://azbukivedia.ru/wa-data/public/shop/products/40/55/25540/images/63918/63918.750x0.jpg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16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http://timili.sfedu.ru/storage/app/uploads/public/5fc/53e/eda/5fc53eeda8e0d414019012.jpg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Книги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https://upload-7df14150aa387ef737992a43afb5ffe5.hb.bizmrg.com/iblock/90a/90a81eb06848624fd9953da7810e335e/e089b6bba3db0d71d30e8a9d5ee97215.jpg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Слайд 17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https://sun9-63.userapi.com/impf/c857536/v857536226/1d32c5/8K3cb0VS-Es.jpg?size=851x1080&amp;quality=96&amp;sign=9013f1433160c08b6d6e6ae07613f207&amp;c_uniq_tag=H-G7fk7VZ-qQMwTRKknGeTbjMJG_cIPS9BL8_DMMNpk&amp;type=album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https://cloud.sh0ps.ru/catalog/894160.jpg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18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https://pbs.twimg.com/media/DEN1yW9WAAEYuop.jpg:large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Книга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https://natali.net.ua/upload/knigi/khudozhestvennaya%20literatura/proza/88389cff-992a-11de-8414-003048619a35.jpg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19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https://avatars.mds.yandex.net/get-zen_doc/1855206/pub_5d3e72a1f8a62300affe695d_5d3e78d7bf50d500c3afd38b/scale_1200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20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https://pbs.twimg.com/media/EFTFztMXsAUUSi8.jpg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21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https://cv3.litres.ru/pub/c/bumajnaya-kniga/cover_max1500/63837832-avtor-besy-63837832.jpg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22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https://cdn1.ozone.ru/multimedia/1014329848.jpg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23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https://persons-info.com/userfiles/image/persons/20000-30000/23000-24000/23562/KLODT_Mikhail_Petrovich_6.jpg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4 балла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714356"/>
            <a:ext cx="464347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22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1849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петрашевцев – членов тайного кружка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Буташевича-Петрашевского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среди которых был  и Ф.М. Достоевский, привезли на Семёновский плац. За пропаганду революционно-утопических и социалистических идей им был вынесен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приговор.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21484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429132"/>
            <a:ext cx="821537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Священник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подошел к приговорённым с крестом и благословил перед казнью. На первых трёх петрашевцев, в том числе и на самого Петрашевского, надели колпаки. Прозвучала команда целиться... Что последовало дальше?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6208812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26432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3428992" y="714356"/>
            <a:ext cx="5429288" cy="5093137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360363" algn="just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Это была инсценировка казни.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зачитан указ императора о смягчении приговора петрашевцам.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расстрела Достоевский отправился на каторгу  в Омск на четыре года, после до 1856 года он  служил рядовым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Семипалатинске.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46315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картинок: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33246"/>
            <a:ext cx="8429684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24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https://avatars.mds.yandex.net/get-zen_doc/1594643/pub_5e9c597e0596fe5c972fc5cd_5e9c9e778c23a2339eced4d8/scale_1200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25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https://uskazok.ru/wp-content/uploads/2019/09/sdg-1.jpg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Наполеон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https://avatars.mds.yandex.net/get-zen_doc/1677529/pub_5e962e09f49321656d3ef841_5e962e438837852659c75e03/scale_1200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26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https://static.tildacdn.com/tild3466-6331-4139-b965-626665613963/TS29_Pamyatnik_104_.jpg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Старуха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https://static.tildacdn.com/tild6631-6331-4135-b761-633764626632/1.png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27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https://i.pinimg.com/736x/81/bc/56/81bc56f610d2628c6cf40caaf7f16573.jpg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28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https://pandaria.cc/assets/images/resources/627/5e7ee5fc8dc6b8fe843433489de8591c9d74a9f2.jpg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Шерлок Холмс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https://irecommend.ru/sites/default/files/product-images/1576105/C7asWYkq0r2OtHMJXV57zg.jpg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29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https://онлайн-читать.рф/img/dostoevskiy/prestuplenie_i_nakazanie/big/2.jpg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30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http://4.bp.blogspot.com/-sORpU3L2i58/UuLvAqtlqjI/AAAAAAAABTk/YQU88s17w1U/s1600/сон+о+лошади.jpg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31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https://новокузнецк400.рф/images/person/175/thumbs2/1.jpg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32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https://market.interra.ru/media/product/pic/979ad576-7fb1-11ea-9804-0242ac120002.jpg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33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https://knigamir.com/upload/iblock/aee/aeeb759673fba711da2ce92d460ed858.jpg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34, 40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https://static.my-shop.ru/product/3/194/1933008.jpg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35, 37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http://ftp.libs.spb.ru/covers/images/cover_19417020-ks_2018-12-04_14-34-47.jpg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36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https://azbukivedia.ru/wa-data/public/shop/products/59/56/25659/images/64120/64120.750x0.jpg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38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https://knigi-audio.com/uploads/posts/books/11756/11756.jpg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39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https://interkniga.net/app/files/2019/01/978-5-389-05533-9.jpg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41, 53-57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https://hellbro.ru/uploads/posts/2015-02/14234700201010.jpeg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42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Эпоха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https://magisteria.ru/data/2018/12/id-10-Epoha-Zhurnal-literaturnyy-i-politicheskiy-izdavaemyy-semeystvom-M-Dostoevskogo-SPb-1864.jpg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https://upload.wikimedia.org/wikipedia/commons/3/37/Zhurnal_vremya.jpg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14290"/>
            <a:ext cx="46315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картинок: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33246"/>
            <a:ext cx="8429684" cy="4185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43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https://masterokblog.ru/wp-content/uploads/96040b28_resizedScaled_740to925-1.jpg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44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https://rblogger.ru/img3/2018/gorod-na-pamyat-020-ulitsa-dostoevskogo/03.-Dostoevskaya-ul.-25.10.08.07.jpg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45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https://live.staticflickr.com/1627/24309890690_0148e4ff57_b.jpg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46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https://persons-info.com/userfiles/image/persons/0-10000/6000-7000/6299/VASILEV_Konstantin_Alekseevich19.jpg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47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https://sun1-23.userapi.com/5qoRVpyYi5XUDeqnIVEnTxsissifX10dGkiOsQ/HM8NgyjML0M.jpg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Вывеска 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https://www.admrussa.ru/sites/default/files/img_0307_0.jpg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48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https://ic.pics.livejournal.com/ryabkovshina/15409468/184981/original.jpg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49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http://oi36.tinypic.com/o9efwz.jpg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50 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https://interesnyefakty.org/wp-content/uploads/100-luchshih-knig-vseh-vremyon-i-narodov.jpg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51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https://img-fotki.yandex.ru/get/70180/19294942.160/0_138f1c_117e8653_XXL.jpg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http://static.esosedi.org/fiber/102900/fit/900x600/panno_na_stantsii_metro_dostoevskaya_.png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https://cdn1.img.sputniknews-uz.com/images/1154/41/11544152.jpg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http://static.esosedi.org/fiber/102895/fit/900x600/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 52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Достоевский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http://old.emironov.com/ph/2/b_kutey52.jpg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обсерватория 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https://sun9-9.userapi.com/c853420/v853420565/238a39/_Wxk3FHEEl8.jpg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5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785794"/>
            <a:ext cx="6643734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 девушка была одной из лучших учениц  в училище Святой Анны, с серебряной медалью окончила Мариинскую женскую гимназию, но с мечтой стать педагогом пришлось распрощаться из-за тяжёлой болезни отца. По его совету она училась на курсах стенографисток, а затем её порекомендовали в качестве помощницы Ф.М. Достоевскому, которому по условиям договора нужно было в течение 26 дней завершить роман «Игрок». Именно помощь молодой стенографистки помогла писателю уложиться в этот чрезвычайно короткий срок. Вспоминая о первой встрече с Достоевским, девушка позднее писала, что он ей поначалу не понравился и оставил тяжёлое впечатление.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Кто эта девушка и какую роль она сыграла в судьбе Ф.М. Достоевского?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17145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857232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3643314"/>
            <a:ext cx="4714908" cy="1767007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just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Анна Григорьевна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Сниткина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в 1867 году она стала женой Достоевского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6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785794"/>
            <a:ext cx="5072098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1880 году в Москве, в Благородном собрании, Ф.М. Достоевский произнёс знаменитую речь о великом Пушкине: «Пушкин есть явление чрезвычайное и, может быть, единственное явление русского духа, сказал Гоголь. Прибавлю от себя: и пророческое… И никогда ещё ни один русский писатель, ни прежде, ни после его, не соединялся так задушевно и родственно с народом своим, как Пушкин… Пушкин умер в полном развитии своих сил и бесспорно унёс с собою в гроб некоторую великую тайну. И вот мы теперь без него эту тайну разгадываем».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Какому событию была посвящена эта речь?</a:t>
            </a:r>
          </a:p>
        </p:txBody>
      </p:sp>
      <p:pic>
        <p:nvPicPr>
          <p:cNvPr id="6" name="Рисунок 5" descr="https://ru.moscovery.com/wp-content/uploads/2016/04/%D0%9F%D0%B0%D0%BC%D1%8F%D1%82%D0%BD%D0%B8%D0%BA-%D0%9F%D1%83%D1%88%D0%BA%D0%B8%D0%BD%D1%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2695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3643314"/>
            <a:ext cx="4714908" cy="2182773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Открытию памятника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Пушкину в Москве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9388" algn="ctr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июня 1880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179388" algn="just">
              <a:tabLst>
                <a:tab pos="484187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29586" y="6500834"/>
            <a:ext cx="1214414" cy="35716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0"/>
            <a:ext cx="7858180" cy="917079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Достоевского – 7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785794"/>
            <a:ext cx="5000660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1850 году в Тобольске, по дороге в Омский острог, заключённый Ф.М. Достоевский получил в подарок книгу, о которой писатель  говорил позднее, что она четыре года лежала под его подушкой в каторге. «Я читал её и читал другим. По ней выучил читать одного каторжного…». С этой книгой Фёдор Михайлович не расставался потом до самой смерти: она лежала на его письменном столе, сопровождала во всех поездках, в неё он вкладывал самые дорогие его сердцу вещи: портреты детей, письма близких и знакомых.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это за книга и кто подарил её писателю?</a:t>
            </a:r>
          </a:p>
        </p:txBody>
      </p:sp>
      <p:pic>
        <p:nvPicPr>
          <p:cNvPr id="5" name="Рисунок 4" descr="https://avatars.mds.yandex.net/get-zen_doc/1877958/pub_5dcbb4b3ee79f72ab47fa060_5dcbb5a2136c034ec1805048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000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Рисунок 5" descr="https://m.rusmir.media/files/1/upload/1210x0/9498.jpg"/>
          <p:cNvPicPr/>
          <p:nvPr/>
        </p:nvPicPr>
        <p:blipFill>
          <a:blip r:embed="rId4" cstate="print">
            <a:clrChange>
              <a:clrFrom>
                <a:srgbClr val="E5E4E9"/>
              </a:clrFrom>
              <a:clrTo>
                <a:srgbClr val="E5E4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4678292" cy="345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6072206"/>
            <a:ext cx="1857388" cy="649188"/>
          </a:xfrm>
          <a:prstGeom prst="teardrop">
            <a:avLst>
              <a:gd name="adj" fmla="val 19523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4071942"/>
            <a:ext cx="5715040" cy="1351240"/>
          </a:xfrm>
          <a:prstGeom prst="verticalScroll">
            <a:avLst>
              <a:gd name="adj" fmla="val 7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388" indent="360363" algn="just">
              <a:tabLst>
                <a:tab pos="4841875" algn="l"/>
              </a:tabLs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Евангелие, которое подарила Достоевскому жена декабриста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Дмитриевна Фонвизина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3800</Words>
  <Application>Microsoft Office PowerPoint</Application>
  <PresentationFormat>Экран (4:3)</PresentationFormat>
  <Paragraphs>429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Фоминова</dc:creator>
  <cp:lastModifiedBy>Фоминова</cp:lastModifiedBy>
  <cp:revision>146</cp:revision>
  <dcterms:created xsi:type="dcterms:W3CDTF">2021-06-28T09:54:11Z</dcterms:created>
  <dcterms:modified xsi:type="dcterms:W3CDTF">2023-06-20T19:24:48Z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3613495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