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4" r:id="rId8"/>
    <p:sldId id="263" r:id="rId9"/>
    <p:sldId id="262"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687825071"/>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421775615"/>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2428413910"/>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404990275"/>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405512805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3510618959"/>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209924788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88660279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264333481"/>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1075684522"/>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0E6A91-71C5-40BA-9A8A-BC7F9FB0B2D1}"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431D22-F6A8-4206-9C72-03DAD6BA84B0}" type="slidenum">
              <a:rPr lang="ru-RU" smtClean="0"/>
              <a:pPr/>
              <a:t>‹#›</a:t>
            </a:fld>
            <a:endParaRPr lang="ru-RU"/>
          </a:p>
        </p:txBody>
      </p:sp>
    </p:spTree>
    <p:extLst>
      <p:ext uri="{BB962C8B-B14F-4D97-AF65-F5344CB8AC3E}">
        <p14:creationId xmlns:p14="http://schemas.microsoft.com/office/powerpoint/2010/main" val="120490193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6A91-71C5-40BA-9A8A-BC7F9FB0B2D1}" type="datetimeFigureOut">
              <a:rPr lang="ru-RU" smtClean="0"/>
              <a:pPr/>
              <a:t>10.11.2023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31D22-F6A8-4206-9C72-03DAD6BA84B0}" type="slidenum">
              <a:rPr lang="ru-RU" smtClean="0"/>
              <a:pPr/>
              <a:t>‹#›</a:t>
            </a:fld>
            <a:endParaRPr lang="ru-RU"/>
          </a:p>
        </p:txBody>
      </p:sp>
    </p:spTree>
    <p:extLst>
      <p:ext uri="{BB962C8B-B14F-4D97-AF65-F5344CB8AC3E}">
        <p14:creationId xmlns:p14="http://schemas.microsoft.com/office/powerpoint/2010/main" val="9184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1315"/>
            <a:ext cx="12367071" cy="7262555"/>
          </a:xfrm>
          <a:prstGeom prst="rect">
            <a:avLst/>
          </a:prstGeom>
        </p:spPr>
      </p:pic>
      <p:sp>
        <p:nvSpPr>
          <p:cNvPr id="2" name="Заголовок 1"/>
          <p:cNvSpPr>
            <a:spLocks noGrp="1"/>
          </p:cNvSpPr>
          <p:nvPr>
            <p:ph type="ctrTitle"/>
          </p:nvPr>
        </p:nvSpPr>
        <p:spPr>
          <a:xfrm>
            <a:off x="3398655" y="445063"/>
            <a:ext cx="4434435" cy="1157160"/>
          </a:xfrm>
        </p:spPr>
        <p:txBody>
          <a:bodyPr>
            <a:normAutofit fontScale="90000"/>
          </a:bodyPr>
          <a:lstStyle/>
          <a:p>
            <a:pPr>
              <a:lnSpc>
                <a:spcPct val="100000"/>
              </a:lnSpc>
              <a:spcAft>
                <a:spcPts val="0"/>
              </a:spcAft>
            </a:pPr>
            <a:r>
              <a:rPr lang="ru-RU" sz="1600" dirty="0">
                <a:solidFill>
                  <a:schemeClr val="accent6"/>
                </a:solidFill>
                <a:latin typeface="Times New Roman" panose="02020603050405020304" pitchFamily="18" charset="0"/>
                <a:ea typeface="Times New Roman" panose="02020603050405020304" pitchFamily="18" charset="0"/>
                <a:cs typeface="Calibri" panose="020F0502020204030204" pitchFamily="34" charset="0"/>
              </a:rPr>
              <a:t>Муниципальное бюджетное дошкольное образовательное учреждение «Детский сад № 8 комбинированного вида»</a:t>
            </a:r>
            <a:br>
              <a:rPr lang="ru-RU" sz="1600" dirty="0">
                <a:solidFill>
                  <a:schemeClr val="accent6"/>
                </a:solidFill>
                <a:latin typeface="Times New Roman" panose="02020603050405020304" pitchFamily="18" charset="0"/>
                <a:ea typeface="Times New Roman" panose="02020603050405020304" pitchFamily="18" charset="0"/>
                <a:cs typeface="Calibri" panose="020F0502020204030204" pitchFamily="34" charset="0"/>
              </a:rPr>
            </a:br>
            <a:br>
              <a:rPr lang="ru-RU" sz="1600" dirty="0">
                <a:effectLst/>
                <a:latin typeface="Times New Roman" panose="02020603050405020304" pitchFamily="18" charset="0"/>
                <a:ea typeface="Times New Roman" panose="02020603050405020304" pitchFamily="18" charset="0"/>
                <a:cs typeface="Calibri" panose="020F0502020204030204" pitchFamily="34" charset="0"/>
              </a:rPr>
            </a:br>
            <a:endParaRPr lang="ru-RU" sz="1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023010" y="1577947"/>
            <a:ext cx="9111632" cy="5563292"/>
          </a:xfrm>
        </p:spPr>
        <p:txBody>
          <a:bodyPr/>
          <a:lstStyle/>
          <a:p>
            <a:pPr marR="20955"/>
            <a:r>
              <a:rPr lang="ru-RU" b="1" dirty="0">
                <a:latin typeface="Times New Roman" panose="02020603050405020304" pitchFamily="18" charset="0"/>
              </a:rPr>
              <a:t>Картотека сказок </a:t>
            </a:r>
          </a:p>
          <a:p>
            <a:pPr marR="20955"/>
            <a:r>
              <a:rPr lang="ru-RU" b="1" dirty="0">
                <a:latin typeface="Times New Roman" panose="02020603050405020304" pitchFamily="18" charset="0"/>
              </a:rPr>
              <a:t>по формированию предпосылок финансовой грамотности у детей старшего дошкольного возраста</a:t>
            </a:r>
            <a:endParaRPr lang="ru-RU" dirty="0">
              <a:effectLst/>
            </a:endParaRPr>
          </a:p>
          <a:p>
            <a:pPr marR="20955"/>
            <a:r>
              <a:rPr lang="ru-RU" b="1" dirty="0">
                <a:latin typeface="Times New Roman" panose="02020603050405020304" pitchFamily="18" charset="0"/>
              </a:rPr>
              <a:t> </a:t>
            </a:r>
            <a:endParaRPr lang="ru-RU" dirty="0">
              <a:effectLst/>
            </a:endParaRPr>
          </a:p>
          <a:p>
            <a:pPr marR="20955"/>
            <a:r>
              <a:rPr lang="ru-RU" b="1" dirty="0">
                <a:latin typeface="Times New Roman" panose="02020603050405020304" pitchFamily="18" charset="0"/>
              </a:rPr>
              <a:t>«Со сказочными героями в мир экономики»</a:t>
            </a:r>
          </a:p>
          <a:p>
            <a:pPr marR="20955"/>
            <a:endParaRPr lang="ru-RU" b="1" dirty="0">
              <a:effectLst/>
              <a:latin typeface="Times New Roman" panose="02020603050405020304" pitchFamily="18" charset="0"/>
            </a:endParaRPr>
          </a:p>
          <a:p>
            <a:pPr marR="20955"/>
            <a:endParaRPr lang="ru-RU" b="1" dirty="0">
              <a:latin typeface="Times New Roman" panose="02020603050405020304" pitchFamily="18" charset="0"/>
            </a:endParaRPr>
          </a:p>
          <a:p>
            <a:pPr marR="20955"/>
            <a:endParaRPr lang="ru-RU" b="1" dirty="0">
              <a:effectLst/>
              <a:latin typeface="Times New Roman" panose="02020603050405020304" pitchFamily="18" charset="0"/>
            </a:endParaRPr>
          </a:p>
          <a:p>
            <a:pPr marR="20955" algn="r"/>
            <a:endParaRPr lang="ru-RU" b="1" dirty="0">
              <a:latin typeface="Times New Roman" panose="02020603050405020304" pitchFamily="18" charset="0"/>
            </a:endParaRPr>
          </a:p>
          <a:p>
            <a:pPr marR="20955" algn="r"/>
            <a:r>
              <a:rPr lang="ru-RU" sz="2000" b="1" dirty="0">
                <a:solidFill>
                  <a:schemeClr val="bg1"/>
                </a:solidFill>
                <a:effectLst/>
                <a:latin typeface="Times New Roman" panose="02020603050405020304" pitchFamily="18" charset="0"/>
              </a:rPr>
              <a:t>Составила:</a:t>
            </a:r>
          </a:p>
          <a:p>
            <a:pPr marR="20955" algn="r"/>
            <a:r>
              <a:rPr lang="ru-RU" sz="2000" b="1" dirty="0">
                <a:solidFill>
                  <a:schemeClr val="bg1"/>
                </a:solidFill>
                <a:latin typeface="Times New Roman" panose="02020603050405020304" pitchFamily="18" charset="0"/>
              </a:rPr>
              <a:t>воспитатель высшей квалификационной категории Трайдакало Т.Г. </a:t>
            </a:r>
            <a:endParaRPr lang="ru-RU" sz="2000" dirty="0">
              <a:solidFill>
                <a:schemeClr val="bg1"/>
              </a:solidFill>
              <a:effectLst/>
            </a:endParaRPr>
          </a:p>
          <a:p>
            <a:endParaRPr lang="ru-RU" sz="2000" dirty="0"/>
          </a:p>
        </p:txBody>
      </p:sp>
    </p:spTree>
    <p:extLst>
      <p:ext uri="{BB962C8B-B14F-4D97-AF65-F5344CB8AC3E}">
        <p14:creationId xmlns:p14="http://schemas.microsoft.com/office/powerpoint/2010/main" val="351212716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3" name="Прямоугольник 2"/>
          <p:cNvSpPr/>
          <p:nvPr/>
        </p:nvSpPr>
        <p:spPr>
          <a:xfrm>
            <a:off x="4506686" y="679269"/>
            <a:ext cx="6847114" cy="5078313"/>
          </a:xfrm>
          <a:prstGeom prst="rect">
            <a:avLst/>
          </a:prstGeom>
        </p:spPr>
        <p:txBody>
          <a:bodyPr wrap="square">
            <a:spAutoFit/>
          </a:bodyPr>
          <a:lstStyle/>
          <a:p>
            <a:pPr algn="ctr"/>
            <a:r>
              <a:rPr lang="ru-RU" sz="2400" b="1" i="1" dirty="0">
                <a:solidFill>
                  <a:srgbClr val="000000"/>
                </a:solidFill>
                <a:latin typeface="Times New Roman" panose="02020603050405020304" pitchFamily="18" charset="0"/>
              </a:rPr>
              <a:t>Заключение: </a:t>
            </a:r>
          </a:p>
          <a:p>
            <a:endParaRPr lang="ru-RU" dirty="0">
              <a:solidFill>
                <a:srgbClr val="000000"/>
              </a:solidFill>
              <a:latin typeface="Times New Roman" panose="02020603050405020304" pitchFamily="18" charset="0"/>
            </a:endParaRPr>
          </a:p>
          <a:p>
            <a:endParaRPr lang="ru-RU" dirty="0">
              <a:solidFill>
                <a:srgbClr val="000000"/>
              </a:solidFill>
              <a:latin typeface="Times New Roman" panose="02020603050405020304" pitchFamily="18" charset="0"/>
            </a:endParaRPr>
          </a:p>
          <a:p>
            <a:r>
              <a:rPr lang="ru-RU" sz="2400" dirty="0">
                <a:solidFill>
                  <a:srgbClr val="000000"/>
                </a:solidFill>
                <a:latin typeface="Times New Roman" panose="02020603050405020304" pitchFamily="18" charset="0"/>
              </a:rPr>
              <a:t>Сказка является эффективным средством формирования у дошкольников экономической компетентности, первоначальных экономических знаний и умений, развития предпосылок экономического мышления, воспитания личностных качеств, эмоционального развития детей. Экономическое содержание осваивается не только со стороны его технологии, но, прежде всего, оно развивает системный взгляд на мир, формирует новую социокультурную позицию ребенка.</a:t>
            </a:r>
            <a:endParaRPr lang="ru-RU" sz="2400"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804" y="1287953"/>
            <a:ext cx="3714750" cy="4282094"/>
          </a:xfrm>
          <a:prstGeom prst="rect">
            <a:avLst/>
          </a:prstGeom>
        </p:spPr>
      </p:pic>
    </p:spTree>
    <p:extLst>
      <p:ext uri="{BB962C8B-B14F-4D97-AF65-F5344CB8AC3E}">
        <p14:creationId xmlns:p14="http://schemas.microsoft.com/office/powerpoint/2010/main" val="1189535252"/>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7001691"/>
          </a:xfrm>
        </p:spPr>
      </p:pic>
      <p:sp>
        <p:nvSpPr>
          <p:cNvPr id="2" name="Заголовок 1"/>
          <p:cNvSpPr>
            <a:spLocks noGrp="1"/>
          </p:cNvSpPr>
          <p:nvPr>
            <p:ph type="title"/>
          </p:nvPr>
        </p:nvSpPr>
        <p:spPr>
          <a:xfrm>
            <a:off x="574146" y="365125"/>
            <a:ext cx="10672974" cy="5055961"/>
          </a:xfrm>
        </p:spPr>
        <p:txBody>
          <a:bodyPr>
            <a:normAutofit/>
          </a:bodyPr>
          <a:lstStyle/>
          <a:p>
            <a:pPr algn="just"/>
            <a:r>
              <a:rPr lang="ru-RU" sz="2400" b="1" i="1" dirty="0">
                <a:latin typeface="Times New Roman" panose="02020603050405020304" pitchFamily="18" charset="0"/>
                <a:cs typeface="Times New Roman" panose="02020603050405020304" pitchFamily="18" charset="0"/>
              </a:rPr>
              <a:t>Актуальность:</a:t>
            </a:r>
            <a:br>
              <a:rPr lang="ru-RU" sz="2400" b="1" i="1"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Одной из важнейших задач дошкольной педагогики является обучение детей основам экономики, это обусловлено необходимостью в современных условиях формировать жизненные компетентности наших воспитанников. Существуют различные формы и методы ознакомления детей с азами экономики, но мы с вами должны выбрать наиболее приемлемые и результативные. Пониманию многих экономических явлений, развитию познавательного интереса к экономике в значительной степени способствует сказка.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Народные сказки (сказки о животных, волшебные или фантастические, бытовые),  накапливавшие вековой экономический опыт народа, используются, прежде всего, для воспитания таких «экономических» качеств личности, как хозяйственность, трудолюбие, старание, бережливость, прилежность, расчётливость и др., и для ознакомления с некоторыми экономическими категориями («труд», «производство», «распределение», «обмен» и др.).</a:t>
            </a:r>
          </a:p>
        </p:txBody>
      </p:sp>
      <p:sp>
        <p:nvSpPr>
          <p:cNvPr id="5" name="TextBox 4"/>
          <p:cNvSpPr txBox="1"/>
          <p:nvPr/>
        </p:nvSpPr>
        <p:spPr>
          <a:xfrm>
            <a:off x="5120640" y="966651"/>
            <a:ext cx="45719"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414623076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7001691"/>
          </a:xfrm>
        </p:spPr>
      </p:pic>
      <p:sp>
        <p:nvSpPr>
          <p:cNvPr id="2" name="Заголовок 1"/>
          <p:cNvSpPr>
            <a:spLocks noGrp="1"/>
          </p:cNvSpPr>
          <p:nvPr>
            <p:ph type="title"/>
          </p:nvPr>
        </p:nvSpPr>
        <p:spPr>
          <a:xfrm>
            <a:off x="574146" y="365126"/>
            <a:ext cx="10672974" cy="1150166"/>
          </a:xfrm>
        </p:spPr>
        <p:txBody>
          <a:bodyPr>
            <a:normAutofit/>
          </a:bodyPr>
          <a:lstStyle/>
          <a:p>
            <a:pPr algn="ctr"/>
            <a:r>
              <a:rPr lang="ru-RU" sz="2000" b="1" i="0" dirty="0">
                <a:solidFill>
                  <a:srgbClr val="111111"/>
                </a:solidFill>
                <a:effectLst/>
                <a:latin typeface="Times New Roman" panose="02020603050405020304" pitchFamily="18" charset="0"/>
              </a:rPr>
              <a:t>Выделяют несколько групп сказок, ориентированных </a:t>
            </a:r>
            <a:br>
              <a:rPr lang="ru-RU" sz="2000" b="1" i="0" dirty="0">
                <a:solidFill>
                  <a:srgbClr val="111111"/>
                </a:solidFill>
                <a:effectLst/>
                <a:latin typeface="Times New Roman" panose="02020603050405020304" pitchFamily="18" charset="0"/>
              </a:rPr>
            </a:br>
            <a:r>
              <a:rPr lang="ru-RU" sz="2000" b="1" i="0" dirty="0">
                <a:solidFill>
                  <a:srgbClr val="111111"/>
                </a:solidFill>
                <a:effectLst/>
                <a:latin typeface="Times New Roman" panose="02020603050405020304" pitchFamily="18" charset="0"/>
              </a:rPr>
              <a:t>на  освоение экономических понятий:</a:t>
            </a:r>
            <a:endParaRPr lang="ru-R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20640" y="966651"/>
            <a:ext cx="45719" cy="369332"/>
          </a:xfrm>
          <a:prstGeom prst="rect">
            <a:avLst/>
          </a:prstGeom>
          <a:noFill/>
        </p:spPr>
        <p:txBody>
          <a:bodyPr wrap="square" rtlCol="0">
            <a:spAutoFit/>
          </a:bodyPr>
          <a:lstStyle/>
          <a:p>
            <a:endParaRPr lang="ru-RU" dirty="0"/>
          </a:p>
        </p:txBody>
      </p:sp>
      <p:sp>
        <p:nvSpPr>
          <p:cNvPr id="3" name="TextBox 2"/>
          <p:cNvSpPr txBox="1"/>
          <p:nvPr/>
        </p:nvSpPr>
        <p:spPr>
          <a:xfrm>
            <a:off x="1410790" y="1672046"/>
            <a:ext cx="9836330" cy="4401205"/>
          </a:xfrm>
          <a:prstGeom prst="rect">
            <a:avLst/>
          </a:prstGeom>
          <a:noFill/>
        </p:spPr>
        <p:txBody>
          <a:bodyPr wrap="square" rtlCol="0">
            <a:spAutoFit/>
          </a:bodyPr>
          <a:lstStyle/>
          <a:p>
            <a:pPr marL="269240" algn="just">
              <a:buFont typeface="Arial" panose="020B0604020202020204" pitchFamily="34" charset="0"/>
              <a:buChar char="•"/>
            </a:pPr>
            <a:r>
              <a:rPr lang="ru-RU" sz="2000" dirty="0">
                <a:solidFill>
                  <a:srgbClr val="111111"/>
                </a:solidFill>
                <a:latin typeface="Times New Roman" panose="02020603050405020304" pitchFamily="18" charset="0"/>
              </a:rPr>
              <a:t>сказки, раскрывающиеся потребности (в производстве и потреблении товара, их сбыте, распределении) и возможности их удовлетворения;</a:t>
            </a:r>
          </a:p>
          <a:p>
            <a:pPr marL="269240" algn="just"/>
            <a:endParaRPr lang="ru-RU" sz="2000" b="0" i="0" dirty="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a:solidFill>
                  <a:srgbClr val="111111"/>
                </a:solidFill>
                <a:latin typeface="Times New Roman" panose="02020603050405020304" pitchFamily="18" charset="0"/>
              </a:rPr>
              <a:t>сказки, отражающие труд людей;</a:t>
            </a:r>
          </a:p>
          <a:p>
            <a:pPr marL="269240" algn="just"/>
            <a:endParaRPr lang="ru-RU" sz="2000" b="0" i="0" dirty="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a:solidFill>
                  <a:srgbClr val="111111"/>
                </a:solidFill>
                <a:latin typeface="Times New Roman" panose="02020603050405020304" pitchFamily="18" charset="0"/>
              </a:rPr>
              <a:t>сказки, показывающие быт, традиции  народа, особенности ведения народного хозяйства;</a:t>
            </a:r>
          </a:p>
          <a:p>
            <a:pPr marL="269240" algn="just"/>
            <a:endParaRPr lang="ru-RU" sz="2000" b="0" i="0" dirty="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a:solidFill>
                  <a:srgbClr val="111111"/>
                </a:solidFill>
                <a:latin typeface="Times New Roman" panose="02020603050405020304" pitchFamily="18" charset="0"/>
              </a:rPr>
              <a:t>сказки, знакомящие с понятиями «деньги», «доходы», «расходы», экономическими категориями: труд, распределение, обмен, производство;</a:t>
            </a:r>
          </a:p>
          <a:p>
            <a:pPr marL="269240" algn="just"/>
            <a:endParaRPr lang="ru-RU" sz="2000" b="0" i="0" dirty="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a:solidFill>
                  <a:srgbClr val="111111"/>
                </a:solidFill>
                <a:latin typeface="Times New Roman" panose="02020603050405020304" pitchFamily="18" charset="0"/>
              </a:rPr>
              <a:t>сказки, помогающие понять значение таких «экономических» качеств личности, как экономичность, предприимчивость, расчётливость, практичность,  хозяйственность, бережливость.</a:t>
            </a:r>
            <a:endParaRPr lang="ru-RU" sz="20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350765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7001691"/>
          </a:xfrm>
        </p:spPr>
      </p:pic>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146" y="365125"/>
            <a:ext cx="2224472" cy="3264765"/>
          </a:xfrm>
          <a:prstGeom prst="rect">
            <a:avLst/>
          </a:prstGeom>
        </p:spPr>
      </p:pic>
      <p:sp>
        <p:nvSpPr>
          <p:cNvPr id="2" name="Заголовок 1"/>
          <p:cNvSpPr>
            <a:spLocks noGrp="1"/>
          </p:cNvSpPr>
          <p:nvPr>
            <p:ph type="title"/>
          </p:nvPr>
        </p:nvSpPr>
        <p:spPr>
          <a:xfrm>
            <a:off x="3032524" y="457200"/>
            <a:ext cx="8175407" cy="5852160"/>
          </a:xfrm>
        </p:spPr>
        <p:txBody>
          <a:bodyPr>
            <a:normAutofit fontScale="90000"/>
          </a:bodyPr>
          <a:lstStyle/>
          <a:p>
            <a:pPr marR="90170"/>
            <a:r>
              <a:rPr lang="ru-RU" sz="1800" b="1" dirty="0">
                <a:latin typeface="Times New Roman" panose="02020603050405020304" pitchFamily="18" charset="0"/>
              </a:rPr>
              <a:t>                                       «Как коза избушку построила»                                                                             (</a:t>
            </a:r>
            <a:r>
              <a:rPr lang="ru-RU" sz="1800" b="1" i="1" dirty="0">
                <a:solidFill>
                  <a:srgbClr val="111111"/>
                </a:solidFill>
                <a:latin typeface="Times New Roman" panose="02020603050405020304" pitchFamily="18" charset="0"/>
              </a:rPr>
              <a:t>сказка, раскрывающиеся потребности и возможности их удовлетворения)</a:t>
            </a:r>
            <a:br>
              <a:rPr lang="ru-RU" sz="1800" dirty="0">
                <a:effectLst/>
              </a:rPr>
            </a:br>
            <a:r>
              <a:rPr lang="ru-RU" sz="1800" dirty="0">
                <a:effectLst/>
              </a:rPr>
              <a:t>                                                  </a:t>
            </a:r>
            <a:r>
              <a:rPr lang="ru-RU" sz="1800" dirty="0">
                <a:latin typeface="Times New Roman" panose="02020603050405020304" pitchFamily="18" charset="0"/>
              </a:rPr>
              <a:t>(русская народная сказка)</a:t>
            </a:r>
            <a:br>
              <a:rPr lang="ru-RU" sz="1800" dirty="0">
                <a:latin typeface="Times New Roman" panose="02020603050405020304" pitchFamily="18" charset="0"/>
              </a:rPr>
            </a:br>
            <a:br>
              <a:rPr lang="ru-RU" sz="1800" dirty="0">
                <a:effectLst/>
              </a:rPr>
            </a:br>
            <a:r>
              <a:rPr lang="ru-RU" sz="1800" b="1" dirty="0">
                <a:latin typeface="Times New Roman" panose="02020603050405020304" pitchFamily="18" charset="0"/>
              </a:rPr>
              <a:t>Цели:</a:t>
            </a:r>
            <a:r>
              <a:rPr lang="ru-RU" sz="1800" dirty="0">
                <a:latin typeface="Times New Roman" panose="02020603050405020304" pitchFamily="18" charset="0"/>
              </a:rPr>
              <a:t> познакомить детей с потребностью в безопасности и сохранении  здоровья; развивать умение добиваться намеченной цели.</a:t>
            </a:r>
            <a:br>
              <a:rPr lang="ru-RU" sz="1800" dirty="0">
                <a:effectLst/>
              </a:rPr>
            </a:br>
            <a:r>
              <a:rPr lang="ru-RU" sz="1800" b="1" dirty="0">
                <a:latin typeface="Times New Roman" panose="02020603050405020304" pitchFamily="18" charset="0"/>
              </a:rPr>
              <a:t>Краткое содержание</a:t>
            </a:r>
            <a:r>
              <a:rPr lang="ru-RU" sz="1800" dirty="0">
                <a:latin typeface="Times New Roman" panose="02020603050405020304" pitchFamily="18" charset="0"/>
              </a:rPr>
              <a:t>. Коза с козлятами ушла от старухи - </a:t>
            </a:r>
            <a:r>
              <a:rPr lang="ru-RU" sz="1800" dirty="0" err="1">
                <a:latin typeface="Times New Roman" panose="02020603050405020304" pitchFamily="18" charset="0"/>
              </a:rPr>
              <a:t>горюхи</a:t>
            </a:r>
            <a:r>
              <a:rPr lang="ru-RU" sz="1800" dirty="0">
                <a:latin typeface="Times New Roman" panose="02020603050405020304" pitchFamily="18" charset="0"/>
              </a:rPr>
              <a:t> в лес. Долго не могла найти место для своей избушки. Яблоня, елка, дуб, осина, шиповник не разрешили ей построить дом под своими ветками. Боялись, что их плоды и шипы поранят маленьких козлят. Березка разрешила козе построить избушку под своими ветками.</a:t>
            </a:r>
            <a:br>
              <a:rPr lang="ru-RU" sz="1800" dirty="0">
                <a:effectLst/>
              </a:rPr>
            </a:br>
            <a:r>
              <a:rPr lang="ru-RU" sz="1800" b="1" dirty="0">
                <a:latin typeface="Times New Roman" panose="02020603050405020304" pitchFamily="18" charset="0"/>
              </a:rPr>
              <a:t>Материал:</a:t>
            </a:r>
            <a:r>
              <a:rPr lang="ru-RU" sz="1800" dirty="0">
                <a:latin typeface="Times New Roman" panose="02020603050405020304" pitchFamily="18" charset="0"/>
              </a:rPr>
              <a:t> </a:t>
            </a:r>
            <a:r>
              <a:rPr lang="ru-RU" sz="1800" dirty="0" err="1">
                <a:latin typeface="Times New Roman" panose="02020603050405020304" pitchFamily="18" charset="0"/>
              </a:rPr>
              <a:t>Фланелеграф</a:t>
            </a:r>
            <a:r>
              <a:rPr lang="ru-RU" sz="1800" dirty="0">
                <a:latin typeface="Times New Roman" panose="02020603050405020304" pitchFamily="18" charset="0"/>
              </a:rPr>
              <a:t> с материалом к сказке.</a:t>
            </a:r>
            <a:br>
              <a:rPr lang="ru-RU" sz="1800" dirty="0">
                <a:effectLst/>
              </a:rPr>
            </a:br>
            <a:r>
              <a:rPr lang="ru-RU" sz="1800" b="1" dirty="0">
                <a:latin typeface="Times New Roman" panose="02020603050405020304" pitchFamily="18" charset="0"/>
              </a:rPr>
              <a:t>Экономические категории:</a:t>
            </a:r>
            <a:r>
              <a:rPr lang="ru-RU" sz="1800" dirty="0">
                <a:latin typeface="Times New Roman" panose="02020603050405020304" pitchFamily="18" charset="0"/>
              </a:rPr>
              <a:t> потребности, возможности.</a:t>
            </a:r>
            <a:br>
              <a:rPr lang="ru-RU" sz="1800" dirty="0">
                <a:effectLst/>
              </a:rPr>
            </a:br>
            <a:r>
              <a:rPr lang="ru-RU" sz="1800" b="1" dirty="0">
                <a:latin typeface="Times New Roman" panose="02020603050405020304" pitchFamily="18" charset="0"/>
              </a:rPr>
              <a:t>Вопросы</a:t>
            </a:r>
            <a:r>
              <a:rPr lang="ru-RU" sz="1800" dirty="0">
                <a:latin typeface="Times New Roman" panose="02020603050405020304" pitchFamily="18" charset="0"/>
              </a:rPr>
              <a:t>: </a:t>
            </a:r>
            <a:br>
              <a:rPr lang="ru-RU" sz="1800" dirty="0">
                <a:effectLst/>
              </a:rPr>
            </a:br>
            <a:r>
              <a:rPr lang="ru-RU" sz="1800" b="1" dirty="0">
                <a:latin typeface="Times New Roman" panose="02020603050405020304" pitchFamily="18" charset="0"/>
              </a:rPr>
              <a:t> </a:t>
            </a:r>
            <a:r>
              <a:rPr lang="ru-RU" sz="1800" dirty="0">
                <a:latin typeface="Times New Roman" panose="02020603050405020304" pitchFamily="18" charset="0"/>
              </a:rPr>
              <a:t> Почему коза решила строить дом?</a:t>
            </a:r>
            <a:br>
              <a:rPr lang="ru-RU" sz="1800" dirty="0">
                <a:effectLst/>
              </a:rPr>
            </a:br>
            <a:r>
              <a:rPr lang="ru-RU" sz="1800" dirty="0">
                <a:latin typeface="Times New Roman" panose="02020603050405020304" pitchFamily="18" charset="0"/>
              </a:rPr>
              <a:t>Какой потребностью это было вызвано?</a:t>
            </a:r>
            <a:br>
              <a:rPr lang="ru-RU" sz="1800" dirty="0">
                <a:effectLst/>
              </a:rPr>
            </a:br>
            <a:r>
              <a:rPr lang="ru-RU" sz="1800" dirty="0">
                <a:latin typeface="Times New Roman" panose="02020603050405020304" pitchFamily="18" charset="0"/>
              </a:rPr>
              <a:t>Для чего коза с козлятами ушла от старухи-</a:t>
            </a:r>
            <a:r>
              <a:rPr lang="ru-RU" sz="1800" dirty="0" err="1">
                <a:latin typeface="Times New Roman" panose="02020603050405020304" pitchFamily="18" charset="0"/>
              </a:rPr>
              <a:t>горюхи</a:t>
            </a:r>
            <a:r>
              <a:rPr lang="ru-RU" sz="1800" dirty="0">
                <a:latin typeface="Times New Roman" panose="02020603050405020304" pitchFamily="18" charset="0"/>
              </a:rPr>
              <a:t>?</a:t>
            </a:r>
            <a:br>
              <a:rPr lang="ru-RU" sz="1800" dirty="0">
                <a:effectLst/>
              </a:rPr>
            </a:br>
            <a:r>
              <a:rPr lang="ru-RU" sz="1800" dirty="0">
                <a:latin typeface="Times New Roman" panose="02020603050405020304" pitchFamily="18" charset="0"/>
              </a:rPr>
              <a:t>Почему деревья отказали козе?</a:t>
            </a:r>
            <a:br>
              <a:rPr lang="ru-RU" sz="1800" dirty="0">
                <a:effectLst/>
              </a:rPr>
            </a:br>
            <a:r>
              <a:rPr lang="ru-RU" sz="1800" dirty="0">
                <a:latin typeface="Times New Roman" panose="02020603050405020304" pitchFamily="18" charset="0"/>
              </a:rPr>
              <a:t>Какая опасность угрожала козлятам?</a:t>
            </a:r>
            <a:br>
              <a:rPr lang="ru-RU" sz="1800" dirty="0">
                <a:effectLst/>
              </a:rPr>
            </a:br>
            <a:r>
              <a:rPr lang="ru-RU" sz="1800" dirty="0">
                <a:latin typeface="Times New Roman" panose="02020603050405020304" pitchFamily="18" charset="0"/>
              </a:rPr>
              <a:t>Почему коза принимала советы деревьев?</a:t>
            </a:r>
            <a:br>
              <a:rPr lang="ru-RU" sz="1800" dirty="0">
                <a:effectLst/>
              </a:rPr>
            </a:br>
            <a:r>
              <a:rPr lang="ru-RU" sz="1800" dirty="0">
                <a:latin typeface="Times New Roman" panose="02020603050405020304" pitchFamily="18" charset="0"/>
              </a:rPr>
              <a:t> Где коза построила дом?</a:t>
            </a:r>
            <a:br>
              <a:rPr lang="ru-RU" sz="1800" dirty="0">
                <a:effectLst/>
              </a:rPr>
            </a:br>
            <a:r>
              <a:rPr lang="ru-RU" sz="1800" b="1" dirty="0">
                <a:latin typeface="Times New Roman" panose="02020603050405020304" pitchFamily="18" charset="0"/>
              </a:rPr>
              <a:t>Социально-нравственные качества</a:t>
            </a:r>
            <a:r>
              <a:rPr lang="ru-RU" sz="1800" dirty="0">
                <a:latin typeface="Times New Roman" panose="02020603050405020304" pitchFamily="18" charset="0"/>
              </a:rPr>
              <a:t>: усердие, заботливость. Ответственность, настойчивость.</a:t>
            </a:r>
            <a:br>
              <a:rPr lang="ru-RU" sz="1800" dirty="0">
                <a:effectLst/>
              </a:rPr>
            </a:br>
            <a:r>
              <a:rPr lang="ru-RU" sz="1800" b="1" i="1" dirty="0">
                <a:latin typeface="Times New Roman" panose="02020603050405020304" pitchFamily="18" charset="0"/>
              </a:rPr>
              <a:t>Вопрос</a:t>
            </a:r>
            <a:r>
              <a:rPr lang="ru-RU" sz="1800" b="1" dirty="0">
                <a:latin typeface="Times New Roman" panose="02020603050405020304" pitchFamily="18" charset="0"/>
              </a:rPr>
              <a:t>:</a:t>
            </a:r>
            <a:br>
              <a:rPr lang="ru-RU" sz="1800" dirty="0">
                <a:effectLst/>
              </a:rPr>
            </a:br>
            <a:r>
              <a:rPr lang="ru-RU" sz="1800" dirty="0">
                <a:latin typeface="Times New Roman" panose="02020603050405020304" pitchFamily="18" charset="0"/>
              </a:rPr>
              <a:t>Какие качества помогли козе найти место для избушки и построить ее?</a:t>
            </a:r>
            <a:br>
              <a:rPr lang="ru-RU" sz="1800" dirty="0">
                <a:effectLst/>
              </a:rPr>
            </a:br>
            <a:r>
              <a:rPr lang="ru-RU" sz="1800" b="1" i="1" dirty="0">
                <a:latin typeface="Times New Roman" panose="02020603050405020304" pitchFamily="18" charset="0"/>
              </a:rPr>
              <a:t>Вывод: </a:t>
            </a:r>
            <a:r>
              <a:rPr lang="ru-RU" sz="1800" dirty="0">
                <a:latin typeface="Times New Roman" panose="02020603050405020304" pitchFamily="18" charset="0"/>
              </a:rPr>
              <a:t>коза ушла от старухи-</a:t>
            </a:r>
            <a:r>
              <a:rPr lang="ru-RU" sz="1800" dirty="0" err="1">
                <a:latin typeface="Times New Roman" panose="02020603050405020304" pitchFamily="18" charset="0"/>
              </a:rPr>
              <a:t>горюхи</a:t>
            </a:r>
            <a:r>
              <a:rPr lang="ru-RU" sz="1800" dirty="0">
                <a:latin typeface="Times New Roman" panose="02020603050405020304" pitchFamily="18" charset="0"/>
              </a:rPr>
              <a:t> в лес, чтобы козлятки росли крепкими и здоровыми. Только ее усердие, целеустремленность помогли найти место под березой, построить хороший дом, обеспечить покой и безопасность и сохранить здоровье козлят.</a:t>
            </a:r>
            <a:br>
              <a:rPr lang="ru-RU" sz="2000" dirty="0">
                <a:effectLst/>
              </a:rPr>
            </a:br>
            <a:endParaRPr lang="ru-R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20640" y="966651"/>
            <a:ext cx="45719"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159303081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12191999" cy="7001691"/>
          </a:xfrm>
        </p:spPr>
      </p:pic>
      <p:sp>
        <p:nvSpPr>
          <p:cNvPr id="2" name="Заголовок 1"/>
          <p:cNvSpPr>
            <a:spLocks noGrp="1"/>
          </p:cNvSpPr>
          <p:nvPr>
            <p:ph type="title"/>
          </p:nvPr>
        </p:nvSpPr>
        <p:spPr>
          <a:xfrm>
            <a:off x="574146" y="365126"/>
            <a:ext cx="10672974" cy="745218"/>
          </a:xfrm>
        </p:spPr>
        <p:txBody>
          <a:bodyPr>
            <a:normAutofit/>
          </a:bodyPr>
          <a:lstStyle/>
          <a:p>
            <a:pPr algn="just"/>
            <a:br>
              <a:rPr lang="ru-RU" sz="2000" b="1" i="1" dirty="0">
                <a:solidFill>
                  <a:srgbClr val="111111"/>
                </a:solidFill>
                <a:latin typeface="Times New Roman" panose="02020603050405020304" pitchFamily="18" charset="0"/>
                <a:ea typeface="+mn-ea"/>
                <a:cs typeface="+mn-cs"/>
              </a:rPr>
            </a:br>
            <a:endParaRPr lang="ru-RU" sz="20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20640" y="966651"/>
            <a:ext cx="45719" cy="369332"/>
          </a:xfrm>
          <a:prstGeom prst="rect">
            <a:avLst/>
          </a:prstGeom>
          <a:noFill/>
        </p:spPr>
        <p:txBody>
          <a:bodyPr wrap="square" rtlCol="0">
            <a:spAutoFit/>
          </a:bodyPr>
          <a:lstStyle/>
          <a:p>
            <a:endParaRPr lang="ru-RU" dirty="0"/>
          </a:p>
        </p:txBody>
      </p:sp>
      <p:sp>
        <p:nvSpPr>
          <p:cNvPr id="3" name="TextBox 2"/>
          <p:cNvSpPr txBox="1"/>
          <p:nvPr/>
        </p:nvSpPr>
        <p:spPr>
          <a:xfrm>
            <a:off x="5120640" y="3344091"/>
            <a:ext cx="45719" cy="369332"/>
          </a:xfrm>
          <a:prstGeom prst="rect">
            <a:avLst/>
          </a:prstGeom>
          <a:noFill/>
        </p:spPr>
        <p:txBody>
          <a:bodyPr wrap="square" rtlCol="0">
            <a:spAutoFit/>
          </a:bodyPr>
          <a:lstStyle/>
          <a:p>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214" y="365127"/>
            <a:ext cx="3185317" cy="2122580"/>
          </a:xfrm>
          <a:prstGeom prst="rect">
            <a:avLst/>
          </a:prstGeom>
        </p:spPr>
      </p:pic>
      <p:sp>
        <p:nvSpPr>
          <p:cNvPr id="8" name="Прямоугольник 7"/>
          <p:cNvSpPr/>
          <p:nvPr/>
        </p:nvSpPr>
        <p:spPr>
          <a:xfrm>
            <a:off x="3886200" y="161365"/>
            <a:ext cx="8067807" cy="6555641"/>
          </a:xfrm>
          <a:prstGeom prst="rect">
            <a:avLst/>
          </a:prstGeom>
        </p:spPr>
        <p:txBody>
          <a:bodyPr wrap="square">
            <a:spAutoFit/>
          </a:bodyPr>
          <a:lstStyle/>
          <a:p>
            <a:pPr algn="ctr"/>
            <a:r>
              <a:rPr lang="ru-RU" sz="1400" b="1" dirty="0">
                <a:latin typeface="Times New Roman" panose="02020603050405020304" pitchFamily="18" charset="0"/>
              </a:rPr>
              <a:t>«Терем-теремок» </a:t>
            </a:r>
          </a:p>
          <a:p>
            <a:pPr algn="ctr"/>
            <a:r>
              <a:rPr lang="ru-RU" sz="1400" b="1" i="1" dirty="0">
                <a:latin typeface="Times New Roman" panose="02020603050405020304" pitchFamily="18" charset="0"/>
              </a:rPr>
              <a:t>(</a:t>
            </a:r>
            <a:r>
              <a:rPr lang="ru-RU" sz="1400" b="1" i="1" dirty="0">
                <a:solidFill>
                  <a:srgbClr val="111111"/>
                </a:solidFill>
                <a:latin typeface="Times New Roman" panose="02020603050405020304" pitchFamily="18" charset="0"/>
              </a:rPr>
              <a:t>сказки, отражающие труд людей)</a:t>
            </a:r>
            <a:endParaRPr lang="ru-RU" sz="1400" b="1" i="1" dirty="0"/>
          </a:p>
          <a:p>
            <a:pPr algn="ctr"/>
            <a:r>
              <a:rPr lang="ru-RU" sz="1400" dirty="0">
                <a:latin typeface="Times New Roman" panose="02020603050405020304" pitchFamily="18" charset="0"/>
              </a:rPr>
              <a:t>(русская народная сказка)</a:t>
            </a:r>
            <a:endParaRPr lang="ru-RU" sz="1400" dirty="0"/>
          </a:p>
          <a:p>
            <a:pPr algn="just"/>
            <a:r>
              <a:rPr lang="ru-RU" sz="1400" b="1" dirty="0">
                <a:latin typeface="Times New Roman" panose="02020603050405020304" pitchFamily="18" charset="0"/>
              </a:rPr>
              <a:t>Цели:</a:t>
            </a:r>
            <a:r>
              <a:rPr lang="ru-RU" sz="1400" dirty="0">
                <a:latin typeface="Times New Roman" panose="02020603050405020304" pitchFamily="18" charset="0"/>
              </a:rPr>
              <a:t> формировать понимание необходимости труда, значимости разделения домашних обязанностей между всеми жителями теремка; вызвать эмоционально положительное отношение к дружбе, взаимовыручке сказочных героев.</a:t>
            </a:r>
            <a:endParaRPr lang="ru-RU" sz="1400" dirty="0"/>
          </a:p>
          <a:p>
            <a:pPr algn="just"/>
            <a:r>
              <a:rPr lang="ru-RU" sz="1400" b="1" dirty="0">
                <a:latin typeface="Times New Roman" panose="02020603050405020304" pitchFamily="18" charset="0"/>
              </a:rPr>
              <a:t>Краткое содержание.</a:t>
            </a:r>
            <a:r>
              <a:rPr lang="ru-RU" sz="1400" dirty="0">
                <a:latin typeface="Times New Roman" panose="02020603050405020304" pitchFamily="18" charset="0"/>
              </a:rPr>
              <a:t> Стоит в поле теремок. Прибежала к нему мышка-норушка и стала в нем жить. Потом к ней попросились жить: лягушка-квакушка, ежик без головы и ножек, петушок-золотой гребешок.</a:t>
            </a:r>
            <a:endParaRPr lang="ru-RU" sz="1400" dirty="0"/>
          </a:p>
          <a:p>
            <a:pPr marR="90170" algn="just"/>
            <a:r>
              <a:rPr lang="ru-RU" sz="1400" dirty="0">
                <a:latin typeface="Times New Roman" panose="02020603050405020304" pitchFamily="18" charset="0"/>
              </a:rPr>
              <a:t>Вот они все в теремке живут, песни поют. Мышка-норушка там зерно толчет, лягушка пироги печет, а петух на подоконнике играет на гармонике, серый ежик теремок сторожит. Шел мимо медведь, захотелось ему в теремке пожить. Влез на крышу, затрещал теремок, упал на бок и развалился. Еле-еле успели из него звери выскочить. Попросил медведь у них прощения и предложил построить новый, большой теремок. Стали звери бревна носить, доски пилить – новый теремок строить. Получился он лучше прежнего. </a:t>
            </a:r>
            <a:endParaRPr lang="ru-RU" sz="1400" dirty="0"/>
          </a:p>
          <a:p>
            <a:pPr marR="90170" algn="just"/>
            <a:r>
              <a:rPr lang="ru-RU" sz="1400" b="1" dirty="0">
                <a:latin typeface="Times New Roman" panose="02020603050405020304" pitchFamily="18" charset="0"/>
              </a:rPr>
              <a:t>Материал</a:t>
            </a:r>
            <a:r>
              <a:rPr lang="ru-RU" sz="1400" dirty="0">
                <a:latin typeface="Times New Roman" panose="02020603050405020304" pitchFamily="18" charset="0"/>
              </a:rPr>
              <a:t>: кукольный театр «Теремок».</a:t>
            </a:r>
            <a:endParaRPr lang="ru-RU" sz="1400" dirty="0"/>
          </a:p>
          <a:p>
            <a:pPr marR="90170" algn="just"/>
            <a:r>
              <a:rPr lang="ru-RU" sz="1400" b="1" dirty="0">
                <a:latin typeface="Times New Roman" panose="02020603050405020304" pitchFamily="18" charset="0"/>
              </a:rPr>
              <a:t>Экономические категории</a:t>
            </a:r>
            <a:r>
              <a:rPr lang="ru-RU" sz="1400" dirty="0">
                <a:latin typeface="Times New Roman" panose="02020603050405020304" pitchFamily="18" charset="0"/>
              </a:rPr>
              <a:t>: труд, разделение труда, польза, выгода.</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a:latin typeface="Times New Roman" panose="02020603050405020304" pitchFamily="18" charset="0"/>
              </a:rPr>
              <a:t>Какими видами труда занимались жители теремка?</a:t>
            </a:r>
            <a:endParaRPr lang="ru-RU" sz="1400" dirty="0"/>
          </a:p>
          <a:p>
            <a:pPr marR="90170" algn="just"/>
            <a:r>
              <a:rPr lang="ru-RU" sz="1400" dirty="0">
                <a:latin typeface="Times New Roman" panose="02020603050405020304" pitchFamily="18" charset="0"/>
              </a:rPr>
              <a:t>Как ты думаешь, почему каждый занимался одним (своим) делом?</a:t>
            </a:r>
            <a:endParaRPr lang="ru-RU" sz="1400" dirty="0"/>
          </a:p>
          <a:p>
            <a:pPr marR="90170" algn="just"/>
            <a:r>
              <a:rPr lang="ru-RU" sz="1400" dirty="0">
                <a:latin typeface="Times New Roman" panose="02020603050405020304" pitchFamily="18" charset="0"/>
              </a:rPr>
              <a:t>Как был восстановлен теремок?</a:t>
            </a:r>
            <a:endParaRPr lang="ru-RU" sz="1400" dirty="0"/>
          </a:p>
          <a:p>
            <a:pPr marR="90170" algn="just"/>
            <a:r>
              <a:rPr lang="ru-RU" sz="1400" b="1" dirty="0">
                <a:latin typeface="Times New Roman" panose="02020603050405020304" pitchFamily="18" charset="0"/>
              </a:rPr>
              <a:t>Социально-нравственные качества</a:t>
            </a:r>
            <a:r>
              <a:rPr lang="ru-RU" sz="1400" dirty="0">
                <a:latin typeface="Times New Roman" panose="02020603050405020304" pitchFamily="18" charset="0"/>
              </a:rPr>
              <a:t>: трудолюбие, заботливость, умение дружить, готовность к взаимовыручке.</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a:latin typeface="Times New Roman" panose="02020603050405020304" pitchFamily="18" charset="0"/>
              </a:rPr>
              <a:t>Как жилось зверям в теремке?</a:t>
            </a:r>
            <a:endParaRPr lang="ru-RU" sz="1400" dirty="0"/>
          </a:p>
          <a:p>
            <a:pPr marR="90170" algn="just"/>
            <a:r>
              <a:rPr lang="ru-RU" sz="1400" dirty="0">
                <a:latin typeface="Times New Roman" panose="02020603050405020304" pitchFamily="18" charset="0"/>
              </a:rPr>
              <a:t>Почему они помогали друг другу? </a:t>
            </a:r>
            <a:endParaRPr lang="ru-RU" sz="1400" dirty="0"/>
          </a:p>
          <a:p>
            <a:pPr marR="90170" algn="just"/>
            <a:r>
              <a:rPr lang="ru-RU" sz="1400" dirty="0">
                <a:latin typeface="Times New Roman" panose="02020603050405020304" pitchFamily="18" charset="0"/>
              </a:rPr>
              <a:t>Для чего нужно разделение труда?</a:t>
            </a:r>
            <a:endParaRPr lang="ru-RU" sz="1400" dirty="0"/>
          </a:p>
          <a:p>
            <a:pPr marR="90170" algn="just"/>
            <a:r>
              <a:rPr lang="ru-RU" sz="1400" dirty="0">
                <a:latin typeface="Times New Roman" panose="02020603050405020304" pitchFamily="18" charset="0"/>
              </a:rPr>
              <a:t> Есть ли разделение труда в твоей семье?</a:t>
            </a:r>
            <a:endParaRPr lang="ru-RU" sz="1400" dirty="0"/>
          </a:p>
          <a:p>
            <a:pPr marR="90170" algn="just"/>
            <a:r>
              <a:rPr lang="ru-RU" sz="1400" dirty="0">
                <a:latin typeface="Times New Roman" panose="02020603050405020304" pitchFamily="18" charset="0"/>
              </a:rPr>
              <a:t>Как вели хозяйство жители теремка?</a:t>
            </a:r>
            <a:endParaRPr lang="ru-RU" sz="1400" dirty="0"/>
          </a:p>
          <a:p>
            <a:pPr marR="90170" algn="just"/>
            <a:r>
              <a:rPr lang="ru-RU" sz="1400" b="1" dirty="0">
                <a:latin typeface="Times New Roman" panose="02020603050405020304" pitchFamily="18" charset="0"/>
              </a:rPr>
              <a:t>Обсудите пословицы: </a:t>
            </a:r>
            <a:r>
              <a:rPr lang="ru-RU" sz="1400" dirty="0">
                <a:latin typeface="Times New Roman" panose="02020603050405020304" pitchFamily="18" charset="0"/>
              </a:rPr>
              <a:t>«Всякий человек в труде познается». «Не печь кормит, а руки».</a:t>
            </a:r>
            <a:endParaRPr lang="ru-RU" sz="1400" dirty="0">
              <a:effectLst/>
            </a:endParaRPr>
          </a:p>
        </p:txBody>
      </p:sp>
    </p:spTree>
    <p:extLst>
      <p:ext uri="{BB962C8B-B14F-4D97-AF65-F5344CB8AC3E}">
        <p14:creationId xmlns:p14="http://schemas.microsoft.com/office/powerpoint/2010/main" val="350253899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12" y="222216"/>
            <a:ext cx="2338250" cy="3284058"/>
          </a:xfrm>
          <a:prstGeom prst="rect">
            <a:avLst/>
          </a:prstGeom>
        </p:spPr>
      </p:pic>
      <p:sp>
        <p:nvSpPr>
          <p:cNvPr id="6" name="Прямоугольник 5"/>
          <p:cNvSpPr/>
          <p:nvPr/>
        </p:nvSpPr>
        <p:spPr>
          <a:xfrm>
            <a:off x="3047999" y="335846"/>
            <a:ext cx="8852263" cy="6524863"/>
          </a:xfrm>
          <a:prstGeom prst="rect">
            <a:avLst/>
          </a:prstGeom>
        </p:spPr>
        <p:txBody>
          <a:bodyPr wrap="square">
            <a:spAutoFit/>
          </a:bodyPr>
          <a:lstStyle/>
          <a:p>
            <a:pPr marR="24765" algn="ctr"/>
            <a:r>
              <a:rPr lang="ru-RU" sz="1400" b="1" dirty="0">
                <a:latin typeface="Times New Roman" panose="02020603050405020304" pitchFamily="18" charset="0"/>
              </a:rPr>
              <a:t>«</a:t>
            </a:r>
            <a:r>
              <a:rPr lang="ru-RU" sz="1400" b="1" dirty="0" err="1">
                <a:latin typeface="Times New Roman" panose="02020603050405020304" pitchFamily="18" charset="0"/>
              </a:rPr>
              <a:t>Хаврошечка</a:t>
            </a:r>
            <a:r>
              <a:rPr lang="ru-RU" sz="1400" b="1" dirty="0">
                <a:latin typeface="Times New Roman" panose="02020603050405020304" pitchFamily="18" charset="0"/>
              </a:rPr>
              <a:t>».</a:t>
            </a:r>
            <a:endParaRPr lang="ru-RU" sz="1400" dirty="0"/>
          </a:p>
          <a:p>
            <a:pPr marR="24765" algn="ctr"/>
            <a:r>
              <a:rPr lang="ru-RU" sz="1400" dirty="0">
                <a:latin typeface="Times New Roman" panose="02020603050405020304" pitchFamily="18" charset="0"/>
              </a:rPr>
              <a:t>(русская народная сказка)</a:t>
            </a:r>
            <a:endParaRPr lang="ru-RU" sz="1400" dirty="0"/>
          </a:p>
          <a:p>
            <a:pPr marR="24765" algn="just"/>
            <a:r>
              <a:rPr lang="ru-RU" sz="1400" b="1" dirty="0">
                <a:latin typeface="Times New Roman" panose="02020603050405020304" pitchFamily="18" charset="0"/>
              </a:rPr>
              <a:t>Цель:</a:t>
            </a:r>
            <a:r>
              <a:rPr lang="ru-RU" sz="1400" dirty="0">
                <a:latin typeface="Times New Roman" panose="02020603050405020304" pitchFamily="18" charset="0"/>
              </a:rPr>
              <a:t> формировать положительное отношение к людям, качественно выполняющим любую работу.</a:t>
            </a:r>
            <a:endParaRPr lang="ru-RU" sz="1400" dirty="0"/>
          </a:p>
          <a:p>
            <a:pPr marR="24765" algn="just"/>
            <a:r>
              <a:rPr lang="ru-RU" sz="1400" b="1" dirty="0">
                <a:latin typeface="Times New Roman" panose="02020603050405020304" pitchFamily="18" charset="0"/>
              </a:rPr>
              <a:t>Краткое содержание</a:t>
            </a:r>
            <a:r>
              <a:rPr lang="ru-RU" sz="1400" dirty="0">
                <a:latin typeface="Times New Roman" panose="02020603050405020304" pitchFamily="18" charset="0"/>
              </a:rPr>
              <a:t>. Была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сиротой, работала в людях: она и ткала, и пряла, и прибирала, и за все отвечала. Заморили ее работой, а хозяйские дочери ничего не делали. Помогала Крошечке-</a:t>
            </a:r>
            <a:r>
              <a:rPr lang="ru-RU" sz="1400" dirty="0" err="1">
                <a:latin typeface="Times New Roman" panose="02020603050405020304" pitchFamily="18" charset="0"/>
              </a:rPr>
              <a:t>Хаврошечке</a:t>
            </a:r>
            <a:r>
              <a:rPr lang="ru-RU" sz="1400" dirty="0">
                <a:latin typeface="Times New Roman" panose="02020603050405020304" pitchFamily="18" charset="0"/>
              </a:rPr>
              <a:t> только корова: то холста ей соткет, то пряжу спрядет, то полотно побелит и в трубы скатает. Хозяйка узнала, что корова помогает Крошечке-</a:t>
            </a:r>
            <a:r>
              <a:rPr lang="ru-RU" sz="1400" dirty="0" err="1">
                <a:latin typeface="Times New Roman" panose="02020603050405020304" pitchFamily="18" charset="0"/>
              </a:rPr>
              <a:t>Хаврошечке</a:t>
            </a:r>
            <a:r>
              <a:rPr lang="ru-RU" sz="1400" dirty="0">
                <a:latin typeface="Times New Roman" panose="02020603050405020304" pitchFamily="18" charset="0"/>
              </a:rPr>
              <a:t>, и заставила хозяина зарезать корову, чтобы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трудилась сама. Из косточек коровы выросло яблонька.</a:t>
            </a:r>
            <a:endParaRPr lang="ru-RU" sz="1400" dirty="0"/>
          </a:p>
          <a:p>
            <a:pPr marR="24765" algn="just"/>
            <a:r>
              <a:rPr lang="ru-RU" sz="1400" dirty="0">
                <a:latin typeface="Times New Roman" panose="02020603050405020304" pitchFamily="18" charset="0"/>
              </a:rPr>
              <a:t>Проезжал мимо богатый человек, попросил сестер сорвать ему яблочко. Смогла его достать только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и вышла она замуж за этого человека. Стала она в добре поживать, лиха не знать. А хозяева остались ни с чем.</a:t>
            </a:r>
            <a:endParaRPr lang="ru-RU" sz="1400" dirty="0"/>
          </a:p>
          <a:p>
            <a:pPr marR="24765" algn="just"/>
            <a:r>
              <a:rPr lang="ru-RU" sz="1400" b="1" dirty="0">
                <a:latin typeface="Times New Roman" panose="02020603050405020304" pitchFamily="18" charset="0"/>
              </a:rPr>
              <a:t>Материал:</a:t>
            </a:r>
            <a:r>
              <a:rPr lang="ru-RU" sz="1400" dirty="0">
                <a:latin typeface="Times New Roman" panose="02020603050405020304" pitchFamily="18" charset="0"/>
              </a:rPr>
              <a:t> настольный театр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a:t>
            </a:r>
            <a:endParaRPr lang="ru-RU" sz="1400" dirty="0"/>
          </a:p>
          <a:p>
            <a:pPr marR="24765" algn="just"/>
            <a:r>
              <a:rPr lang="ru-RU" sz="1400" b="1" dirty="0">
                <a:latin typeface="Times New Roman" panose="02020603050405020304" pitchFamily="18" charset="0"/>
              </a:rPr>
              <a:t>Экономические категории</a:t>
            </a:r>
            <a:r>
              <a:rPr lang="ru-RU" sz="1400" dirty="0">
                <a:latin typeface="Times New Roman" panose="02020603050405020304" pitchFamily="18" charset="0"/>
              </a:rPr>
              <a:t>: труд, обязанности.</a:t>
            </a:r>
            <a:endParaRPr lang="ru-RU" sz="1400" dirty="0"/>
          </a:p>
          <a:p>
            <a:pPr marR="24765" algn="just"/>
            <a:r>
              <a:rPr lang="ru-RU" sz="1400" b="1" dirty="0">
                <a:latin typeface="Times New Roman" panose="02020603050405020304" pitchFamily="18" charset="0"/>
              </a:rPr>
              <a:t>Вопросы:</a:t>
            </a:r>
            <a:endParaRPr lang="ru-RU" sz="1400" dirty="0"/>
          </a:p>
          <a:p>
            <a:pPr marR="24765" algn="just"/>
            <a:r>
              <a:rPr lang="ru-RU" sz="1400" dirty="0">
                <a:latin typeface="Times New Roman" panose="02020603050405020304" pitchFamily="18" charset="0"/>
              </a:rPr>
              <a:t> Почему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жила в чужих людях?</a:t>
            </a:r>
            <a:endParaRPr lang="ru-RU" sz="1400" dirty="0"/>
          </a:p>
          <a:p>
            <a:pPr marR="24765" algn="just"/>
            <a:r>
              <a:rPr lang="ru-RU" sz="1400" dirty="0">
                <a:latin typeface="Times New Roman" panose="02020603050405020304" pitchFamily="18" charset="0"/>
              </a:rPr>
              <a:t> Какую работу она выполняла по дому?</a:t>
            </a:r>
            <a:endParaRPr lang="ru-RU" sz="1400" dirty="0"/>
          </a:p>
          <a:p>
            <a:pPr marR="24765" algn="just"/>
            <a:r>
              <a:rPr lang="ru-RU" sz="1400" dirty="0">
                <a:latin typeface="Times New Roman" panose="02020603050405020304" pitchFamily="18" charset="0"/>
              </a:rPr>
              <a:t> Чем были заняты хозяйские дочери?</a:t>
            </a:r>
            <a:endParaRPr lang="ru-RU" sz="1400" dirty="0"/>
          </a:p>
          <a:p>
            <a:pPr marR="24765" algn="just"/>
            <a:r>
              <a:rPr lang="ru-RU" sz="1400" dirty="0">
                <a:latin typeface="Times New Roman" panose="02020603050405020304" pitchFamily="18" charset="0"/>
              </a:rPr>
              <a:t> Каким образом коровка помогала </a:t>
            </a:r>
            <a:r>
              <a:rPr lang="ru-RU" sz="1400" dirty="0" err="1">
                <a:latin typeface="Times New Roman" panose="02020603050405020304" pitchFamily="18" charset="0"/>
              </a:rPr>
              <a:t>Хаврошечке</a:t>
            </a:r>
            <a:r>
              <a:rPr lang="ru-RU" sz="1400" dirty="0">
                <a:latin typeface="Times New Roman" panose="02020603050405020304" pitchFamily="18" charset="0"/>
              </a:rPr>
              <a:t>?</a:t>
            </a:r>
            <a:endParaRPr lang="ru-RU" sz="1400" dirty="0"/>
          </a:p>
          <a:p>
            <a:pPr marR="24765" algn="just"/>
            <a:r>
              <a:rPr lang="ru-RU" sz="1400" dirty="0">
                <a:latin typeface="Times New Roman" panose="02020603050405020304" pitchFamily="18" charset="0"/>
              </a:rPr>
              <a:t> Какие пословицы о труде вы знаете?</a:t>
            </a:r>
            <a:endParaRPr lang="ru-RU" sz="1400" dirty="0"/>
          </a:p>
          <a:p>
            <a:pPr marR="24765" algn="just"/>
            <a:r>
              <a:rPr lang="ru-RU" sz="1400" b="1" dirty="0">
                <a:latin typeface="Times New Roman" panose="02020603050405020304" pitchFamily="18" charset="0"/>
              </a:rPr>
              <a:t>Социально-нравственные качества:</a:t>
            </a:r>
            <a:r>
              <a:rPr lang="ru-RU" sz="1400" dirty="0">
                <a:latin typeface="Times New Roman" panose="02020603050405020304" pitchFamily="18" charset="0"/>
              </a:rPr>
              <a:t> трудолюбие, чувство справедливости, готовность помочь умение дружить, верность слову.</a:t>
            </a:r>
            <a:endParaRPr lang="ru-RU" sz="1400" dirty="0"/>
          </a:p>
          <a:p>
            <a:pPr marR="24765" algn="just"/>
            <a:r>
              <a:rPr lang="ru-RU" sz="1400" b="1" dirty="0">
                <a:latin typeface="Times New Roman" panose="02020603050405020304" pitchFamily="18" charset="0"/>
              </a:rPr>
              <a:t>Вопросы: </a:t>
            </a:r>
            <a:endParaRPr lang="ru-RU" sz="1400" dirty="0"/>
          </a:p>
          <a:p>
            <a:pPr marR="24765" algn="just"/>
            <a:r>
              <a:rPr lang="ru-RU" sz="1400" dirty="0">
                <a:latin typeface="Times New Roman" panose="02020603050405020304" pitchFamily="18" charset="0"/>
              </a:rPr>
              <a:t>Кого из героев можно назвать трудолюбивыми? Ленивыми?</a:t>
            </a:r>
            <a:endParaRPr lang="ru-RU" sz="1400" dirty="0"/>
          </a:p>
          <a:p>
            <a:pPr marR="24765" algn="just"/>
            <a:r>
              <a:rPr lang="ru-RU" sz="1400" dirty="0">
                <a:latin typeface="Times New Roman" panose="02020603050405020304" pitchFamily="18" charset="0"/>
              </a:rPr>
              <a:t>Чем понравилась </a:t>
            </a:r>
            <a:r>
              <a:rPr lang="ru-RU" sz="1400" dirty="0" err="1">
                <a:latin typeface="Times New Roman" panose="02020603050405020304" pitchFamily="18" charset="0"/>
              </a:rPr>
              <a:t>Хаврошечка</a:t>
            </a:r>
            <a:r>
              <a:rPr lang="ru-RU" sz="1400" dirty="0">
                <a:latin typeface="Times New Roman" panose="02020603050405020304" pitchFamily="18" charset="0"/>
              </a:rPr>
              <a:t> доброму молодцу? А вам?</a:t>
            </a:r>
            <a:endParaRPr lang="ru-RU" sz="1400" dirty="0"/>
          </a:p>
          <a:p>
            <a:pPr marR="24765" algn="just"/>
            <a:r>
              <a:rPr lang="ru-RU" sz="1400" dirty="0">
                <a:latin typeface="Times New Roman" panose="02020603050405020304" pitchFamily="18" charset="0"/>
              </a:rPr>
              <a:t> Как восторжествовала справедливость?</a:t>
            </a:r>
            <a:endParaRPr lang="ru-RU" sz="1400" dirty="0"/>
          </a:p>
          <a:p>
            <a:pPr marR="25400" algn="just"/>
            <a:r>
              <a:rPr lang="ru-RU" sz="1400" b="1" i="1" dirty="0">
                <a:latin typeface="Times New Roman" panose="02020603050405020304" pitchFamily="18" charset="0"/>
              </a:rPr>
              <a:t>Вывод:</a:t>
            </a:r>
            <a:r>
              <a:rPr lang="ru-RU" sz="1400" dirty="0">
                <a:latin typeface="Times New Roman" panose="02020603050405020304" pitchFamily="18" charset="0"/>
              </a:rPr>
              <a:t> плохо быть сиротой, жить в чужих людях. На всю семью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трудилась. Помогала ей только коровка в работе, даже после смерти помогла ей, удачно выдала за муж. Хозяева со своими дочками остались ни с чем: и коровы нет, и работницы лишились.</a:t>
            </a:r>
            <a:endParaRPr lang="ru-RU" sz="1400" dirty="0"/>
          </a:p>
          <a:p>
            <a:pPr marR="25400" algn="just"/>
            <a:r>
              <a:rPr lang="ru-RU" sz="1400" b="1" i="1" dirty="0">
                <a:latin typeface="Times New Roman" panose="02020603050405020304" pitchFamily="18" charset="0"/>
              </a:rPr>
              <a:t>Почему говорят:</a:t>
            </a:r>
            <a:r>
              <a:rPr lang="ru-RU" sz="1400" dirty="0">
                <a:latin typeface="Times New Roman" panose="02020603050405020304" pitchFamily="18" charset="0"/>
              </a:rPr>
              <a:t> </a:t>
            </a:r>
            <a:r>
              <a:rPr lang="ru-RU" sz="1400" i="1" dirty="0">
                <a:latin typeface="Times New Roman" panose="02020603050405020304" pitchFamily="18" charset="0"/>
              </a:rPr>
              <a:t>«Человек трудолюбивый - самый счастливый?».</a:t>
            </a:r>
            <a:endParaRPr lang="ru-RU" sz="1400" dirty="0"/>
          </a:p>
          <a:p>
            <a:r>
              <a:rPr lang="ru-RU" sz="1200" b="1" dirty="0">
                <a:latin typeface="Times New Roman" panose="02020603050405020304" pitchFamily="18" charset="0"/>
              </a:rPr>
              <a:t> </a:t>
            </a:r>
            <a:endParaRPr lang="ru-RU" dirty="0">
              <a:effectLst/>
            </a:endParaRPr>
          </a:p>
        </p:txBody>
      </p:sp>
    </p:spTree>
    <p:extLst>
      <p:ext uri="{BB962C8B-B14F-4D97-AF65-F5344CB8AC3E}">
        <p14:creationId xmlns:p14="http://schemas.microsoft.com/office/powerpoint/2010/main" val="2482565583"/>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3" name="Прямоугольник 2"/>
          <p:cNvSpPr/>
          <p:nvPr/>
        </p:nvSpPr>
        <p:spPr>
          <a:xfrm>
            <a:off x="3047999" y="612845"/>
            <a:ext cx="9143999" cy="4524315"/>
          </a:xfrm>
          <a:prstGeom prst="rect">
            <a:avLst/>
          </a:prstGeom>
        </p:spPr>
        <p:txBody>
          <a:bodyPr wrap="square">
            <a:spAutoFit/>
          </a:bodyPr>
          <a:lstStyle/>
          <a:p>
            <a:pPr marR="90170" algn="ctr"/>
            <a:r>
              <a:rPr lang="ru-RU" sz="1200" b="1" dirty="0">
                <a:latin typeface="Times New Roman" panose="02020603050405020304" pitchFamily="18" charset="0"/>
              </a:rPr>
              <a:t>«Мужик и медведь» </a:t>
            </a:r>
            <a:r>
              <a:rPr lang="ru-RU" sz="1200" b="1" i="1" dirty="0">
                <a:latin typeface="Times New Roman" panose="02020603050405020304" pitchFamily="18" charset="0"/>
              </a:rPr>
              <a:t>(сказка, показывающие быт, традиции  народа, особенности ведения народного хозяйства)</a:t>
            </a:r>
            <a:endParaRPr lang="ru-RU" sz="1200" i="1" dirty="0"/>
          </a:p>
          <a:p>
            <a:pPr marR="90170" algn="ctr"/>
            <a:r>
              <a:rPr lang="ru-RU" sz="1200" dirty="0">
                <a:latin typeface="Times New Roman" panose="02020603050405020304" pitchFamily="18" charset="0"/>
              </a:rPr>
              <a:t>(русская народная сказка)</a:t>
            </a:r>
            <a:endParaRPr lang="ru-RU" sz="1200" dirty="0"/>
          </a:p>
          <a:p>
            <a:pPr marR="90170" algn="just"/>
            <a:r>
              <a:rPr lang="ru-RU" sz="1200" b="1" dirty="0">
                <a:latin typeface="Times New Roman" panose="02020603050405020304" pitchFamily="18" charset="0"/>
              </a:rPr>
              <a:t>Цели:</a:t>
            </a:r>
            <a:r>
              <a:rPr lang="ru-RU" sz="1200" dirty="0">
                <a:latin typeface="Times New Roman" panose="02020603050405020304" pitchFamily="18" charset="0"/>
              </a:rPr>
              <a:t> сформировать представление о характере труда сельского жителя; развивать умение предвидеть результат труда, смекалку.</a:t>
            </a:r>
            <a:endParaRPr lang="ru-RU" sz="1200" dirty="0"/>
          </a:p>
          <a:p>
            <a:pPr marR="90170" algn="just"/>
            <a:r>
              <a:rPr lang="ru-RU" sz="1200" b="1" dirty="0">
                <a:latin typeface="Times New Roman" panose="02020603050405020304" pitchFamily="18" charset="0"/>
              </a:rPr>
              <a:t>Краткое содержание</a:t>
            </a:r>
            <a:r>
              <a:rPr lang="ru-RU" sz="1200" dirty="0">
                <a:latin typeface="Times New Roman" panose="02020603050405020304" pitchFamily="18" charset="0"/>
              </a:rPr>
              <a:t>. Посеял мужик репу. Пришел к нему медведь и говорит, что «</a:t>
            </a:r>
            <a:r>
              <a:rPr lang="ru-RU" sz="1200" dirty="0" err="1">
                <a:latin typeface="Times New Roman" panose="02020603050405020304" pitchFamily="18" charset="0"/>
              </a:rPr>
              <a:t>заломает</a:t>
            </a:r>
            <a:r>
              <a:rPr lang="ru-RU" sz="1200" dirty="0">
                <a:latin typeface="Times New Roman" panose="02020603050405020304" pitchFamily="18" charset="0"/>
              </a:rPr>
              <a:t>» его. Мужик попросил не трогать его. Когда урожай созреет, то он разделит его с медведем: корешки себе возьмет, а вершки – ему. Репа сочная выросла. Пришло время урожай делить. Мужик отдал медведю ботву, а репу положил на воз и в город продавать поехал. Распробовал медведь невкусную ботву и понял, что мужик его обманул. На другой год мужик посеял на том же месте рожь. Поехал жать, а медведь его дожидается и говорит, что больше он не даст себя обмануть – на этот раз он возьмет корешки, а мужику отдаст вершки. Корешки не пришлись медведю по вкусу. С тех пор меж ними вражда.</a:t>
            </a:r>
            <a:endParaRPr lang="ru-RU" sz="1200" dirty="0"/>
          </a:p>
          <a:p>
            <a:pPr marR="90170" algn="just"/>
            <a:r>
              <a:rPr lang="ru-RU" sz="1200" b="1" dirty="0">
                <a:latin typeface="Times New Roman" panose="02020603050405020304" pitchFamily="18" charset="0"/>
              </a:rPr>
              <a:t>Материал:</a:t>
            </a:r>
            <a:r>
              <a:rPr lang="ru-RU" sz="1200" dirty="0">
                <a:latin typeface="Times New Roman" panose="02020603050405020304" pitchFamily="18" charset="0"/>
              </a:rPr>
              <a:t> теневой театр «Мужик и медведь».</a:t>
            </a:r>
            <a:endParaRPr lang="ru-RU" sz="1200" dirty="0"/>
          </a:p>
          <a:p>
            <a:pPr marR="90170" algn="just"/>
            <a:r>
              <a:rPr lang="ru-RU" sz="1200" b="1" dirty="0">
                <a:latin typeface="Times New Roman" panose="02020603050405020304" pitchFamily="18" charset="0"/>
              </a:rPr>
              <a:t>Экономические категории:</a:t>
            </a:r>
            <a:r>
              <a:rPr lang="ru-RU" sz="1200" dirty="0">
                <a:latin typeface="Times New Roman" panose="02020603050405020304" pitchFamily="18" charset="0"/>
              </a:rPr>
              <a:t> труд, выгода, товар, договор (уговор), прибыль.</a:t>
            </a:r>
            <a:endParaRPr lang="ru-RU" sz="1200" dirty="0"/>
          </a:p>
          <a:p>
            <a:pPr marR="90170" algn="just"/>
            <a:r>
              <a:rPr lang="ru-RU" sz="1200" b="1" dirty="0">
                <a:latin typeface="Times New Roman" panose="02020603050405020304" pitchFamily="18" charset="0"/>
              </a:rPr>
              <a:t>Вопросы:</a:t>
            </a:r>
            <a:endParaRPr lang="ru-RU" sz="1200" dirty="0"/>
          </a:p>
          <a:p>
            <a:pPr marR="90170" algn="just"/>
            <a:r>
              <a:rPr lang="ru-RU" sz="1200" dirty="0">
                <a:latin typeface="Times New Roman" panose="02020603050405020304" pitchFamily="18" charset="0"/>
              </a:rPr>
              <a:t>Чем занимался мужик в поле?</a:t>
            </a:r>
            <a:endParaRPr lang="ru-RU" sz="1200" dirty="0"/>
          </a:p>
          <a:p>
            <a:pPr marR="90170" algn="just"/>
            <a:r>
              <a:rPr lang="ru-RU" sz="1200" dirty="0">
                <a:latin typeface="Times New Roman" panose="02020603050405020304" pitchFamily="18" charset="0"/>
              </a:rPr>
              <a:t>Каким образом он поделил урожай?</a:t>
            </a:r>
            <a:endParaRPr lang="ru-RU" sz="1200" dirty="0"/>
          </a:p>
          <a:p>
            <a:pPr marR="90170" algn="just"/>
            <a:r>
              <a:rPr lang="ru-RU" sz="1200" b="1" dirty="0">
                <a:latin typeface="Times New Roman" panose="02020603050405020304" pitchFamily="18" charset="0"/>
              </a:rPr>
              <a:t> </a:t>
            </a:r>
            <a:r>
              <a:rPr lang="ru-RU" sz="1200" dirty="0">
                <a:latin typeface="Times New Roman" panose="02020603050405020304" pitchFamily="18" charset="0"/>
              </a:rPr>
              <a:t>Зачем мужик повез репу в город?</a:t>
            </a:r>
            <a:endParaRPr lang="ru-RU" sz="1200" dirty="0"/>
          </a:p>
          <a:p>
            <a:pPr marR="90170" algn="just"/>
            <a:r>
              <a:rPr lang="ru-RU" sz="1200" dirty="0">
                <a:latin typeface="Times New Roman" panose="02020603050405020304" pitchFamily="18" charset="0"/>
              </a:rPr>
              <a:t>Почему мужик посеял на следующий год рожь?</a:t>
            </a:r>
            <a:endParaRPr lang="ru-RU" sz="1200" dirty="0"/>
          </a:p>
          <a:p>
            <a:pPr marR="90170" algn="just"/>
            <a:r>
              <a:rPr lang="ru-RU" sz="1200" dirty="0">
                <a:latin typeface="Times New Roman" panose="02020603050405020304" pitchFamily="18" charset="0"/>
              </a:rPr>
              <a:t> Какую работу выполнял мужик: нужную (важную) или нет?</a:t>
            </a:r>
            <a:endParaRPr lang="ru-RU" sz="1200" dirty="0"/>
          </a:p>
          <a:p>
            <a:pPr marR="90170" algn="just"/>
            <a:r>
              <a:rPr lang="ru-RU" sz="1200" b="1" dirty="0">
                <a:latin typeface="Times New Roman" panose="02020603050405020304" pitchFamily="18" charset="0"/>
              </a:rPr>
              <a:t>Социально-нравственные качества</a:t>
            </a:r>
            <a:r>
              <a:rPr lang="ru-RU" sz="1200" dirty="0">
                <a:latin typeface="Times New Roman" panose="02020603050405020304" pitchFamily="18" charset="0"/>
              </a:rPr>
              <a:t>: трудолюбие, расчетливость, смекалка, чувство справедливости.</a:t>
            </a:r>
            <a:endParaRPr lang="ru-RU" sz="1200" dirty="0"/>
          </a:p>
          <a:p>
            <a:pPr marR="90170" algn="just"/>
            <a:r>
              <a:rPr lang="ru-RU" sz="1200" b="1" dirty="0">
                <a:latin typeface="Times New Roman" panose="02020603050405020304" pitchFamily="18" charset="0"/>
              </a:rPr>
              <a:t>Вопросы:</a:t>
            </a:r>
            <a:endParaRPr lang="ru-RU" sz="1200" dirty="0"/>
          </a:p>
          <a:p>
            <a:pPr marR="90170" algn="just"/>
            <a:r>
              <a:rPr lang="ru-RU" sz="1200" dirty="0">
                <a:latin typeface="Times New Roman" panose="02020603050405020304" pitchFamily="18" charset="0"/>
              </a:rPr>
              <a:t>Как мужик сохранил урожай?</a:t>
            </a:r>
            <a:endParaRPr lang="ru-RU" sz="1200" dirty="0"/>
          </a:p>
          <a:p>
            <a:pPr marR="90170" algn="just"/>
            <a:r>
              <a:rPr lang="ru-RU" sz="1200" dirty="0">
                <a:latin typeface="Times New Roman" panose="02020603050405020304" pitchFamily="18" charset="0"/>
              </a:rPr>
              <a:t>Какое качество помогло мужику обмануть медведя?</a:t>
            </a:r>
            <a:endParaRPr lang="ru-RU" sz="1200" dirty="0"/>
          </a:p>
          <a:p>
            <a:pPr marR="90170" algn="just"/>
            <a:r>
              <a:rPr lang="ru-RU" sz="1200" dirty="0">
                <a:latin typeface="Times New Roman" panose="02020603050405020304" pitchFamily="18" charset="0"/>
              </a:rPr>
              <a:t>Справедливо ли поступил мужик с медведем?</a:t>
            </a:r>
            <a:endParaRPr lang="ru-RU" sz="1200" dirty="0"/>
          </a:p>
          <a:p>
            <a:pPr marR="90170" indent="291465" algn="just"/>
            <a:r>
              <a:rPr lang="ru-RU" sz="1200" b="1" i="1" dirty="0">
                <a:latin typeface="Times New Roman" panose="02020603050405020304" pitchFamily="18" charset="0"/>
              </a:rPr>
              <a:t>Вывод:</a:t>
            </a:r>
            <a:r>
              <a:rPr lang="ru-RU" sz="1200" i="1" dirty="0">
                <a:latin typeface="Times New Roman" panose="02020603050405020304" pitchFamily="18" charset="0"/>
              </a:rPr>
              <a:t> </a:t>
            </a:r>
            <a:r>
              <a:rPr lang="ru-RU" sz="1200" dirty="0">
                <a:latin typeface="Times New Roman" panose="02020603050405020304" pitchFamily="18" charset="0"/>
              </a:rPr>
              <a:t>благодаря своему труду и смекалке мужик остался с урожаем репы и ржи, получил товар и прибыль. Медведь трудиться не любил и остался с невкусными вершками и корешками.</a:t>
            </a:r>
            <a:endParaRPr lang="ru-RU" sz="1200" dirty="0">
              <a:effectLst/>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11" y="197559"/>
            <a:ext cx="2854779" cy="3552161"/>
          </a:xfrm>
          <a:prstGeom prst="rect">
            <a:avLst/>
          </a:prstGeom>
        </p:spPr>
      </p:pic>
    </p:spTree>
    <p:extLst>
      <p:ext uri="{BB962C8B-B14F-4D97-AF65-F5344CB8AC3E}">
        <p14:creationId xmlns:p14="http://schemas.microsoft.com/office/powerpoint/2010/main" val="391185165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3" name="Прямоугольник 2"/>
          <p:cNvSpPr/>
          <p:nvPr/>
        </p:nvSpPr>
        <p:spPr>
          <a:xfrm>
            <a:off x="3048000" y="3105835"/>
            <a:ext cx="6096000" cy="369332"/>
          </a:xfrm>
          <a:prstGeom prst="rect">
            <a:avLst/>
          </a:prstGeom>
        </p:spPr>
        <p:txBody>
          <a:bodyPr>
            <a:spAutoFit/>
          </a:bodyPr>
          <a:lstStyle/>
          <a:p>
            <a:endParaRPr lang="ru-RU" dirty="0"/>
          </a:p>
        </p:txBody>
      </p:sp>
      <p:sp>
        <p:nvSpPr>
          <p:cNvPr id="5" name="Прямоугольник 4"/>
          <p:cNvSpPr/>
          <p:nvPr/>
        </p:nvSpPr>
        <p:spPr>
          <a:xfrm>
            <a:off x="3684553" y="365125"/>
            <a:ext cx="7902201" cy="6309420"/>
          </a:xfrm>
          <a:prstGeom prst="rect">
            <a:avLst/>
          </a:prstGeom>
        </p:spPr>
        <p:txBody>
          <a:bodyPr wrap="square">
            <a:spAutoFit/>
          </a:bodyPr>
          <a:lstStyle/>
          <a:p>
            <a:pPr marR="20955" algn="ctr"/>
            <a:r>
              <a:rPr lang="ru-RU" sz="1500" b="1" dirty="0">
                <a:latin typeface="Times New Roman" panose="02020603050405020304" pitchFamily="18" charset="0"/>
              </a:rPr>
              <a:t>«Муха-Цокотуха»  </a:t>
            </a:r>
            <a:r>
              <a:rPr lang="ru-RU" sz="1500" b="1" i="1" dirty="0">
                <a:latin typeface="Times New Roman" panose="02020603050405020304" pitchFamily="18" charset="0"/>
              </a:rPr>
              <a:t>(сказка, знакомящие с понятиями «деньги», «доходы», «расходы») </a:t>
            </a:r>
            <a:endParaRPr lang="ru-RU" sz="1500" i="1" dirty="0"/>
          </a:p>
          <a:p>
            <a:pPr marR="20955" algn="ctr"/>
            <a:r>
              <a:rPr lang="ru-RU" sz="1500" dirty="0">
                <a:latin typeface="Times New Roman" panose="02020603050405020304" pitchFamily="18" charset="0"/>
              </a:rPr>
              <a:t>К. И. Чуковский</a:t>
            </a:r>
            <a:endParaRPr lang="ru-RU" sz="1500" dirty="0"/>
          </a:p>
          <a:p>
            <a:pPr marR="20955" algn="just"/>
            <a:r>
              <a:rPr lang="ru-RU" sz="1500" b="1" dirty="0">
                <a:latin typeface="Times New Roman" panose="02020603050405020304" pitchFamily="18" charset="0"/>
              </a:rPr>
              <a:t>Цели:</a:t>
            </a:r>
            <a:r>
              <a:rPr lang="ru-RU" sz="1500" dirty="0">
                <a:latin typeface="Times New Roman" panose="02020603050405020304" pitchFamily="18" charset="0"/>
              </a:rPr>
              <a:t> формировать представление о рациональной трате денег при совершении покупок, развивать умение рассчитывать, предвидеть выгоду; воспитывать чувство сострадания к героям сказок, терпящим бедствия.</a:t>
            </a:r>
            <a:endParaRPr lang="ru-RU" sz="1500" dirty="0"/>
          </a:p>
          <a:p>
            <a:pPr marR="20955" algn="just"/>
            <a:r>
              <a:rPr lang="ru-RU" sz="1500" b="1" dirty="0">
                <a:latin typeface="Times New Roman" panose="02020603050405020304" pitchFamily="18" charset="0"/>
              </a:rPr>
              <a:t>Краткое содержание.</a:t>
            </a:r>
            <a:r>
              <a:rPr lang="ru-RU" sz="1500" dirty="0">
                <a:latin typeface="Times New Roman" panose="02020603050405020304" pitchFamily="18" charset="0"/>
              </a:rPr>
              <a:t> Муха по полю пошла, Муха денежку нашла. Пошла Муха на базар и купила самовар. Пригласила друзей к чаю. Приходили к ней гости – тараканы, букашечки, блошки, бабушка пчела. Бабочка-красавица, приносили ей подарки. Веселились, пили, ели. Вдруг откуда ни возьмись появился Паук и хотел погубить Муху. Все гости испугались, по углам по щелям разбежались, никто не откликнулся на просьбу о помощи. Вдруг откуда-то летит маленький Комарик, подлетает к Пауку, саблю вынимает и ему на всем скаку голову срубает. Муху за руку берет и предлагает выйти за него замуж. Веселится народ – Муха замуж идет за лихого, удалого, молодого Комара.</a:t>
            </a:r>
            <a:endParaRPr lang="ru-RU" sz="1500" dirty="0"/>
          </a:p>
          <a:p>
            <a:pPr marR="20955" algn="just"/>
            <a:r>
              <a:rPr lang="ru-RU" sz="1500" b="1" dirty="0">
                <a:latin typeface="Times New Roman" panose="02020603050405020304" pitchFamily="18" charset="0"/>
              </a:rPr>
              <a:t>Материал:</a:t>
            </a:r>
            <a:r>
              <a:rPr lang="ru-RU" sz="1500" dirty="0">
                <a:latin typeface="Times New Roman" panose="02020603050405020304" pitchFamily="18" charset="0"/>
              </a:rPr>
              <a:t> иллюстрации к сказке.</a:t>
            </a:r>
            <a:endParaRPr lang="ru-RU" sz="1500" dirty="0"/>
          </a:p>
          <a:p>
            <a:pPr marR="20955" algn="just"/>
            <a:r>
              <a:rPr lang="ru-RU" sz="1500" b="1" dirty="0">
                <a:latin typeface="Times New Roman" panose="02020603050405020304" pitchFamily="18" charset="0"/>
              </a:rPr>
              <a:t>Экономические категории:</a:t>
            </a:r>
            <a:r>
              <a:rPr lang="ru-RU" sz="1500" dirty="0">
                <a:latin typeface="Times New Roman" panose="02020603050405020304" pitchFamily="18" charset="0"/>
              </a:rPr>
              <a:t> покупка, выгода, базар.</a:t>
            </a:r>
            <a:endParaRPr lang="ru-RU" sz="1500" dirty="0"/>
          </a:p>
          <a:p>
            <a:pPr marR="20955" algn="just"/>
            <a:r>
              <a:rPr lang="ru-RU" sz="1500" b="1" dirty="0">
                <a:latin typeface="Times New Roman" panose="02020603050405020304" pitchFamily="18" charset="0"/>
              </a:rPr>
              <a:t>Вопросы: </a:t>
            </a:r>
            <a:endParaRPr lang="ru-RU" sz="1500" dirty="0"/>
          </a:p>
          <a:p>
            <a:pPr marR="20955" algn="just"/>
            <a:r>
              <a:rPr lang="ru-RU" sz="1500" dirty="0">
                <a:latin typeface="Times New Roman" panose="02020603050405020304" pitchFamily="18" charset="0"/>
              </a:rPr>
              <a:t>Почему Муха-Цокотуха купила самовар?</a:t>
            </a:r>
            <a:endParaRPr lang="ru-RU" sz="1500" dirty="0"/>
          </a:p>
          <a:p>
            <a:pPr marR="20955" algn="just"/>
            <a:r>
              <a:rPr lang="ru-RU" sz="1500" dirty="0">
                <a:latin typeface="Times New Roman" panose="02020603050405020304" pitchFamily="18" charset="0"/>
              </a:rPr>
              <a:t>Почему Комар спас Муху?</a:t>
            </a:r>
            <a:endParaRPr lang="ru-RU" sz="1500" dirty="0"/>
          </a:p>
          <a:p>
            <a:pPr marR="20955" algn="just"/>
            <a:r>
              <a:rPr lang="ru-RU" sz="1500" b="1" dirty="0">
                <a:latin typeface="Times New Roman" panose="02020603050405020304" pitchFamily="18" charset="0"/>
              </a:rPr>
              <a:t>Социально-нравственные качества:</a:t>
            </a:r>
            <a:r>
              <a:rPr lang="ru-RU" sz="1500" dirty="0">
                <a:latin typeface="Times New Roman" panose="02020603050405020304" pitchFamily="18" charset="0"/>
              </a:rPr>
              <a:t> доброта, смелость – трусость.</a:t>
            </a:r>
            <a:endParaRPr lang="ru-RU" sz="1500" dirty="0"/>
          </a:p>
          <a:p>
            <a:pPr marR="20955" algn="just"/>
            <a:r>
              <a:rPr lang="ru-RU" sz="1500" b="1" dirty="0">
                <a:latin typeface="Times New Roman" panose="02020603050405020304" pitchFamily="18" charset="0"/>
              </a:rPr>
              <a:t>Вопросы:</a:t>
            </a:r>
            <a:endParaRPr lang="ru-RU" sz="1500" dirty="0"/>
          </a:p>
          <a:p>
            <a:pPr marR="20955" algn="just"/>
            <a:r>
              <a:rPr lang="ru-RU" sz="1500" dirty="0">
                <a:latin typeface="Times New Roman" panose="02020603050405020304" pitchFamily="18" charset="0"/>
              </a:rPr>
              <a:t>Для чего Муха пригласила гостей?</a:t>
            </a:r>
            <a:endParaRPr lang="ru-RU" sz="1500" dirty="0"/>
          </a:p>
          <a:p>
            <a:pPr marR="20955" algn="just"/>
            <a:r>
              <a:rPr lang="ru-RU" sz="1500" dirty="0">
                <a:latin typeface="Times New Roman" panose="02020603050405020304" pitchFamily="18" charset="0"/>
              </a:rPr>
              <a:t> Почему Комар не испугался Паука?</a:t>
            </a:r>
            <a:endParaRPr lang="ru-RU" sz="1500" dirty="0"/>
          </a:p>
          <a:p>
            <a:pPr marR="20955" algn="just"/>
            <a:r>
              <a:rPr lang="ru-RU" sz="1500" b="1" i="1" dirty="0">
                <a:latin typeface="Times New Roman" panose="02020603050405020304" pitchFamily="18" charset="0"/>
              </a:rPr>
              <a:t>Вывод:</a:t>
            </a:r>
            <a:r>
              <a:rPr lang="ru-RU" sz="1500" i="1" dirty="0">
                <a:latin typeface="Times New Roman" panose="02020603050405020304" pitchFamily="18" charset="0"/>
              </a:rPr>
              <a:t> </a:t>
            </a:r>
            <a:r>
              <a:rPr lang="ru-RU" sz="1500" dirty="0">
                <a:latin typeface="Times New Roman" panose="02020603050405020304" pitchFamily="18" charset="0"/>
              </a:rPr>
              <a:t>Муха была хорошей хозяйкой. Когда нашла денежку, то рационально истратила ее – купила самовар, да такой, который долго служить будет ей и ее друзьям. Смелый Комар женился на красавице Мухе да в приданое получил самовар и много друзей. Он действовал бескорыстно, но в результате оказался в выигрыше.</a:t>
            </a:r>
            <a:endParaRPr lang="ru-RU" sz="1500" dirty="0"/>
          </a:p>
          <a:p>
            <a:pPr algn="just"/>
            <a:r>
              <a:rPr lang="ru-RU" sz="1400" dirty="0">
                <a:latin typeface="Times New Roman" panose="02020603050405020304" pitchFamily="18" charset="0"/>
              </a:rPr>
              <a:t> </a:t>
            </a:r>
            <a:endParaRPr lang="ru-RU" sz="1400" dirty="0">
              <a:effectLst/>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512" y="182881"/>
            <a:ext cx="3051528" cy="3954780"/>
          </a:xfrm>
          <a:prstGeom prst="rect">
            <a:avLst/>
          </a:prstGeom>
        </p:spPr>
      </p:pic>
    </p:spTree>
    <p:extLst>
      <p:ext uri="{BB962C8B-B14F-4D97-AF65-F5344CB8AC3E}">
        <p14:creationId xmlns:p14="http://schemas.microsoft.com/office/powerpoint/2010/main" val="3942958413"/>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3" name="Прямоугольник 2"/>
          <p:cNvSpPr/>
          <p:nvPr/>
        </p:nvSpPr>
        <p:spPr>
          <a:xfrm>
            <a:off x="4640579" y="457201"/>
            <a:ext cx="7354389" cy="5863144"/>
          </a:xfrm>
          <a:prstGeom prst="rect">
            <a:avLst/>
          </a:prstGeom>
        </p:spPr>
        <p:txBody>
          <a:bodyPr wrap="square">
            <a:spAutoFit/>
          </a:bodyPr>
          <a:lstStyle/>
          <a:p>
            <a:pPr algn="ctr"/>
            <a:r>
              <a:rPr lang="ru-RU" sz="1500" b="1" dirty="0">
                <a:latin typeface="Times New Roman" panose="02020603050405020304" pitchFamily="18" charset="0"/>
              </a:rPr>
              <a:t>«Как старик корову продавал» </a:t>
            </a:r>
            <a:r>
              <a:rPr lang="ru-RU" sz="1500" b="1" i="1" dirty="0">
                <a:latin typeface="Times New Roman" panose="02020603050405020304" pitchFamily="18" charset="0"/>
              </a:rPr>
              <a:t>(сказка, раскрывающая значение рекламы)</a:t>
            </a:r>
            <a:endParaRPr lang="ru-RU" sz="1500" i="1" dirty="0"/>
          </a:p>
          <a:p>
            <a:pPr algn="ctr"/>
            <a:r>
              <a:rPr lang="ru-RU" sz="1500" dirty="0">
                <a:latin typeface="Times New Roman" panose="02020603050405020304" pitchFamily="18" charset="0"/>
              </a:rPr>
              <a:t>С. Михалков</a:t>
            </a:r>
            <a:endParaRPr lang="ru-RU" sz="1500" dirty="0"/>
          </a:p>
          <a:p>
            <a:pPr algn="just"/>
            <a:r>
              <a:rPr lang="ru-RU" sz="1500" b="1" dirty="0">
                <a:latin typeface="Times New Roman" panose="02020603050405020304" pitchFamily="18" charset="0"/>
              </a:rPr>
              <a:t>Цель:</a:t>
            </a:r>
            <a:r>
              <a:rPr lang="ru-RU" sz="1500" dirty="0">
                <a:latin typeface="Times New Roman" panose="02020603050405020304" pitchFamily="18" charset="0"/>
              </a:rPr>
              <a:t> раскрыть значение рекламы как целенаправленного распространения информации о товаре с целью его продажи.</a:t>
            </a:r>
            <a:endParaRPr lang="ru-RU" sz="1500" dirty="0"/>
          </a:p>
          <a:p>
            <a:pPr algn="just"/>
            <a:r>
              <a:rPr lang="ru-RU" sz="1500" b="1" dirty="0">
                <a:latin typeface="Times New Roman" panose="02020603050405020304" pitchFamily="18" charset="0"/>
              </a:rPr>
              <a:t>Краткое содержание.</a:t>
            </a:r>
            <a:r>
              <a:rPr lang="ru-RU" sz="1500" dirty="0">
                <a:latin typeface="Times New Roman" panose="02020603050405020304" pitchFamily="18" charset="0"/>
              </a:rPr>
              <a:t> Старик продавал корову на базаре целый день, но ее никто не хотел покупать. Корова была старой, худой и молока не давала. Один паренек пожалел старика и решил помочь. Он так стал расхваливать корову покупателям, что появилось много желающих ее приобрести. Но старик передумал: «Такая корова нужна самому».</a:t>
            </a:r>
            <a:endParaRPr lang="ru-RU" sz="1500" dirty="0"/>
          </a:p>
          <a:p>
            <a:pPr algn="just"/>
            <a:r>
              <a:rPr lang="ru-RU" sz="1500" b="1" dirty="0">
                <a:latin typeface="Times New Roman" panose="02020603050405020304" pitchFamily="18" charset="0"/>
              </a:rPr>
              <a:t>Материал:</a:t>
            </a:r>
            <a:r>
              <a:rPr lang="ru-RU" sz="1500" dirty="0">
                <a:latin typeface="Times New Roman" panose="02020603050405020304" pitchFamily="18" charset="0"/>
              </a:rPr>
              <a:t> Кукольный театр по сказке.</a:t>
            </a:r>
            <a:endParaRPr lang="ru-RU" sz="1500" dirty="0"/>
          </a:p>
          <a:p>
            <a:pPr algn="just"/>
            <a:r>
              <a:rPr lang="ru-RU" sz="1500" b="1" dirty="0">
                <a:latin typeface="Times New Roman" panose="02020603050405020304" pitchFamily="18" charset="0"/>
              </a:rPr>
              <a:t>Экономические категории:</a:t>
            </a:r>
            <a:r>
              <a:rPr lang="ru-RU" sz="1500" dirty="0">
                <a:latin typeface="Times New Roman" panose="02020603050405020304" pitchFamily="18" charset="0"/>
              </a:rPr>
              <a:t> реклама, покупатели, продавцы, товар.</a:t>
            </a:r>
            <a:endParaRPr lang="ru-RU" sz="1500" dirty="0"/>
          </a:p>
          <a:p>
            <a:pPr algn="just"/>
            <a:r>
              <a:rPr lang="ru-RU" sz="1500" b="1" dirty="0">
                <a:latin typeface="Times New Roman" panose="02020603050405020304" pitchFamily="18" charset="0"/>
              </a:rPr>
              <a:t>Вопросы:</a:t>
            </a:r>
            <a:endParaRPr lang="ru-RU" sz="1500" dirty="0"/>
          </a:p>
          <a:p>
            <a:pPr algn="just"/>
            <a:r>
              <a:rPr lang="ru-RU" sz="1500" dirty="0">
                <a:latin typeface="Times New Roman" panose="02020603050405020304" pitchFamily="18" charset="0"/>
              </a:rPr>
              <a:t> Почему старик целый день не мог продать корову?</a:t>
            </a:r>
            <a:endParaRPr lang="ru-RU" sz="1500" dirty="0"/>
          </a:p>
          <a:p>
            <a:pPr algn="just"/>
            <a:r>
              <a:rPr lang="ru-RU" sz="1500" dirty="0">
                <a:latin typeface="Times New Roman" panose="02020603050405020304" pitchFamily="18" charset="0"/>
              </a:rPr>
              <a:t>Как старик представлял свой товар?</a:t>
            </a:r>
            <a:endParaRPr lang="ru-RU" sz="1500" dirty="0"/>
          </a:p>
          <a:p>
            <a:pPr algn="just"/>
            <a:r>
              <a:rPr lang="ru-RU" sz="1500" dirty="0">
                <a:latin typeface="Times New Roman" panose="02020603050405020304" pitchFamily="18" charset="0"/>
              </a:rPr>
              <a:t>Каким образом паренек привлек покупателей?</a:t>
            </a:r>
            <a:endParaRPr lang="ru-RU" sz="1500" dirty="0"/>
          </a:p>
          <a:p>
            <a:pPr algn="just"/>
            <a:r>
              <a:rPr lang="ru-RU" sz="1500" dirty="0">
                <a:latin typeface="Times New Roman" panose="02020603050405020304" pitchFamily="18" charset="0"/>
              </a:rPr>
              <a:t>Кто был лучшим продавцом: старик или паренек?</a:t>
            </a:r>
            <a:endParaRPr lang="ru-RU" sz="1500" dirty="0"/>
          </a:p>
          <a:p>
            <a:pPr algn="just"/>
            <a:r>
              <a:rPr lang="ru-RU" sz="1500" dirty="0">
                <a:latin typeface="Times New Roman" panose="02020603050405020304" pitchFamily="18" charset="0"/>
              </a:rPr>
              <a:t>Почему мужик передумал продавать корову?</a:t>
            </a:r>
            <a:endParaRPr lang="ru-RU" sz="1500" dirty="0"/>
          </a:p>
          <a:p>
            <a:pPr algn="just"/>
            <a:r>
              <a:rPr lang="ru-RU" sz="1500" dirty="0">
                <a:latin typeface="Times New Roman" panose="02020603050405020304" pitchFamily="18" charset="0"/>
              </a:rPr>
              <a:t> Что такое реклама? Где вы видели рекламу?</a:t>
            </a:r>
            <a:endParaRPr lang="ru-RU" sz="1500" dirty="0"/>
          </a:p>
          <a:p>
            <a:pPr algn="just"/>
            <a:r>
              <a:rPr lang="ru-RU" sz="1500" dirty="0">
                <a:latin typeface="Times New Roman" panose="02020603050405020304" pitchFamily="18" charset="0"/>
              </a:rPr>
              <a:t> Для чего нужна реклама?</a:t>
            </a:r>
            <a:endParaRPr lang="ru-RU" sz="1500" dirty="0"/>
          </a:p>
          <a:p>
            <a:r>
              <a:rPr lang="ru-RU" sz="1500" b="1" dirty="0">
                <a:latin typeface="Times New Roman" panose="02020603050405020304" pitchFamily="18" charset="0"/>
              </a:rPr>
              <a:t>Социально-нравственные качества:</a:t>
            </a:r>
            <a:r>
              <a:rPr lang="ru-RU" sz="1500" dirty="0">
                <a:latin typeface="Times New Roman" panose="02020603050405020304" pitchFamily="18" charset="0"/>
              </a:rPr>
              <a:t> предприимчивость, доброта.</a:t>
            </a:r>
            <a:endParaRPr lang="ru-RU" sz="1500" dirty="0"/>
          </a:p>
          <a:p>
            <a:pPr algn="just"/>
            <a:r>
              <a:rPr lang="ru-RU" sz="1500" b="1" dirty="0">
                <a:latin typeface="Times New Roman" panose="02020603050405020304" pitchFamily="18" charset="0"/>
              </a:rPr>
              <a:t>Вопросы:</a:t>
            </a:r>
            <a:endParaRPr lang="ru-RU" sz="1500" dirty="0"/>
          </a:p>
          <a:p>
            <a:pPr algn="just"/>
            <a:r>
              <a:rPr lang="ru-RU" sz="1500" dirty="0">
                <a:latin typeface="Times New Roman" panose="02020603050405020304" pitchFamily="18" charset="0"/>
              </a:rPr>
              <a:t>Какими качествами обладал паренек?</a:t>
            </a:r>
            <a:endParaRPr lang="ru-RU" sz="1500" dirty="0"/>
          </a:p>
          <a:p>
            <a:pPr algn="just"/>
            <a:r>
              <a:rPr lang="ru-RU" sz="1500" dirty="0">
                <a:latin typeface="Times New Roman" panose="02020603050405020304" pitchFamily="18" charset="0"/>
              </a:rPr>
              <a:t> Почему паренек помог старику?</a:t>
            </a:r>
            <a:endParaRPr lang="ru-RU" sz="1500" dirty="0"/>
          </a:p>
          <a:p>
            <a:pPr algn="just"/>
            <a:r>
              <a:rPr lang="ru-RU" sz="1500" b="1" dirty="0">
                <a:latin typeface="Times New Roman" panose="02020603050405020304" pitchFamily="18" charset="0"/>
              </a:rPr>
              <a:t>Вывод:</a:t>
            </a:r>
            <a:r>
              <a:rPr lang="ru-RU" sz="1500" dirty="0">
                <a:latin typeface="Times New Roman" panose="02020603050405020304" pitchFamily="18" charset="0"/>
              </a:rPr>
              <a:t> старик не мог продать корову, потому что всем говорил, что корова старая и не дает молока. Паренек был предприимчивый, сделал корове хорошую рекламу, поэтому и появилось много покупателей.</a:t>
            </a:r>
            <a:endParaRPr lang="ru-RU" sz="1500" dirty="0">
              <a:effectLst/>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79" y="365125"/>
            <a:ext cx="4032069" cy="3024052"/>
          </a:xfrm>
          <a:prstGeom prst="rect">
            <a:avLst/>
          </a:prstGeom>
        </p:spPr>
      </p:pic>
    </p:spTree>
    <p:extLst>
      <p:ext uri="{BB962C8B-B14F-4D97-AF65-F5344CB8AC3E}">
        <p14:creationId xmlns:p14="http://schemas.microsoft.com/office/powerpoint/2010/main" val="14606297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1246</Words>
  <Application>Microsoft Office PowerPoint</Application>
  <PresentationFormat>Широкоэкранный</PresentationFormat>
  <Paragraphs>121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Муниципальное бюджетное дошкольное образовательное учреждение «Детский сад № 8 комбинированного вида»  </vt:lpstr>
      <vt:lpstr>Актуальность:  Одной из важнейших задач дошкольной педагогики является обучение детей основам экономики, это обусловлено необходимостью в современных условиях формировать жизненные компетентности наших воспитанников. Существуют различные формы и методы ознакомления детей с азами экономики, но мы с вами должны выбрать наиболее приемлемые и результативные. Пониманию многих экономических явлений, развитию познавательного интереса к экономике в значительной степени способствует сказка.  Народные сказки (сказки о животных, волшебные или фантастические, бытовые),  накапливавшие вековой экономический опыт народа, используются, прежде всего, для воспитания таких «экономических» качеств личности, как хозяйственность, трудолюбие, старание, бережливость, прилежность, расчётливость и др., и для ознакомления с некоторыми экономическими категориями («труд», «производство», «распределение», «обмен» и др.).</vt:lpstr>
      <vt:lpstr>Выделяют несколько групп сказок, ориентированных  на  освоение экономических понятий:</vt:lpstr>
      <vt:lpstr>                                       «Как коза избушку построила»                                                                             (сказка, раскрывающиеся потребности и возможности их удовлетворения)                                                   (русская народная сказка)  Цели: познакомить детей с потребностью в безопасности и сохранении  здоровья; развивать умение добиваться намеченной цели. Краткое содержание. Коза с козлятами ушла от старухи - горюхи в лес. Долго не могла найти место для своей избушки. Яблоня, елка, дуб, осина, шиповник не разрешили ей построить дом под своими ветками. Боялись, что их плоды и шипы поранят маленьких козлят. Березка разрешила козе построить избушку под своими ветками. Материал: Фланелеграф с материалом к сказке. Экономические категории: потребности, возможности. Вопросы:    Почему коза решила строить дом? Какой потребностью это было вызвано? Для чего коза с козлятами ушла от старухи-горюхи? Почему деревья отказали козе? Какая опасность угрожала козлятам? Почему коза принимала советы деревьев?  Где коза построила дом? Социально-нравственные качества: усердие, заботливость. Ответственность, настойчивость. Вопрос: Какие качества помогли козе найти место для избушки и построить ее? Вывод: коза ушла от старухи-горюхи в лес, чтобы козлятки росли крепкими и здоровыми. Только ее усердие, целеустремленность помогли найти место под березой, построить хороший дом, обеспечить покой и безопасность и сохранить здоровье козлят. </vt:lpstr>
      <vt:lpstr>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Алена</dc:creator>
  <cp:lastModifiedBy>user</cp:lastModifiedBy>
  <cp:revision>27</cp:revision>
  <dcterms:created xsi:type="dcterms:W3CDTF">2020-10-28T08:03:05Z</dcterms:created>
  <dcterms:modified xsi:type="dcterms:W3CDTF">2023-11-10T14:38:21Z</dcterms:modified>
</cp:coreProperties>
</file>