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39" r:id="rId3"/>
    <p:sldId id="260" r:id="rId4"/>
    <p:sldId id="283" r:id="rId5"/>
    <p:sldId id="312" r:id="rId6"/>
    <p:sldId id="271" r:id="rId7"/>
    <p:sldId id="284" r:id="rId8"/>
    <p:sldId id="311" r:id="rId9"/>
    <p:sldId id="272" r:id="rId10"/>
    <p:sldId id="285" r:id="rId11"/>
    <p:sldId id="310" r:id="rId12"/>
    <p:sldId id="273" r:id="rId13"/>
    <p:sldId id="295" r:id="rId14"/>
    <p:sldId id="309" r:id="rId15"/>
    <p:sldId id="274" r:id="rId16"/>
    <p:sldId id="296" r:id="rId17"/>
    <p:sldId id="305" r:id="rId18"/>
    <p:sldId id="275" r:id="rId19"/>
    <p:sldId id="297" r:id="rId20"/>
    <p:sldId id="304" r:id="rId21"/>
    <p:sldId id="277" r:id="rId22"/>
    <p:sldId id="298" r:id="rId23"/>
    <p:sldId id="303" r:id="rId24"/>
    <p:sldId id="278" r:id="rId25"/>
    <p:sldId id="299" r:id="rId26"/>
    <p:sldId id="302" r:id="rId27"/>
    <p:sldId id="279" r:id="rId28"/>
    <p:sldId id="300" r:id="rId29"/>
    <p:sldId id="301" r:id="rId30"/>
    <p:sldId id="317" r:id="rId31"/>
    <p:sldId id="280" r:id="rId32"/>
    <p:sldId id="294" r:id="rId33"/>
    <p:sldId id="335" r:id="rId34"/>
    <p:sldId id="262" r:id="rId35"/>
    <p:sldId id="315" r:id="rId36"/>
    <p:sldId id="316" r:id="rId37"/>
    <p:sldId id="314" r:id="rId38"/>
    <p:sldId id="321" r:id="rId39"/>
    <p:sldId id="320" r:id="rId40"/>
    <p:sldId id="313" r:id="rId41"/>
    <p:sldId id="322" r:id="rId42"/>
    <p:sldId id="319" r:id="rId43"/>
    <p:sldId id="318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CCFFFF"/>
    <a:srgbClr val="0099FF"/>
    <a:srgbClr val="000066"/>
    <a:srgbClr val="FFFFCC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84" d="100"/>
          <a:sy n="84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4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uq8s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800" dirty="0"/>
              <a:t>Кто, согласно летописи, первым из знати принял христианство в истории Древнерусского государства?</a:t>
            </a:r>
            <a:endParaRPr lang="ru-RU" sz="2800" dirty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</a:t>
            </a:r>
            <a:r>
              <a:rPr lang="ru-RU" sz="2400" b="1" dirty="0"/>
              <a:t> </a:t>
            </a:r>
            <a:r>
              <a:rPr lang="ru-RU" sz="2400" b="1" dirty="0" smtClean="0"/>
              <a:t>Владимир </a:t>
            </a:r>
            <a:endParaRPr lang="ru-RU" b="1" dirty="0"/>
          </a:p>
        </p:txBody>
      </p:sp>
      <p:sp>
        <p:nvSpPr>
          <p:cNvPr id="11270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</a:t>
            </a:r>
            <a:r>
              <a:rPr lang="ru-RU" sz="2400" b="1" dirty="0"/>
              <a:t> </a:t>
            </a:r>
            <a:r>
              <a:rPr lang="ru-RU" sz="2400" b="1" dirty="0" smtClean="0"/>
              <a:t>    </a:t>
            </a:r>
            <a:r>
              <a:rPr lang="ru-RU" sz="2400" b="1" dirty="0" smtClean="0"/>
              <a:t>Ольга</a:t>
            </a:r>
            <a:endParaRPr lang="ru-RU" b="1" dirty="0"/>
          </a:p>
        </p:txBody>
      </p:sp>
      <p:sp>
        <p:nvSpPr>
          <p:cNvPr id="1331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 smtClean="0"/>
              <a:t>В Святослав</a:t>
            </a:r>
            <a:endParaRPr lang="ru-RU" b="1" dirty="0"/>
          </a:p>
        </p:txBody>
      </p:sp>
      <p:sp>
        <p:nvSpPr>
          <p:cNvPr id="1127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</a:t>
            </a:r>
            <a:r>
              <a:rPr lang="ru-RU" sz="2400" b="1" dirty="0"/>
              <a:t> </a:t>
            </a:r>
            <a:r>
              <a:rPr lang="ru-RU" b="1" dirty="0" smtClean="0"/>
              <a:t> Аскольд</a:t>
            </a:r>
            <a:endParaRPr lang="ru-RU" b="1" dirty="0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2299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0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5256213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первую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сумму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3712" y="2214118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pic>
        <p:nvPicPr>
          <p:cNvPr id="13332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Прежде чем принять христианство, князь Владимир пытался провести реформу языческих богов. Главным он поставил бога, который был покровителем</a:t>
            </a:r>
            <a:endParaRPr lang="ru-RU" sz="2000" b="1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434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</a:t>
            </a:r>
            <a:r>
              <a:rPr lang="ru-RU" sz="2000" b="1" dirty="0"/>
              <a:t>     </a:t>
            </a:r>
            <a:r>
              <a:rPr lang="ru-RU" sz="2000" b="1" dirty="0" smtClean="0"/>
              <a:t>Торговцев</a:t>
            </a:r>
            <a:endParaRPr lang="ru-RU" sz="2800" b="1" dirty="0"/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</a:t>
            </a:r>
            <a:r>
              <a:rPr lang="ru-RU" sz="2000" b="1" dirty="0" smtClean="0"/>
              <a:t>Землепашцев</a:t>
            </a:r>
            <a:endParaRPr lang="ru-RU" sz="2800" b="1" dirty="0"/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</a:t>
            </a:r>
            <a:r>
              <a:rPr lang="ru-RU" sz="2000" b="1" dirty="0" smtClean="0"/>
              <a:t>Ремесленников</a:t>
            </a:r>
            <a:endParaRPr lang="ru-RU" sz="2800" b="1" dirty="0"/>
          </a:p>
        </p:txBody>
      </p:sp>
      <p:sp>
        <p:nvSpPr>
          <p:cNvPr id="1434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</a:t>
            </a:r>
            <a:r>
              <a:rPr lang="ru-RU" sz="2000" b="1" dirty="0"/>
              <a:t>    </a:t>
            </a:r>
            <a:r>
              <a:rPr lang="ru-RU" sz="2000" b="1" dirty="0" smtClean="0"/>
              <a:t>Дружинников</a:t>
            </a:r>
            <a:endParaRPr lang="ru-RU" sz="2800" b="1" dirty="0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pic>
        <p:nvPicPr>
          <p:cNvPr id="14361" name="Picture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5371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свой выигрыш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2474" y="2089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dirty="0"/>
              <a:t>Как звали византийскую принцессу, супругу князя Владимира?</a:t>
            </a:r>
            <a:endParaRPr lang="ru-RU" sz="2800" b="1" dirty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1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</a:t>
            </a:r>
            <a:r>
              <a:rPr lang="ru-RU" sz="2400" b="1" dirty="0"/>
              <a:t> </a:t>
            </a:r>
            <a:r>
              <a:rPr lang="ru-RU" sz="2400" b="1" dirty="0" smtClean="0"/>
              <a:t>Ольга</a:t>
            </a:r>
            <a:endParaRPr lang="ru-RU" b="1" dirty="0"/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</a:t>
            </a:r>
            <a:r>
              <a:rPr lang="ru-RU" sz="2000" b="1" dirty="0"/>
              <a:t>       </a:t>
            </a:r>
            <a:r>
              <a:rPr lang="ru-RU" sz="2000" b="1" dirty="0" smtClean="0"/>
              <a:t>Елена</a:t>
            </a:r>
            <a:endParaRPr lang="ru-RU" b="1" dirty="0"/>
          </a:p>
        </p:txBody>
      </p:sp>
      <p:sp>
        <p:nvSpPr>
          <p:cNvPr id="1741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2800" b="1" dirty="0"/>
              <a:t> </a:t>
            </a:r>
            <a:r>
              <a:rPr lang="ru-RU" sz="2800" b="1" dirty="0" smtClean="0"/>
              <a:t>Анна</a:t>
            </a:r>
            <a:endParaRPr lang="ru-RU" sz="2800" b="1" dirty="0"/>
          </a:p>
        </p:txBody>
      </p:sp>
      <p:sp>
        <p:nvSpPr>
          <p:cNvPr id="2151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</a:t>
            </a:r>
            <a:r>
              <a:rPr lang="ru-RU" sz="2400" b="1" dirty="0"/>
              <a:t>   </a:t>
            </a:r>
            <a:r>
              <a:rPr lang="ru-RU" sz="2400" b="1" dirty="0" err="1" smtClean="0"/>
              <a:t>Рогнеда</a:t>
            </a:r>
            <a:endParaRPr lang="ru-RU" b="1" dirty="0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8443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50 000 рублей! 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4525" y="23050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/>
              <a:t> В каком году, согласно летописи, приняла крещение бабушка Владимира, княгиня Ольга?</a:t>
            </a:r>
            <a:endParaRPr lang="ru-RU" sz="2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560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     </a:t>
            </a:r>
            <a:r>
              <a:rPr lang="ru-RU" b="1" dirty="0" smtClean="0"/>
              <a:t>998</a:t>
            </a:r>
            <a:endParaRPr lang="ru-RU" b="1" dirty="0"/>
          </a:p>
        </p:txBody>
      </p:sp>
      <p:sp>
        <p:nvSpPr>
          <p:cNvPr id="20486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     </a:t>
            </a:r>
            <a:r>
              <a:rPr lang="ru-RU" b="1" dirty="0" smtClean="0"/>
              <a:t>945</a:t>
            </a:r>
            <a:endParaRPr lang="ru-RU" b="1" dirty="0"/>
          </a:p>
        </p:txBody>
      </p:sp>
      <p:sp>
        <p:nvSpPr>
          <p:cNvPr id="2560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     </a:t>
            </a:r>
            <a:r>
              <a:rPr lang="ru-RU" b="1" dirty="0" smtClean="0"/>
              <a:t>988</a:t>
            </a:r>
            <a:endParaRPr lang="ru-RU" b="1" dirty="0"/>
          </a:p>
        </p:txBody>
      </p:sp>
      <p:sp>
        <p:nvSpPr>
          <p:cNvPr id="2048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   </a:t>
            </a:r>
            <a:r>
              <a:rPr lang="ru-RU" b="1" dirty="0" smtClean="0"/>
              <a:t>957</a:t>
            </a:r>
            <a:endParaRPr lang="ru-RU" b="1" dirty="0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64" y="0"/>
            <a:ext cx="9060942" cy="61863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«Кто хочет стать миллионером?»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посвящена  теме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  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ПРАВЛЕНИЕ КНЯЗЯ ВЛАДИМИРА.</a:t>
            </a:r>
          </a:p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КРЕЩЕНИЕ РУСИ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»</a:t>
            </a:r>
            <a:endParaRPr lang="ru-RU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Вам будут предложены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вопросов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варианта 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ответов.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Только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один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ответ правильный.</a:t>
            </a: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Желаем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1515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779838" y="1557338"/>
            <a:ext cx="504031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 сумму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100 000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7188" y="2147094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43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Прежде чем принять христианство, князь Владимир попытался провести реформу языческих богов. Какое божество было определено главным по реформе князя Владимира?</a:t>
            </a:r>
            <a:endParaRPr lang="ru-RU" sz="20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355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 </a:t>
            </a:r>
            <a:r>
              <a:rPr lang="ru-RU" b="1" dirty="0" smtClean="0"/>
              <a:t>Перун</a:t>
            </a:r>
            <a:endParaRPr lang="ru-RU" b="1" dirty="0"/>
          </a:p>
        </p:txBody>
      </p:sp>
      <p:sp>
        <p:nvSpPr>
          <p:cNvPr id="2970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  </a:t>
            </a:r>
            <a:r>
              <a:rPr lang="ru-RU" b="1" dirty="0" err="1" smtClean="0"/>
              <a:t>Сварог</a:t>
            </a:r>
            <a:endParaRPr lang="ru-RU" b="1" dirty="0"/>
          </a:p>
        </p:txBody>
      </p:sp>
      <p:sp>
        <p:nvSpPr>
          <p:cNvPr id="2355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  </a:t>
            </a:r>
            <a:r>
              <a:rPr lang="ru-RU" b="1" dirty="0" smtClean="0"/>
              <a:t>Велес</a:t>
            </a:r>
            <a:endParaRPr lang="ru-RU" b="1" dirty="0"/>
          </a:p>
        </p:txBody>
      </p:sp>
      <p:sp>
        <p:nvSpPr>
          <p:cNvPr id="2970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 </a:t>
            </a:r>
            <a:r>
              <a:rPr lang="ru-RU" b="1" dirty="0" smtClean="0"/>
              <a:t>Ярило</a:t>
            </a:r>
            <a:endParaRPr lang="ru-RU" b="1" dirty="0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25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72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4587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125 000 рублей.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8138" y="23050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5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Славянскую азбуку составили</a:t>
            </a:r>
            <a:endParaRPr lang="ru-RU" b="1" dirty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37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3006725" cy="76835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1" dirty="0"/>
              <a:t>Г </a:t>
            </a:r>
            <a:r>
              <a:rPr lang="ru-RU" sz="1800" b="1" dirty="0" smtClean="0"/>
              <a:t>Кузьма и Демьян</a:t>
            </a:r>
            <a:endParaRPr lang="ru-RU" sz="1800" b="1" dirty="0"/>
          </a:p>
        </p:txBody>
      </p:sp>
      <p:sp>
        <p:nvSpPr>
          <p:cNvPr id="2663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1" dirty="0"/>
              <a:t>Б </a:t>
            </a:r>
            <a:r>
              <a:rPr lang="ru-RU" sz="1800" b="1" dirty="0" smtClean="0"/>
              <a:t>   Борис и Глеб</a:t>
            </a:r>
            <a:endParaRPr lang="ru-RU" sz="1800" b="1" dirty="0"/>
          </a:p>
        </p:txBody>
      </p:sp>
      <p:sp>
        <p:nvSpPr>
          <p:cNvPr id="26631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1800" b="1" dirty="0" smtClean="0"/>
              <a:t>Кирилл и Мефодий</a:t>
            </a:r>
            <a:endParaRPr lang="ru-RU" sz="1800" b="1" dirty="0"/>
          </a:p>
        </p:txBody>
      </p:sp>
      <p:sp>
        <p:nvSpPr>
          <p:cNvPr id="3380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</a:t>
            </a:r>
            <a:r>
              <a:rPr lang="ru-RU" sz="1800" b="1" dirty="0" smtClean="0"/>
              <a:t>Аскольд и </a:t>
            </a:r>
            <a:r>
              <a:rPr lang="ru-RU" sz="1800" b="1" dirty="0" err="1" smtClean="0"/>
              <a:t>Дир</a:t>
            </a:r>
            <a:endParaRPr lang="ru-RU" sz="1800" b="1" dirty="0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44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7659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708400" y="1557338"/>
            <a:ext cx="5040313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приличную сумму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250 000 рублей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3713" y="2241042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8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/>
              <a:t>В списке представлены последствия Крещения Руси князем Владимиром. Запишите цифры, под которыми они указаны</a:t>
            </a:r>
            <a:r>
              <a:rPr lang="ru-RU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1) активное строительство храмов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2) распространение языческих обрядов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3) укрепление связей с Византией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4) отказ от многожёнства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5) обоснование обычая кровной мести</a:t>
            </a:r>
            <a:endParaRPr lang="ru-RU" sz="1400" b="1" dirty="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970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   </a:t>
            </a:r>
            <a:r>
              <a:rPr lang="ru-RU" b="1" dirty="0" smtClean="0"/>
              <a:t>1,3,4</a:t>
            </a:r>
            <a:endParaRPr lang="ru-RU" b="1" dirty="0"/>
          </a:p>
        </p:txBody>
      </p:sp>
      <p:sp>
        <p:nvSpPr>
          <p:cNvPr id="3789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      </a:t>
            </a:r>
            <a:r>
              <a:rPr lang="ru-RU" b="1" dirty="0" smtClean="0"/>
              <a:t>2,4,5</a:t>
            </a:r>
            <a:endParaRPr lang="ru-RU" b="1" dirty="0"/>
          </a:p>
        </p:txBody>
      </p:sp>
      <p:sp>
        <p:nvSpPr>
          <p:cNvPr id="2970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     </a:t>
            </a:r>
            <a:r>
              <a:rPr lang="ru-RU" b="1" dirty="0" smtClean="0"/>
              <a:t>1,4,5</a:t>
            </a:r>
            <a:endParaRPr lang="ru-RU" b="1" dirty="0"/>
          </a:p>
        </p:txBody>
      </p:sp>
      <p:sp>
        <p:nvSpPr>
          <p:cNvPr id="3789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    </a:t>
            </a:r>
            <a:r>
              <a:rPr lang="ru-RU" b="1" dirty="0" smtClean="0"/>
              <a:t>1,2,3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716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0731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2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500 000 рублей!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7188" y="2147094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7063" y="2147094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500 000</a:t>
            </a: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59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Какое из событий произошло позже всех </a:t>
            </a:r>
            <a:r>
              <a:rPr lang="ru-RU" b="1" dirty="0" smtClean="0"/>
              <a:t>остальных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277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 smtClean="0"/>
              <a:t>Г   </a:t>
            </a:r>
            <a:r>
              <a:rPr lang="ru-RU" sz="1400" b="1" dirty="0" smtClean="0"/>
              <a:t>Установление уроков и </a:t>
            </a:r>
          </a:p>
          <a:p>
            <a:r>
              <a:rPr lang="ru-RU" sz="1400" b="1" dirty="0" smtClean="0"/>
              <a:t>                          погостов</a:t>
            </a:r>
            <a:endParaRPr lang="ru-RU" sz="1400" b="1" dirty="0"/>
          </a:p>
        </p:txBody>
      </p:sp>
      <p:sp>
        <p:nvSpPr>
          <p:cNvPr id="4199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</a:t>
            </a:r>
            <a:r>
              <a:rPr lang="ru-RU" sz="1800" b="1" dirty="0" smtClean="0"/>
              <a:t>Призвание Варяг</a:t>
            </a:r>
            <a:endParaRPr lang="ru-RU" b="1" dirty="0"/>
          </a:p>
        </p:txBody>
      </p:sp>
      <p:sp>
        <p:nvSpPr>
          <p:cNvPr id="4199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 smtClean="0"/>
              <a:t>В </a:t>
            </a:r>
            <a:r>
              <a:rPr lang="ru-RU" sz="1600" b="1" dirty="0" smtClean="0"/>
              <a:t>Смерть Вещего Олега</a:t>
            </a:r>
            <a:endParaRPr lang="ru-RU" sz="1600" b="1" dirty="0"/>
          </a:p>
        </p:txBody>
      </p:sp>
      <p:sp>
        <p:nvSpPr>
          <p:cNvPr id="3277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 </a:t>
            </a:r>
            <a:r>
              <a:rPr lang="ru-RU" sz="1800" b="1" dirty="0" smtClean="0"/>
              <a:t>Крещение Руси</a:t>
            </a:r>
            <a:endParaRPr lang="ru-RU" sz="1800" b="1" dirty="0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500 000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88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5" name="Group 12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3803" name="Picture 2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4" name="Picture 3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3" y="563563"/>
            <a:ext cx="26828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миллионер!</a:t>
            </a: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563938" y="1412875"/>
            <a:ext cx="5256212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выигрышем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1 000 000 рублей!</a:t>
            </a:r>
          </a:p>
        </p:txBody>
      </p:sp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89825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5846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9943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40967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412206" y="1661414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Откуда на Русь пришло христианство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512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</a:t>
            </a:r>
            <a:r>
              <a:rPr lang="ru-RU" sz="1800" b="1" dirty="0"/>
              <a:t>Волжская </a:t>
            </a:r>
            <a:r>
              <a:rPr lang="ru-RU" sz="1800" b="1" dirty="0" err="1"/>
              <a:t>Булгария</a:t>
            </a:r>
            <a:r>
              <a:rPr lang="ru-RU" sz="1800" b="1" dirty="0"/>
              <a:t> </a:t>
            </a:r>
            <a:endParaRPr lang="ru-RU" sz="1800" b="1" dirty="0"/>
          </a:p>
        </p:txBody>
      </p:sp>
      <p:sp>
        <p:nvSpPr>
          <p:cNvPr id="51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</a:t>
            </a:r>
            <a:r>
              <a:rPr lang="ru-RU" sz="1600" b="1" dirty="0" smtClean="0"/>
              <a:t>Хазарский каганат</a:t>
            </a:r>
            <a:endParaRPr lang="ru-RU" sz="1600" b="1" dirty="0"/>
          </a:p>
        </p:txBody>
      </p:sp>
      <p:sp>
        <p:nvSpPr>
          <p:cNvPr id="512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1600" b="1" dirty="0" smtClean="0"/>
              <a:t>         </a:t>
            </a:r>
            <a:r>
              <a:rPr lang="ru-RU" sz="1800" b="1" dirty="0" smtClean="0"/>
              <a:t>Рим</a:t>
            </a:r>
            <a:endParaRPr lang="ru-RU" sz="1800" b="1" dirty="0"/>
          </a:p>
        </p:txBody>
      </p:sp>
      <p:sp>
        <p:nvSpPr>
          <p:cNvPr id="5128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</a:t>
            </a:r>
            <a:r>
              <a:rPr lang="ru-RU" b="1" dirty="0" smtClean="0"/>
              <a:t>  </a:t>
            </a:r>
            <a:r>
              <a:rPr lang="ru-RU" sz="1600" b="1" dirty="0" smtClean="0"/>
              <a:t>Византия </a:t>
            </a:r>
            <a:endParaRPr lang="ru-RU" sz="1600" b="1" dirty="0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25 000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pic>
        <p:nvPicPr>
          <p:cNvPr id="5139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198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1991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403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403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6155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выигрыш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3712" y="2276475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83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Когда произошло Крещение Руси?</a:t>
            </a:r>
            <a:endParaRPr lang="ru-RU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81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      </a:t>
            </a:r>
            <a:r>
              <a:rPr lang="ru-RU" b="1" dirty="0" smtClean="0"/>
              <a:t>988</a:t>
            </a:r>
            <a:endParaRPr lang="ru-RU" b="1" dirty="0"/>
          </a:p>
        </p:txBody>
      </p:sp>
      <p:sp>
        <p:nvSpPr>
          <p:cNvPr id="8198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     </a:t>
            </a:r>
            <a:r>
              <a:rPr lang="ru-RU" b="1" dirty="0" smtClean="0"/>
              <a:t>1988</a:t>
            </a:r>
            <a:endParaRPr lang="ru-RU" b="1" dirty="0"/>
          </a:p>
        </p:txBody>
      </p:sp>
      <p:sp>
        <p:nvSpPr>
          <p:cNvPr id="922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       </a:t>
            </a:r>
            <a:r>
              <a:rPr lang="ru-RU" b="1" dirty="0" smtClean="0"/>
              <a:t>980</a:t>
            </a:r>
            <a:endParaRPr lang="ru-RU" b="1" dirty="0"/>
          </a:p>
        </p:txBody>
      </p:sp>
      <p:sp>
        <p:nvSpPr>
          <p:cNvPr id="922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      </a:t>
            </a:r>
            <a:r>
              <a:rPr lang="ru-RU" b="1" dirty="0" smtClean="0"/>
              <a:t>960 </a:t>
            </a:r>
            <a:endParaRPr lang="ru-RU" b="1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9227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44675"/>
            <a:ext cx="46085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9713" y="1844675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861</Words>
  <Application>Microsoft Office PowerPoint</Application>
  <PresentationFormat>Экран (4:3)</PresentationFormat>
  <Paragraphs>368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Учетная запись Майкрософт</cp:lastModifiedBy>
  <cp:revision>33</cp:revision>
  <dcterms:created xsi:type="dcterms:W3CDTF">2009-12-08T10:28:34Z</dcterms:created>
  <dcterms:modified xsi:type="dcterms:W3CDTF">2022-03-29T08:44:30Z</dcterms:modified>
</cp:coreProperties>
</file>