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2" r:id="rId3"/>
    <p:sldId id="261" r:id="rId4"/>
    <p:sldId id="277" r:id="rId5"/>
    <p:sldId id="266" r:id="rId6"/>
    <p:sldId id="264" r:id="rId7"/>
    <p:sldId id="271" r:id="rId8"/>
    <p:sldId id="269" r:id="rId9"/>
    <p:sldId id="268" r:id="rId10"/>
    <p:sldId id="287" r:id="rId11"/>
    <p:sldId id="272" r:id="rId12"/>
    <p:sldId id="274" r:id="rId13"/>
    <p:sldId id="278" r:id="rId14"/>
    <p:sldId id="279" r:id="rId15"/>
    <p:sldId id="289" r:id="rId16"/>
    <p:sldId id="281" r:id="rId17"/>
    <p:sldId id="283" r:id="rId18"/>
    <p:sldId id="273" r:id="rId19"/>
    <p:sldId id="285" r:id="rId20"/>
  </p:sldIdLst>
  <p:sldSz cx="10693400" cy="7561263"/>
  <p:notesSz cx="6858000" cy="9144000"/>
  <p:defaultTextStyle>
    <a:defPPr>
      <a:defRPr lang="ru-RU"/>
    </a:defPPr>
    <a:lvl1pPr marL="0" algn="l" defTabSz="104287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6" algn="l" defTabSz="104287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2" algn="l" defTabSz="104287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08" algn="l" defTabSz="104287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4" algn="l" defTabSz="104287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79" algn="l" defTabSz="104287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16" algn="l" defTabSz="104287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2" algn="l" defTabSz="104287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87" algn="l" defTabSz="104287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8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1350" y="-90"/>
      </p:cViewPr>
      <p:guideLst>
        <p:guide orient="horz" pos="2382"/>
        <p:guide pos="33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5" y="2348894"/>
            <a:ext cx="9089390" cy="16207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0" y="4284717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4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3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1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4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2715" y="302803"/>
            <a:ext cx="2406015" cy="645157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670" y="302803"/>
            <a:ext cx="7039822" cy="645157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705" y="4858813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43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287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3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574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17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86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05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148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4670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35812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436" indent="0">
              <a:buNone/>
              <a:defRPr sz="2300" b="1"/>
            </a:lvl2pPr>
            <a:lvl3pPr marL="1042872" indent="0">
              <a:buNone/>
              <a:defRPr sz="2100" b="1"/>
            </a:lvl3pPr>
            <a:lvl4pPr marL="1564308" indent="0">
              <a:buNone/>
              <a:defRPr sz="1800" b="1"/>
            </a:lvl4pPr>
            <a:lvl5pPr marL="2085744" indent="0">
              <a:buNone/>
              <a:defRPr sz="1800" b="1"/>
            </a:lvl5pPr>
            <a:lvl6pPr marL="2607179" indent="0">
              <a:buNone/>
              <a:defRPr sz="1800" b="1"/>
            </a:lvl6pPr>
            <a:lvl7pPr marL="3128616" indent="0">
              <a:buNone/>
              <a:defRPr sz="1800" b="1"/>
            </a:lvl7pPr>
            <a:lvl8pPr marL="3650052" indent="0">
              <a:buNone/>
              <a:defRPr sz="1800" b="1"/>
            </a:lvl8pPr>
            <a:lvl9pPr marL="4171487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2101" y="1692533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436" indent="0">
              <a:buNone/>
              <a:defRPr sz="2300" b="1"/>
            </a:lvl2pPr>
            <a:lvl3pPr marL="1042872" indent="0">
              <a:buNone/>
              <a:defRPr sz="2100" b="1"/>
            </a:lvl3pPr>
            <a:lvl4pPr marL="1564308" indent="0">
              <a:buNone/>
              <a:defRPr sz="1800" b="1"/>
            </a:lvl4pPr>
            <a:lvl5pPr marL="2085744" indent="0">
              <a:buNone/>
              <a:defRPr sz="1800" b="1"/>
            </a:lvl5pPr>
            <a:lvl6pPr marL="2607179" indent="0">
              <a:buNone/>
              <a:defRPr sz="1800" b="1"/>
            </a:lvl6pPr>
            <a:lvl7pPr marL="3128616" indent="0">
              <a:buNone/>
              <a:defRPr sz="1800" b="1"/>
            </a:lvl7pPr>
            <a:lvl8pPr marL="3650052" indent="0">
              <a:buNone/>
              <a:defRPr sz="1800" b="1"/>
            </a:lvl8pPr>
            <a:lvl9pPr marL="4171487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432101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2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72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436" indent="0">
              <a:buNone/>
              <a:defRPr sz="1400"/>
            </a:lvl2pPr>
            <a:lvl3pPr marL="1042872" indent="0">
              <a:buNone/>
              <a:defRPr sz="1100"/>
            </a:lvl3pPr>
            <a:lvl4pPr marL="1564308" indent="0">
              <a:buNone/>
              <a:defRPr sz="1000"/>
            </a:lvl4pPr>
            <a:lvl5pPr marL="2085744" indent="0">
              <a:buNone/>
              <a:defRPr sz="1000"/>
            </a:lvl5pPr>
            <a:lvl6pPr marL="2607179" indent="0">
              <a:buNone/>
              <a:defRPr sz="1000"/>
            </a:lvl6pPr>
            <a:lvl7pPr marL="3128616" indent="0">
              <a:buNone/>
              <a:defRPr sz="1000"/>
            </a:lvl7pPr>
            <a:lvl8pPr marL="3650052" indent="0">
              <a:buNone/>
              <a:defRPr sz="1000"/>
            </a:lvl8pPr>
            <a:lvl9pPr marL="4171487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1436" indent="0">
              <a:buNone/>
              <a:defRPr sz="3200"/>
            </a:lvl2pPr>
            <a:lvl3pPr marL="1042872" indent="0">
              <a:buNone/>
              <a:defRPr sz="2700"/>
            </a:lvl3pPr>
            <a:lvl4pPr marL="1564308" indent="0">
              <a:buNone/>
              <a:defRPr sz="2300"/>
            </a:lvl4pPr>
            <a:lvl5pPr marL="2085744" indent="0">
              <a:buNone/>
              <a:defRPr sz="2300"/>
            </a:lvl5pPr>
            <a:lvl6pPr marL="2607179" indent="0">
              <a:buNone/>
              <a:defRPr sz="2300"/>
            </a:lvl6pPr>
            <a:lvl7pPr marL="3128616" indent="0">
              <a:buNone/>
              <a:defRPr sz="2300"/>
            </a:lvl7pPr>
            <a:lvl8pPr marL="3650052" indent="0">
              <a:buNone/>
              <a:defRPr sz="2300"/>
            </a:lvl8pPr>
            <a:lvl9pPr marL="4171487" indent="0">
              <a:buNone/>
              <a:defRPr sz="23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436" indent="0">
              <a:buNone/>
              <a:defRPr sz="1400"/>
            </a:lvl2pPr>
            <a:lvl3pPr marL="1042872" indent="0">
              <a:buNone/>
              <a:defRPr sz="1100"/>
            </a:lvl3pPr>
            <a:lvl4pPr marL="1564308" indent="0">
              <a:buNone/>
              <a:defRPr sz="1000"/>
            </a:lvl4pPr>
            <a:lvl5pPr marL="2085744" indent="0">
              <a:buNone/>
              <a:defRPr sz="1000"/>
            </a:lvl5pPr>
            <a:lvl6pPr marL="2607179" indent="0">
              <a:buNone/>
              <a:defRPr sz="1000"/>
            </a:lvl6pPr>
            <a:lvl7pPr marL="3128616" indent="0">
              <a:buNone/>
              <a:defRPr sz="1000"/>
            </a:lvl7pPr>
            <a:lvl8pPr marL="3650052" indent="0">
              <a:buNone/>
              <a:defRPr sz="1000"/>
            </a:lvl8pPr>
            <a:lvl9pPr marL="4171487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302802"/>
            <a:ext cx="9624060" cy="1260211"/>
          </a:xfrm>
          <a:prstGeom prst="rect">
            <a:avLst/>
          </a:prstGeom>
        </p:spPr>
        <p:txBody>
          <a:bodyPr vert="horz" lIns="104287" tIns="52144" rIns="104287" bIns="52144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vert="horz" lIns="104287" tIns="52144" rIns="104287" bIns="52144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671" y="7008172"/>
            <a:ext cx="2495127" cy="402567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3580" y="7008172"/>
            <a:ext cx="3386243" cy="402567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63603" y="7008172"/>
            <a:ext cx="2495127" cy="402567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42872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076" indent="-391076" algn="l" defTabSz="1042872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334" indent="-325898" algn="l" defTabSz="1042872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590" indent="-260718" algn="l" defTabSz="1042872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026" indent="-260718" algn="l" defTabSz="1042872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462" indent="-260718" algn="l" defTabSz="1042872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898" indent="-260718" algn="l" defTabSz="104287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3" indent="-260718" algn="l" defTabSz="104287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0" indent="-260718" algn="l" defTabSz="104287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06" indent="-260718" algn="l" defTabSz="104287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6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2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08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4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79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16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2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87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410" name="AutoShape 2" descr="https://catherineasquithgallery.com/uploads/posts/2021-02/1613544201_127-p-foni-dlya-prezentatsii-powerpoint-127.jpg"/>
          <p:cNvSpPr>
            <a:spLocks noChangeAspect="1" noChangeArrowheads="1"/>
          </p:cNvSpPr>
          <p:nvPr/>
        </p:nvSpPr>
        <p:spPr bwMode="auto">
          <a:xfrm>
            <a:off x="181936" y="-159275"/>
            <a:ext cx="356447" cy="336057"/>
          </a:xfrm>
          <a:prstGeom prst="rect">
            <a:avLst/>
          </a:prstGeom>
          <a:noFill/>
        </p:spPr>
        <p:txBody>
          <a:bodyPr vert="horz" wrap="square" lIns="104287" tIns="52144" rIns="104287" bIns="5214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12" name="Picture 4" descr="https://catherineasquithgallery.com/uploads/posts/2021-02/1613544201_127-p-foni-dlya-prezentatsii-powerpoint-1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693400" cy="756126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203296" y="780235"/>
            <a:ext cx="835824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b="1" dirty="0" smtClean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УРОК ЧТЕНИЯ</a:t>
            </a:r>
          </a:p>
          <a:p>
            <a:pPr algn="ctr"/>
            <a:r>
              <a:rPr lang="ru-RU" sz="8000" b="1" dirty="0" smtClean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Раздел: </a:t>
            </a:r>
          </a:p>
          <a:p>
            <a:pPr algn="ctr"/>
            <a:r>
              <a:rPr lang="ru-RU" sz="80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«О животных»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410" name="AutoShape 2" descr="https://catherineasquithgallery.com/uploads/posts/2021-02/1613544201_127-p-foni-dlya-prezentatsii-powerpoint-127.jpg"/>
          <p:cNvSpPr>
            <a:spLocks noChangeAspect="1" noChangeArrowheads="1"/>
          </p:cNvSpPr>
          <p:nvPr/>
        </p:nvSpPr>
        <p:spPr bwMode="auto">
          <a:xfrm>
            <a:off x="181936" y="-159275"/>
            <a:ext cx="356447" cy="336057"/>
          </a:xfrm>
          <a:prstGeom prst="rect">
            <a:avLst/>
          </a:prstGeom>
          <a:noFill/>
        </p:spPr>
        <p:txBody>
          <a:bodyPr vert="horz" wrap="square" lIns="104287" tIns="52144" rIns="104287" bIns="5214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12" name="Picture 4" descr="https://catherineasquithgallery.com/uploads/posts/2021-02/1613544201_127-p-foni-dlya-prezentatsii-powerpoint-1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693400" cy="756126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917544" y="280169"/>
            <a:ext cx="94298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Arial Black" pitchFamily="34" charset="0"/>
                <a:ea typeface="Batang" pitchFamily="18" charset="-127"/>
              </a:rPr>
              <a:t>Николай Георгиевич 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Arial Black" pitchFamily="34" charset="0"/>
                <a:ea typeface="Batang" pitchFamily="18" charset="-127"/>
              </a:rPr>
              <a:t>Гарин – Михайловский.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  <a:t>Рассказ «Тёма и Жучка»</a:t>
            </a:r>
          </a:p>
        </p:txBody>
      </p:sp>
      <p:pic>
        <p:nvPicPr>
          <p:cNvPr id="8" name="Рисунок 7" descr="https://ds05.infourok.ru/uploads/ex/08c9/0007a9e8-3d400aa6/img13.jpg"/>
          <p:cNvPicPr/>
          <p:nvPr/>
        </p:nvPicPr>
        <p:blipFill>
          <a:blip r:embed="rId3" cstate="print"/>
          <a:srcRect t="18717" r="61643" b="9269"/>
          <a:stretch>
            <a:fillRect/>
          </a:stretch>
        </p:blipFill>
        <p:spPr bwMode="auto">
          <a:xfrm>
            <a:off x="1846238" y="2208995"/>
            <a:ext cx="3357586" cy="350046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9" name="Рисунок 8" descr="https://im0-tub-ru.yandex.net/i?id=2d4543028ebbdb57ab00710c736b1dea-l&amp;n=13"/>
          <p:cNvPicPr/>
          <p:nvPr/>
        </p:nvPicPr>
        <p:blipFill>
          <a:blip r:embed="rId4" cstate="print"/>
          <a:srcRect t="40820" r="67933"/>
          <a:stretch>
            <a:fillRect/>
          </a:stretch>
        </p:blipFill>
        <p:spPr bwMode="auto">
          <a:xfrm>
            <a:off x="6846898" y="3709193"/>
            <a:ext cx="2928958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410" name="AutoShape 2" descr="https://catherineasquithgallery.com/uploads/posts/2021-02/1613544201_127-p-foni-dlya-prezentatsii-powerpoint-127.jpg"/>
          <p:cNvSpPr>
            <a:spLocks noChangeAspect="1" noChangeArrowheads="1"/>
          </p:cNvSpPr>
          <p:nvPr/>
        </p:nvSpPr>
        <p:spPr bwMode="auto">
          <a:xfrm>
            <a:off x="181936" y="-159275"/>
            <a:ext cx="356447" cy="336057"/>
          </a:xfrm>
          <a:prstGeom prst="rect">
            <a:avLst/>
          </a:prstGeom>
          <a:noFill/>
        </p:spPr>
        <p:txBody>
          <a:bodyPr vert="horz" wrap="square" lIns="104287" tIns="52144" rIns="104287" bIns="5214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12" name="Picture 4" descr="https://catherineasquithgallery.com/uploads/posts/2021-02/1613544201_127-p-foni-dlya-prezentatsii-powerpoint-1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693400" cy="7561263"/>
          </a:xfrm>
          <a:prstGeom prst="rect">
            <a:avLst/>
          </a:prstGeom>
          <a:noFill/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 flipH="1">
            <a:off x="703230" y="851673"/>
            <a:ext cx="971556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17544" y="208731"/>
            <a:ext cx="977585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800080"/>
                </a:solidFill>
                <a:latin typeface="Arial Black" pitchFamily="34" charset="0"/>
              </a:rPr>
              <a:t>Словарная работа:</a:t>
            </a:r>
          </a:p>
          <a:p>
            <a:pPr algn="ctr"/>
            <a:endParaRPr lang="ru-RU" sz="5400" b="1" dirty="0" smtClean="0">
              <a:solidFill>
                <a:srgbClr val="800080"/>
              </a:solidFill>
              <a:latin typeface="Arial Black" pitchFamily="34" charset="0"/>
            </a:endParaRPr>
          </a:p>
          <a:p>
            <a:pPr algn="ctr"/>
            <a:r>
              <a:rPr lang="ru-RU" sz="5400" b="1" u="sng" dirty="0" smtClean="0">
                <a:solidFill>
                  <a:srgbClr val="FF0000"/>
                </a:solidFill>
                <a:latin typeface="Arial Black" pitchFamily="34" charset="0"/>
              </a:rPr>
              <a:t>СМРАД – </a:t>
            </a:r>
          </a:p>
          <a:p>
            <a:pPr algn="ctr"/>
            <a:endParaRPr lang="ru-RU" sz="5400" b="1" u="sng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algn="ctr"/>
            <a:r>
              <a:rPr lang="ru-RU" sz="5400" b="1" dirty="0" smtClean="0">
                <a:solidFill>
                  <a:srgbClr val="800080"/>
                </a:solidFill>
                <a:latin typeface="Arial Black" pitchFamily="34" charset="0"/>
              </a:rPr>
              <a:t>отвратительный запах, вонь.</a:t>
            </a:r>
          </a:p>
        </p:txBody>
      </p:sp>
      <p:pic>
        <p:nvPicPr>
          <p:cNvPr id="8" name="Рисунок 7" descr="https://thumbs.dreamstime.com/b/%D0%BC%D0%B0%D0%BB%D1%8C%D1%87%D0%B8%D0%BA-%D0%B8-%D1%81%D0%BE%D0%B1%D0%B0%D0%BA%D0%B0-128477602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32716" y="4923639"/>
            <a:ext cx="2357454" cy="23518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410" name="AutoShape 2" descr="https://catherineasquithgallery.com/uploads/posts/2021-02/1613544201_127-p-foni-dlya-prezentatsii-powerpoint-127.jpg"/>
          <p:cNvSpPr>
            <a:spLocks noChangeAspect="1" noChangeArrowheads="1"/>
          </p:cNvSpPr>
          <p:nvPr/>
        </p:nvSpPr>
        <p:spPr bwMode="auto">
          <a:xfrm>
            <a:off x="181936" y="-159275"/>
            <a:ext cx="356447" cy="336057"/>
          </a:xfrm>
          <a:prstGeom prst="rect">
            <a:avLst/>
          </a:prstGeom>
          <a:noFill/>
        </p:spPr>
        <p:txBody>
          <a:bodyPr vert="horz" wrap="square" lIns="104287" tIns="52144" rIns="104287" bIns="5214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12" name="Picture 4" descr="https://catherineasquithgallery.com/uploads/posts/2021-02/1613544201_127-p-foni-dlya-prezentatsii-powerpoint-1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693400" cy="7561263"/>
          </a:xfrm>
          <a:prstGeom prst="rect">
            <a:avLst/>
          </a:prstGeom>
          <a:noFill/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 flipH="1">
            <a:off x="703230" y="851673"/>
            <a:ext cx="971556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74734" y="280170"/>
            <a:ext cx="8786874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800080"/>
                </a:solidFill>
                <a:latin typeface="Arial Black" pitchFamily="34" charset="0"/>
              </a:rPr>
              <a:t>Физминутка </a:t>
            </a:r>
          </a:p>
          <a:p>
            <a:pPr algn="ctr"/>
            <a:r>
              <a:rPr lang="ru-RU" sz="3200" b="1" dirty="0" smtClean="0">
                <a:solidFill>
                  <a:srgbClr val="800080"/>
                </a:solidFill>
                <a:latin typeface="Arial Black" pitchFamily="34" charset="0"/>
              </a:rPr>
              <a:t>«Маленький щенок»</a:t>
            </a:r>
          </a:p>
          <a:p>
            <a:endParaRPr lang="ru-RU" sz="1800" dirty="0" smtClean="0"/>
          </a:p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Во дворе щенок играл,</a:t>
            </a:r>
            <a:br>
              <a:rPr lang="ru-RU" sz="4000" b="1" dirty="0" smtClean="0">
                <a:solidFill>
                  <a:srgbClr val="002060"/>
                </a:solidFill>
              </a:rPr>
            </a:br>
            <a:r>
              <a:rPr lang="ru-RU" sz="4000" b="1" dirty="0" smtClean="0">
                <a:solidFill>
                  <a:srgbClr val="002060"/>
                </a:solidFill>
              </a:rPr>
              <a:t>Прыгал, бегал и считал:</a:t>
            </a:r>
            <a:br>
              <a:rPr lang="ru-RU" sz="4000" b="1" dirty="0" smtClean="0">
                <a:solidFill>
                  <a:srgbClr val="002060"/>
                </a:solidFill>
              </a:rPr>
            </a:br>
            <a:r>
              <a:rPr lang="ru-RU" sz="4000" b="1" dirty="0" smtClean="0">
                <a:solidFill>
                  <a:srgbClr val="002060"/>
                </a:solidFill>
              </a:rPr>
              <a:t>«Раз – прыжок и три кивка,</a:t>
            </a:r>
            <a:br>
              <a:rPr lang="ru-RU" sz="4000" b="1" dirty="0" smtClean="0">
                <a:solidFill>
                  <a:srgbClr val="002060"/>
                </a:solidFill>
              </a:rPr>
            </a:br>
            <a:r>
              <a:rPr lang="ru-RU" sz="4000" b="1" dirty="0" smtClean="0">
                <a:solidFill>
                  <a:srgbClr val="002060"/>
                </a:solidFill>
              </a:rPr>
              <a:t>Два – направо голова,</a:t>
            </a:r>
            <a:br>
              <a:rPr lang="ru-RU" sz="4000" b="1" dirty="0" smtClean="0">
                <a:solidFill>
                  <a:srgbClr val="002060"/>
                </a:solidFill>
              </a:rPr>
            </a:br>
            <a:r>
              <a:rPr lang="ru-RU" sz="4000" b="1" dirty="0" smtClean="0">
                <a:solidFill>
                  <a:srgbClr val="002060"/>
                </a:solidFill>
              </a:rPr>
              <a:t>Три – налево поворот» –</a:t>
            </a:r>
            <a:br>
              <a:rPr lang="ru-RU" sz="4000" b="1" dirty="0" smtClean="0">
                <a:solidFill>
                  <a:srgbClr val="002060"/>
                </a:solidFill>
              </a:rPr>
            </a:br>
            <a:r>
              <a:rPr lang="ru-RU" sz="4000" b="1" dirty="0" smtClean="0">
                <a:solidFill>
                  <a:srgbClr val="002060"/>
                </a:solidFill>
              </a:rPr>
              <a:t>И помчался до ворот,</a:t>
            </a:r>
            <a:br>
              <a:rPr lang="ru-RU" sz="4000" b="1" dirty="0" smtClean="0">
                <a:solidFill>
                  <a:srgbClr val="002060"/>
                </a:solidFill>
              </a:rPr>
            </a:br>
            <a:r>
              <a:rPr lang="ru-RU" sz="4000" b="1" dirty="0" smtClean="0">
                <a:solidFill>
                  <a:srgbClr val="002060"/>
                </a:solidFill>
              </a:rPr>
              <a:t>А потом вздохнул и сел:</a:t>
            </a:r>
            <a:br>
              <a:rPr lang="ru-RU" sz="4000" b="1" dirty="0" smtClean="0">
                <a:solidFill>
                  <a:srgbClr val="002060"/>
                </a:solidFill>
              </a:rPr>
            </a:br>
            <a:r>
              <a:rPr lang="ru-RU" sz="4000" b="1" dirty="0" smtClean="0">
                <a:solidFill>
                  <a:srgbClr val="002060"/>
                </a:solidFill>
              </a:rPr>
              <a:t>Он устал и присмирел.</a:t>
            </a:r>
          </a:p>
          <a:p>
            <a:pPr algn="ctr"/>
            <a:endParaRPr lang="ru-RU" sz="1800" b="1" dirty="0" smtClean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8" name="Рисунок 7" descr="https://fs00.infourok.ru/images/doc/236/125455/2/img8.jpg"/>
          <p:cNvPicPr/>
          <p:nvPr/>
        </p:nvPicPr>
        <p:blipFill>
          <a:blip r:embed="rId3"/>
          <a:srcRect l="68038" t="61337"/>
          <a:stretch>
            <a:fillRect/>
          </a:stretch>
        </p:blipFill>
        <p:spPr bwMode="auto">
          <a:xfrm>
            <a:off x="274602" y="3209127"/>
            <a:ext cx="2357454" cy="20002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410" name="AutoShape 2" descr="https://catherineasquithgallery.com/uploads/posts/2021-02/1613544201_127-p-foni-dlya-prezentatsii-powerpoint-127.jpg"/>
          <p:cNvSpPr>
            <a:spLocks noChangeAspect="1" noChangeArrowheads="1"/>
          </p:cNvSpPr>
          <p:nvPr/>
        </p:nvSpPr>
        <p:spPr bwMode="auto">
          <a:xfrm>
            <a:off x="181936" y="-159275"/>
            <a:ext cx="356447" cy="336057"/>
          </a:xfrm>
          <a:prstGeom prst="rect">
            <a:avLst/>
          </a:prstGeom>
          <a:noFill/>
        </p:spPr>
        <p:txBody>
          <a:bodyPr vert="horz" wrap="square" lIns="104287" tIns="52144" rIns="104287" bIns="5214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12" name="Picture 4" descr="https://catherineasquithgallery.com/uploads/posts/2021-02/1613544201_127-p-foni-dlya-prezentatsii-powerpoint-1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693400" cy="756126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917544" y="280169"/>
            <a:ext cx="94298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Arial Black" pitchFamily="34" charset="0"/>
                <a:ea typeface="Batang" pitchFamily="18" charset="-127"/>
              </a:rPr>
              <a:t>Николай Георгиевич 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Arial Black" pitchFamily="34" charset="0"/>
                <a:ea typeface="Batang" pitchFamily="18" charset="-127"/>
              </a:rPr>
              <a:t>Гарин – Михайловский.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  <a:t>Рассказ «Тёма и Жучка»</a:t>
            </a:r>
          </a:p>
        </p:txBody>
      </p:sp>
      <p:pic>
        <p:nvPicPr>
          <p:cNvPr id="8" name="Рисунок 7" descr="https://ds05.infourok.ru/uploads/ex/08c9/0007a9e8-3d400aa6/img13.jpg"/>
          <p:cNvPicPr/>
          <p:nvPr/>
        </p:nvPicPr>
        <p:blipFill>
          <a:blip r:embed="rId3" cstate="print"/>
          <a:srcRect t="18717" r="61643" b="9269"/>
          <a:stretch>
            <a:fillRect/>
          </a:stretch>
        </p:blipFill>
        <p:spPr bwMode="auto">
          <a:xfrm>
            <a:off x="988982" y="2351871"/>
            <a:ext cx="3214710" cy="3286148"/>
          </a:xfrm>
          <a:prstGeom prst="rect">
            <a:avLst/>
          </a:prstGeom>
          <a:solidFill>
            <a:srgbClr val="FF0000"/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Рисунок 8" descr="https://im0-tub-ru.yandex.net/i?id=2d4543028ebbdb57ab00710c736b1dea-l&amp;n=13"/>
          <p:cNvPicPr/>
          <p:nvPr/>
        </p:nvPicPr>
        <p:blipFill>
          <a:blip r:embed="rId4" cstate="print"/>
          <a:srcRect t="40820" r="67933"/>
          <a:stretch>
            <a:fillRect/>
          </a:stretch>
        </p:blipFill>
        <p:spPr bwMode="auto">
          <a:xfrm>
            <a:off x="6846898" y="3709193"/>
            <a:ext cx="2928958" cy="35004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410" name="AutoShape 2" descr="https://catherineasquithgallery.com/uploads/posts/2021-02/1613544201_127-p-foni-dlya-prezentatsii-powerpoint-127.jpg"/>
          <p:cNvSpPr>
            <a:spLocks noChangeAspect="1" noChangeArrowheads="1"/>
          </p:cNvSpPr>
          <p:nvPr/>
        </p:nvSpPr>
        <p:spPr bwMode="auto">
          <a:xfrm>
            <a:off x="181936" y="-159275"/>
            <a:ext cx="356447" cy="336057"/>
          </a:xfrm>
          <a:prstGeom prst="rect">
            <a:avLst/>
          </a:prstGeom>
          <a:noFill/>
        </p:spPr>
        <p:txBody>
          <a:bodyPr vert="horz" wrap="square" lIns="104287" tIns="52144" rIns="104287" bIns="5214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12" name="Picture 4" descr="https://catherineasquithgallery.com/uploads/posts/2021-02/1613544201_127-p-foni-dlya-prezentatsii-powerpoint-1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693400" cy="756126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03164" y="280169"/>
            <a:ext cx="10490236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Arial Black" pitchFamily="34" charset="0"/>
                <a:ea typeface="Batang" pitchFamily="18" charset="-127"/>
              </a:rPr>
              <a:t> </a:t>
            </a:r>
            <a:r>
              <a:rPr lang="ru-RU" sz="3200" b="1" smtClean="0">
                <a:solidFill>
                  <a:srgbClr val="FF0000"/>
                </a:solidFill>
                <a:latin typeface="Arial Black" pitchFamily="34" charset="0"/>
                <a:ea typeface="Batang" pitchFamily="18" charset="-127"/>
              </a:rPr>
              <a:t>Гимнастика для глаз:</a:t>
            </a:r>
            <a:endParaRPr lang="ru-RU" sz="3200" b="1" dirty="0" smtClean="0">
              <a:solidFill>
                <a:srgbClr val="FF0000"/>
              </a:solidFill>
              <a:latin typeface="Arial Black" pitchFamily="34" charset="0"/>
              <a:ea typeface="Batang" pitchFamily="18" charset="-127"/>
            </a:endParaRPr>
          </a:p>
          <a:p>
            <a:pPr algn="ctr"/>
            <a:endParaRPr lang="ru-RU" sz="3200" b="1" dirty="0" smtClean="0">
              <a:solidFill>
                <a:srgbClr val="FF0000"/>
              </a:solidFill>
              <a:latin typeface="Arial Black" pitchFamily="34" charset="0"/>
              <a:ea typeface="Batang" pitchFamily="18" charset="-127"/>
            </a:endParaRPr>
          </a:p>
          <a:p>
            <a:pPr algn="ctr"/>
            <a:endParaRPr lang="ru-RU" sz="3200" b="1" dirty="0" smtClean="0">
              <a:solidFill>
                <a:srgbClr val="FF0000"/>
              </a:solidFill>
              <a:latin typeface="Arial Black" pitchFamily="34" charset="0"/>
              <a:ea typeface="Batang" pitchFamily="18" charset="-127"/>
            </a:endParaRPr>
          </a:p>
          <a:p>
            <a:pPr marL="742950" indent="-742950"/>
            <a:r>
              <a:rPr lang="ru-RU" sz="3200" b="1" dirty="0" smtClean="0">
                <a:solidFill>
                  <a:srgbClr val="002060"/>
                </a:solidFill>
                <a:latin typeface="Arial Black" pitchFamily="34" charset="0"/>
                <a:ea typeface="Batang" pitchFamily="18" charset="-127"/>
              </a:rPr>
              <a:t>1.Зажмурьте глаза, а потом откройте их.</a:t>
            </a:r>
          </a:p>
          <a:p>
            <a:pPr marL="742950" indent="-742950"/>
            <a:endParaRPr lang="ru-RU" sz="3200" b="1" dirty="0" smtClean="0">
              <a:solidFill>
                <a:srgbClr val="002060"/>
              </a:solidFill>
              <a:latin typeface="Arial Black" pitchFamily="34" charset="0"/>
              <a:ea typeface="Batang" pitchFamily="18" charset="-127"/>
            </a:endParaRPr>
          </a:p>
          <a:p>
            <a:pPr marL="742950" indent="-742950"/>
            <a:r>
              <a:rPr lang="ru-RU" sz="3200" b="1" dirty="0" smtClean="0">
                <a:solidFill>
                  <a:srgbClr val="002060"/>
                </a:solidFill>
                <a:latin typeface="Arial Black" pitchFamily="34" charset="0"/>
                <a:ea typeface="Batang" pitchFamily="18" charset="-127"/>
              </a:rPr>
              <a:t>2.Поморгайте, как бабочка крылышками.</a:t>
            </a:r>
          </a:p>
          <a:p>
            <a:pPr marL="742950" indent="-742950"/>
            <a:endParaRPr lang="ru-RU" sz="3200" b="1" dirty="0" smtClean="0">
              <a:solidFill>
                <a:srgbClr val="002060"/>
              </a:solidFill>
              <a:latin typeface="Arial Black" pitchFamily="34" charset="0"/>
              <a:ea typeface="Batang" pitchFamily="18" charset="-127"/>
            </a:endParaRPr>
          </a:p>
          <a:p>
            <a:pPr marL="742950" indent="-742950"/>
            <a:r>
              <a:rPr lang="ru-RU" sz="3200" b="1" dirty="0" smtClean="0">
                <a:solidFill>
                  <a:srgbClr val="002060"/>
                </a:solidFill>
                <a:latin typeface="Arial Black" pitchFamily="34" charset="0"/>
                <a:ea typeface="Batang" pitchFamily="18" charset="-127"/>
              </a:rPr>
              <a:t>3.Сделайте круговые движения глазами.</a:t>
            </a:r>
          </a:p>
          <a:p>
            <a:pPr algn="ctr"/>
            <a:endParaRPr lang="ru-RU" sz="3600" b="1" dirty="0" smtClean="0">
              <a:solidFill>
                <a:srgbClr val="C00000"/>
              </a:solidFill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410" name="AutoShape 2" descr="https://catherineasquithgallery.com/uploads/posts/2021-02/1613544201_127-p-foni-dlya-prezentatsii-powerpoint-127.jpg"/>
          <p:cNvSpPr>
            <a:spLocks noChangeAspect="1" noChangeArrowheads="1"/>
          </p:cNvSpPr>
          <p:nvPr/>
        </p:nvSpPr>
        <p:spPr bwMode="auto">
          <a:xfrm>
            <a:off x="181936" y="-159275"/>
            <a:ext cx="356447" cy="336057"/>
          </a:xfrm>
          <a:prstGeom prst="rect">
            <a:avLst/>
          </a:prstGeom>
          <a:noFill/>
        </p:spPr>
        <p:txBody>
          <a:bodyPr vert="horz" wrap="square" lIns="104287" tIns="52144" rIns="104287" bIns="5214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12" name="Picture 4" descr="https://catherineasquithgallery.com/uploads/posts/2021-02/1613544201_127-p-foni-dlya-prezentatsii-powerpoint-1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693400" cy="756126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917544" y="280169"/>
            <a:ext cx="94298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Arial Black" pitchFamily="34" charset="0"/>
                <a:ea typeface="Batang" pitchFamily="18" charset="-127"/>
              </a:rPr>
              <a:t>Николай Георгиевич 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Arial Black" pitchFamily="34" charset="0"/>
                <a:ea typeface="Batang" pitchFamily="18" charset="-127"/>
              </a:rPr>
              <a:t>Гарин – Михайловский.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  <a:t>Рассказ «Тёма и Жучка»</a:t>
            </a:r>
          </a:p>
        </p:txBody>
      </p:sp>
      <p:pic>
        <p:nvPicPr>
          <p:cNvPr id="8" name="Рисунок 7" descr="https://ds05.infourok.ru/uploads/ex/08c9/0007a9e8-3d400aa6/img13.jpg"/>
          <p:cNvPicPr/>
          <p:nvPr/>
        </p:nvPicPr>
        <p:blipFill>
          <a:blip r:embed="rId3" cstate="print"/>
          <a:srcRect t="18717" r="61643" b="9269"/>
          <a:stretch>
            <a:fillRect/>
          </a:stretch>
        </p:blipFill>
        <p:spPr bwMode="auto">
          <a:xfrm>
            <a:off x="988982" y="2351871"/>
            <a:ext cx="3214710" cy="3286148"/>
          </a:xfrm>
          <a:prstGeom prst="rect">
            <a:avLst/>
          </a:prstGeom>
          <a:solidFill>
            <a:srgbClr val="FF0000"/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Рисунок 8" descr="https://im0-tub-ru.yandex.net/i?id=2d4543028ebbdb57ab00710c736b1dea-l&amp;n=13"/>
          <p:cNvPicPr/>
          <p:nvPr/>
        </p:nvPicPr>
        <p:blipFill>
          <a:blip r:embed="rId4" cstate="print"/>
          <a:srcRect t="40820" r="67933"/>
          <a:stretch>
            <a:fillRect/>
          </a:stretch>
        </p:blipFill>
        <p:spPr bwMode="auto">
          <a:xfrm>
            <a:off x="6846898" y="3709193"/>
            <a:ext cx="2928958" cy="35004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410" name="AutoShape 2" descr="https://catherineasquithgallery.com/uploads/posts/2021-02/1613544201_127-p-foni-dlya-prezentatsii-powerpoint-127.jpg"/>
          <p:cNvSpPr>
            <a:spLocks noChangeAspect="1" noChangeArrowheads="1"/>
          </p:cNvSpPr>
          <p:nvPr/>
        </p:nvSpPr>
        <p:spPr bwMode="auto">
          <a:xfrm>
            <a:off x="181936" y="-159275"/>
            <a:ext cx="356447" cy="336057"/>
          </a:xfrm>
          <a:prstGeom prst="rect">
            <a:avLst/>
          </a:prstGeom>
          <a:noFill/>
        </p:spPr>
        <p:txBody>
          <a:bodyPr vert="horz" wrap="square" lIns="104287" tIns="52144" rIns="104287" bIns="5214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12" name="Picture 4" descr="https://catherineasquithgallery.com/uploads/posts/2021-02/1613544201_127-p-foni-dlya-prezentatsii-powerpoint-1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693400" cy="756126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03164" y="280169"/>
            <a:ext cx="1049023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Arial Black" pitchFamily="34" charset="0"/>
                <a:ea typeface="Batang" pitchFamily="18" charset="-127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Arial Black" pitchFamily="34" charset="0"/>
                <a:ea typeface="Batang" pitchFamily="18" charset="-127"/>
              </a:rPr>
              <a:t>Работа с иллюстрациями:</a:t>
            </a:r>
          </a:p>
          <a:p>
            <a:pPr algn="ctr"/>
            <a:endParaRPr lang="ru-RU" sz="3200" b="1" dirty="0" smtClean="0">
              <a:solidFill>
                <a:srgbClr val="FF0000"/>
              </a:solidFill>
              <a:latin typeface="Arial Black" pitchFamily="34" charset="0"/>
              <a:ea typeface="Batang" pitchFamily="18" charset="-127"/>
            </a:endParaRPr>
          </a:p>
          <a:p>
            <a:pPr algn="ctr"/>
            <a:endParaRPr lang="ru-RU" sz="3200" b="1" dirty="0" smtClean="0">
              <a:solidFill>
                <a:srgbClr val="FF0000"/>
              </a:solidFill>
              <a:latin typeface="Arial Black" pitchFamily="34" charset="0"/>
              <a:ea typeface="Batang" pitchFamily="18" charset="-127"/>
            </a:endParaRPr>
          </a:p>
          <a:p>
            <a:pPr algn="ctr"/>
            <a:endParaRPr lang="ru-RU" sz="3200" b="1" dirty="0" smtClean="0">
              <a:solidFill>
                <a:srgbClr val="FF0000"/>
              </a:solidFill>
              <a:latin typeface="Arial Black" pitchFamily="34" charset="0"/>
              <a:ea typeface="Batang" pitchFamily="18" charset="-127"/>
            </a:endParaRPr>
          </a:p>
        </p:txBody>
      </p:sp>
      <p:pic>
        <p:nvPicPr>
          <p:cNvPr id="8" name="Рисунок 7" descr="https://diafilmy.su/uploads/posts/2016-07/1469423398_4.jpg"/>
          <p:cNvPicPr/>
          <p:nvPr/>
        </p:nvPicPr>
        <p:blipFill>
          <a:blip r:embed="rId3" cstate="print"/>
          <a:srcRect l="4875" r="3805" b="29132"/>
          <a:stretch>
            <a:fillRect/>
          </a:stretch>
        </p:blipFill>
        <p:spPr bwMode="auto">
          <a:xfrm>
            <a:off x="274602" y="923111"/>
            <a:ext cx="3000396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s://malenkii-genii.ru/images/diafilm/diafilm-1235/diafilm-8.jpg"/>
          <p:cNvPicPr/>
          <p:nvPr/>
        </p:nvPicPr>
        <p:blipFill>
          <a:blip r:embed="rId4" cstate="print"/>
          <a:srcRect l="6707" r="9112" b="18068"/>
          <a:stretch>
            <a:fillRect/>
          </a:stretch>
        </p:blipFill>
        <p:spPr bwMode="auto">
          <a:xfrm>
            <a:off x="3060684" y="923111"/>
            <a:ext cx="2428892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Содержимое 4" descr="https://xn----7sbb5adknde1cb0dyd.xn--p1ai/img/garin/tema_i_zhuchka/big/5.jpg"/>
          <p:cNvPicPr>
            <a:picLocks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9576" y="923111"/>
            <a:ext cx="2500330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s://xn----7sbb5adknde1cb0dyd.xn--p1ai/img/garin/tema_i_zhuchka/big/6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35814" y="851673"/>
            <a:ext cx="3082984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ttps://diafilmy.su/uploads/posts/2016-07/1469423419_20.jpg"/>
          <p:cNvPicPr/>
          <p:nvPr/>
        </p:nvPicPr>
        <p:blipFill>
          <a:blip r:embed="rId7" cstate="print"/>
          <a:srcRect l="5505" r="7910" b="14657"/>
          <a:stretch>
            <a:fillRect/>
          </a:stretch>
        </p:blipFill>
        <p:spPr bwMode="auto">
          <a:xfrm>
            <a:off x="203164" y="3709193"/>
            <a:ext cx="2511480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https://diafilmy.su/uploads/posts/2016-07/1469423398_23.jpg"/>
          <p:cNvPicPr/>
          <p:nvPr/>
        </p:nvPicPr>
        <p:blipFill>
          <a:blip r:embed="rId8" cstate="print"/>
          <a:srcRect l="4810" r="9807" b="19674"/>
          <a:stretch>
            <a:fillRect/>
          </a:stretch>
        </p:blipFill>
        <p:spPr bwMode="auto">
          <a:xfrm>
            <a:off x="2632056" y="3709193"/>
            <a:ext cx="2786082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https://ic.pics.livejournal.com/tanjand/44781189/87583837/87583837_original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418138" y="3709193"/>
            <a:ext cx="2703494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Содержимое 3" descr="https://xn----7sbb5adknde1cb0dyd.xn--p1ai/img/garin/tema_i_zhuchka/big/23.jpg"/>
          <p:cNvPicPr>
            <a:picLocks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918468" y="3709193"/>
            <a:ext cx="250033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410" name="AutoShape 2" descr="https://catherineasquithgallery.com/uploads/posts/2021-02/1613544201_127-p-foni-dlya-prezentatsii-powerpoint-127.jpg"/>
          <p:cNvSpPr>
            <a:spLocks noChangeAspect="1" noChangeArrowheads="1"/>
          </p:cNvSpPr>
          <p:nvPr/>
        </p:nvSpPr>
        <p:spPr bwMode="auto">
          <a:xfrm>
            <a:off x="181936" y="-159275"/>
            <a:ext cx="356447" cy="336057"/>
          </a:xfrm>
          <a:prstGeom prst="rect">
            <a:avLst/>
          </a:prstGeom>
          <a:noFill/>
        </p:spPr>
        <p:txBody>
          <a:bodyPr vert="horz" wrap="square" lIns="104287" tIns="52144" rIns="104287" bIns="5214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12" name="Picture 4" descr="https://catherineasquithgallery.com/uploads/posts/2021-02/1613544201_127-p-foni-dlya-prezentatsii-powerpoint-1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693400" cy="75612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 flipH="1">
            <a:off x="703230" y="851673"/>
            <a:ext cx="971556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7478" y="0"/>
            <a:ext cx="9715568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b="1" dirty="0" smtClean="0">
              <a:solidFill>
                <a:srgbClr val="800080"/>
              </a:solidFill>
              <a:latin typeface="Arial Black" pitchFamily="34" charset="0"/>
            </a:endParaRP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 Black" pitchFamily="34" charset="0"/>
              </a:rPr>
              <a:t>Домашнее задание:</a:t>
            </a:r>
          </a:p>
          <a:p>
            <a:pPr algn="ctr"/>
            <a:endParaRPr lang="ru-RU" sz="3200" b="1" dirty="0" smtClean="0">
              <a:solidFill>
                <a:srgbClr val="800080"/>
              </a:solidFill>
              <a:latin typeface="Arial Black" pitchFamily="34" charset="0"/>
            </a:endParaRPr>
          </a:p>
          <a:p>
            <a:r>
              <a:rPr lang="ru-RU" sz="3200" b="1" dirty="0" smtClean="0">
                <a:solidFill>
                  <a:srgbClr val="800080"/>
                </a:solidFill>
                <a:latin typeface="Arial Black" pitchFamily="34" charset="0"/>
              </a:rPr>
              <a:t>Миша, Лена, Сережа, Данил, Никита-</a:t>
            </a:r>
          </a:p>
          <a:p>
            <a:endParaRPr lang="ru-RU" sz="3200" b="1" dirty="0" smtClean="0">
              <a:solidFill>
                <a:srgbClr val="800080"/>
              </a:solidFill>
              <a:latin typeface="Arial Black" pitchFamily="34" charset="0"/>
            </a:endParaRPr>
          </a:p>
          <a:p>
            <a:r>
              <a:rPr lang="ru-RU" sz="3200" b="1" dirty="0" smtClean="0">
                <a:solidFill>
                  <a:srgbClr val="800080"/>
                </a:solidFill>
                <a:latin typeface="Arial Black" pitchFamily="34" charset="0"/>
              </a:rPr>
              <a:t> подготовят  краткий пересказ 2 части.</a:t>
            </a:r>
          </a:p>
          <a:p>
            <a:endParaRPr lang="ru-RU" sz="3200" b="1" dirty="0" smtClean="0">
              <a:solidFill>
                <a:srgbClr val="800080"/>
              </a:solidFill>
              <a:latin typeface="Arial Black" pitchFamily="34" charset="0"/>
            </a:endParaRPr>
          </a:p>
          <a:p>
            <a:r>
              <a:rPr lang="ru-RU" sz="3200" b="1" dirty="0" smtClean="0">
                <a:solidFill>
                  <a:srgbClr val="800080"/>
                </a:solidFill>
                <a:latin typeface="Arial Black" pitchFamily="34" charset="0"/>
              </a:rPr>
              <a:t>Коля – прочитает 2 часть рассказа.</a:t>
            </a:r>
          </a:p>
          <a:p>
            <a:endParaRPr lang="ru-RU" sz="3200" b="1" dirty="0" smtClean="0">
              <a:solidFill>
                <a:srgbClr val="800080"/>
              </a:solidFill>
              <a:latin typeface="Arial Black" pitchFamily="34" charset="0"/>
            </a:endParaRP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 Black" pitchFamily="34" charset="0"/>
              </a:rPr>
              <a:t>Нарисовать иллюстрацию к понравившемуся </a:t>
            </a:r>
            <a:r>
              <a:rPr lang="ru-RU" sz="2800" b="1" smtClean="0">
                <a:solidFill>
                  <a:srgbClr val="C00000"/>
                </a:solidFill>
                <a:latin typeface="Arial Black" pitchFamily="34" charset="0"/>
              </a:rPr>
              <a:t>эпизоду из текста</a:t>
            </a:r>
            <a:r>
              <a:rPr lang="ru-RU" sz="2800" b="1" dirty="0" smtClean="0">
                <a:solidFill>
                  <a:srgbClr val="C00000"/>
                </a:solidFill>
                <a:latin typeface="Arial Black" pitchFamily="34" charset="0"/>
              </a:rPr>
              <a:t>.</a:t>
            </a:r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 descr="https://fs00.infourok.ru/images/doc/236/125455/2/img8.jpg"/>
          <p:cNvPicPr/>
          <p:nvPr/>
        </p:nvPicPr>
        <p:blipFill>
          <a:blip r:embed="rId3"/>
          <a:srcRect l="68038" t="61337"/>
          <a:stretch>
            <a:fillRect/>
          </a:stretch>
        </p:blipFill>
        <p:spPr bwMode="auto">
          <a:xfrm>
            <a:off x="8061344" y="5209391"/>
            <a:ext cx="2357454" cy="18518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410" name="AutoShape 2" descr="https://catherineasquithgallery.com/uploads/posts/2021-02/1613544201_127-p-foni-dlya-prezentatsii-powerpoint-127.jpg"/>
          <p:cNvSpPr>
            <a:spLocks noChangeAspect="1" noChangeArrowheads="1"/>
          </p:cNvSpPr>
          <p:nvPr/>
        </p:nvSpPr>
        <p:spPr bwMode="auto">
          <a:xfrm>
            <a:off x="181936" y="-159275"/>
            <a:ext cx="356447" cy="336057"/>
          </a:xfrm>
          <a:prstGeom prst="rect">
            <a:avLst/>
          </a:prstGeom>
          <a:noFill/>
        </p:spPr>
        <p:txBody>
          <a:bodyPr vert="horz" wrap="square" lIns="104287" tIns="52144" rIns="104287" bIns="5214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12" name="Picture 4" descr="https://catherineasquithgallery.com/uploads/posts/2021-02/1613544201_127-p-foni-dlya-prezentatsii-powerpoint-1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693400" cy="75612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 flipH="1">
            <a:off x="703230" y="851673"/>
            <a:ext cx="971556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03296" y="0"/>
            <a:ext cx="83582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800080"/>
                </a:solidFill>
                <a:latin typeface="Arial Black" pitchFamily="34" charset="0"/>
              </a:rPr>
              <a:t>Рефлексия</a:t>
            </a:r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74602" y="851673"/>
            <a:ext cx="1014419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u="sng" dirty="0" smtClean="0">
                <a:solidFill>
                  <a:srgbClr val="C0000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Продолжи фразу:</a:t>
            </a: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endParaRPr lang="ru-RU" sz="4000" b="1" u="sng" dirty="0" smtClean="0">
              <a:solidFill>
                <a:srgbClr val="C00000"/>
              </a:solidFill>
              <a:latin typeface="Arial Black" pitchFamily="34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4800" b="1" dirty="0" smtClean="0">
                <a:solidFill>
                  <a:srgbClr val="002060"/>
                </a:solidFill>
                <a:latin typeface="Arial Narrow" pitchFamily="34" charset="0"/>
                <a:cs typeface="Aharoni" pitchFamily="2" charset="-79"/>
              </a:rPr>
              <a:t>Урок заставил задуматься о том, что………</a:t>
            </a:r>
          </a:p>
          <a:p>
            <a:pPr algn="just"/>
            <a:endParaRPr lang="ru-RU" sz="4800" b="1" dirty="0" smtClean="0">
              <a:solidFill>
                <a:srgbClr val="002060"/>
              </a:solidFill>
              <a:latin typeface="Arial Narrow" pitchFamily="34" charset="0"/>
              <a:cs typeface="Aharoni" pitchFamily="2" charset="-79"/>
            </a:endParaRPr>
          </a:p>
          <a:p>
            <a:pPr algn="just"/>
            <a:r>
              <a:rPr lang="ru-RU" sz="4800" b="1" dirty="0" smtClean="0">
                <a:solidFill>
                  <a:srgbClr val="002060"/>
                </a:solidFill>
                <a:latin typeface="Arial Narrow" pitchFamily="34" charset="0"/>
                <a:cs typeface="Aharoni" pitchFamily="2" charset="-79"/>
              </a:rPr>
              <a:t>Порадовалась (</a:t>
            </a:r>
            <a:r>
              <a:rPr lang="ru-RU" sz="4800" b="1" dirty="0" err="1" smtClean="0">
                <a:solidFill>
                  <a:srgbClr val="002060"/>
                </a:solidFill>
                <a:latin typeface="Arial Narrow" pitchFamily="34" charset="0"/>
                <a:cs typeface="Aharoni" pitchFamily="2" charset="-79"/>
              </a:rPr>
              <a:t>ся</a:t>
            </a:r>
            <a:r>
              <a:rPr lang="ru-RU" sz="4800" b="1" dirty="0" smtClean="0">
                <a:solidFill>
                  <a:srgbClr val="002060"/>
                </a:solidFill>
                <a:latin typeface="Arial Narrow" pitchFamily="34" charset="0"/>
                <a:cs typeface="Aharoni" pitchFamily="2" charset="-79"/>
              </a:rPr>
              <a:t>) тому, что………</a:t>
            </a:r>
          </a:p>
          <a:p>
            <a:endParaRPr lang="ru-RU" sz="4400" b="1" dirty="0" smtClean="0">
              <a:solidFill>
                <a:srgbClr val="7030A0"/>
              </a:solidFill>
              <a:latin typeface="Arial Narrow" pitchFamily="34" charset="0"/>
              <a:cs typeface="Aharoni" pitchFamily="2" charset="-79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endParaRPr lang="ru-RU" sz="4000" b="1" dirty="0" smtClean="0">
              <a:solidFill>
                <a:srgbClr val="7030A0"/>
              </a:solidFill>
              <a:latin typeface="Arial Narrow" pitchFamily="34" charset="0"/>
              <a:cs typeface="Aharoni" pitchFamily="2" charset="-79"/>
            </a:endParaRPr>
          </a:p>
        </p:txBody>
      </p:sp>
      <p:pic>
        <p:nvPicPr>
          <p:cNvPr id="10" name="Рисунок 9" descr="https://fs00.infourok.ru/images/doc/236/125455/2/img8.jpg"/>
          <p:cNvPicPr/>
          <p:nvPr/>
        </p:nvPicPr>
        <p:blipFill>
          <a:blip r:embed="rId3"/>
          <a:srcRect l="68038" t="61337"/>
          <a:stretch>
            <a:fillRect/>
          </a:stretch>
        </p:blipFill>
        <p:spPr bwMode="auto">
          <a:xfrm>
            <a:off x="7489840" y="5423705"/>
            <a:ext cx="2357454" cy="18518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https://fs.znanio.ru/d5af0e/20/53/1df88d22373033a6e5a81091f2a38901a5.jpg"/>
          <p:cNvPicPr/>
          <p:nvPr/>
        </p:nvPicPr>
        <p:blipFill>
          <a:blip r:embed="rId4"/>
          <a:srcRect l="5001" t="1890" r="77147" b="76381"/>
          <a:stretch>
            <a:fillRect/>
          </a:stretch>
        </p:blipFill>
        <p:spPr bwMode="auto">
          <a:xfrm>
            <a:off x="8418534" y="208731"/>
            <a:ext cx="2000264" cy="164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410" name="AutoShape 2" descr="https://catherineasquithgallery.com/uploads/posts/2021-02/1613544201_127-p-foni-dlya-prezentatsii-powerpoint-127.jpg"/>
          <p:cNvSpPr>
            <a:spLocks noChangeAspect="1" noChangeArrowheads="1"/>
          </p:cNvSpPr>
          <p:nvPr/>
        </p:nvSpPr>
        <p:spPr bwMode="auto">
          <a:xfrm>
            <a:off x="181936" y="-159275"/>
            <a:ext cx="356447" cy="336057"/>
          </a:xfrm>
          <a:prstGeom prst="rect">
            <a:avLst/>
          </a:prstGeom>
          <a:noFill/>
        </p:spPr>
        <p:txBody>
          <a:bodyPr vert="horz" wrap="square" lIns="104287" tIns="52144" rIns="104287" bIns="5214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12" name="Picture 4" descr="https://catherineasquithgallery.com/uploads/posts/2021-02/1613544201_127-p-foni-dlya-prezentatsii-powerpoint-1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693400" cy="75612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 flipH="1">
            <a:off x="703230" y="851673"/>
            <a:ext cx="971556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74602" y="851673"/>
            <a:ext cx="1014419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endParaRPr lang="ru-RU" sz="4000" b="1" dirty="0" smtClean="0">
              <a:solidFill>
                <a:srgbClr val="7030A0"/>
              </a:solidFill>
              <a:latin typeface="Arial Narrow" pitchFamily="34" charset="0"/>
              <a:cs typeface="Aharoni" pitchFamily="2" charset="-79"/>
            </a:endParaRP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6000" b="1" dirty="0" smtClean="0">
                <a:solidFill>
                  <a:srgbClr val="7030A0"/>
                </a:solidFill>
                <a:latin typeface="Arial Black" pitchFamily="34" charset="0"/>
                <a:cs typeface="Aharoni" pitchFamily="2" charset="-79"/>
              </a:rPr>
              <a:t>СПАСИБО </a:t>
            </a: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endParaRPr lang="ru-RU" sz="6000" b="1" dirty="0" smtClean="0">
              <a:solidFill>
                <a:srgbClr val="7030A0"/>
              </a:solidFill>
              <a:latin typeface="Arial Black" pitchFamily="34" charset="0"/>
              <a:cs typeface="Aharoni" pitchFamily="2" charset="-79"/>
            </a:endParaRP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6000" b="1" dirty="0" smtClean="0">
                <a:solidFill>
                  <a:srgbClr val="7030A0"/>
                </a:solidFill>
                <a:latin typeface="Arial Black" pitchFamily="34" charset="0"/>
                <a:cs typeface="Aharoni" pitchFamily="2" charset="-79"/>
              </a:rPr>
              <a:t>ЗА РАБОТУ НА УРОКЕ!</a:t>
            </a:r>
          </a:p>
        </p:txBody>
      </p:sp>
      <p:pic>
        <p:nvPicPr>
          <p:cNvPr id="12" name="Picture 4" descr="C:\Documents and Settings\Елена\Рабочий стол\Рисунок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41464" y="0"/>
            <a:ext cx="2851936" cy="28519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 descr="https://thumbs.dreamstime.com/b/%D0%BC%D0%B0%D0%BB%D1%8C%D1%87%D0%B8%D0%BA-%D0%B8-%D1%81%D0%BE%D0%B1%D0%B0%D0%BA%D0%B0-128477602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89774" y="4566449"/>
            <a:ext cx="2786082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410" name="AutoShape 2" descr="https://catherineasquithgallery.com/uploads/posts/2021-02/1613544201_127-p-foni-dlya-prezentatsii-powerpoint-127.jpg"/>
          <p:cNvSpPr>
            <a:spLocks noChangeAspect="1" noChangeArrowheads="1"/>
          </p:cNvSpPr>
          <p:nvPr/>
        </p:nvSpPr>
        <p:spPr bwMode="auto">
          <a:xfrm>
            <a:off x="181936" y="-159275"/>
            <a:ext cx="356447" cy="336057"/>
          </a:xfrm>
          <a:prstGeom prst="rect">
            <a:avLst/>
          </a:prstGeom>
          <a:noFill/>
        </p:spPr>
        <p:txBody>
          <a:bodyPr vert="horz" wrap="square" lIns="104287" tIns="52144" rIns="104287" bIns="5214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12" name="Picture 4" descr="https://catherineasquithgallery.com/uploads/posts/2021-02/1613544201_127-p-foni-dlya-prezentatsii-powerpoint-1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693400" cy="756126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03230" y="423046"/>
            <a:ext cx="950125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2060"/>
                </a:solidFill>
                <a:latin typeface="Arial Black" pitchFamily="34" charset="0"/>
              </a:rPr>
              <a:t>Читать,</a:t>
            </a:r>
          </a:p>
          <a:p>
            <a:pPr algn="ctr"/>
            <a:r>
              <a:rPr lang="ru-RU" sz="5400" b="1" dirty="0" smtClean="0">
                <a:solidFill>
                  <a:srgbClr val="002060"/>
                </a:solidFill>
                <a:latin typeface="Arial Black" pitchFamily="34" charset="0"/>
              </a:rPr>
              <a:t> слушать,</a:t>
            </a:r>
          </a:p>
          <a:p>
            <a:pPr algn="ctr"/>
            <a:r>
              <a:rPr lang="ru-RU" sz="5400" b="1" dirty="0" smtClean="0">
                <a:solidFill>
                  <a:srgbClr val="002060"/>
                </a:solidFill>
                <a:latin typeface="Arial Black" pitchFamily="34" charset="0"/>
              </a:rPr>
              <a:t>говорить,</a:t>
            </a:r>
          </a:p>
          <a:p>
            <a:pPr algn="ctr"/>
            <a:r>
              <a:rPr lang="ru-RU" sz="5400" b="1" dirty="0" smtClean="0">
                <a:solidFill>
                  <a:srgbClr val="002060"/>
                </a:solidFill>
                <a:latin typeface="Arial Black" pitchFamily="34" charset="0"/>
              </a:rPr>
              <a:t> размышлять,</a:t>
            </a:r>
          </a:p>
          <a:p>
            <a:pPr algn="ctr"/>
            <a:r>
              <a:rPr lang="ru-RU" sz="5400" b="1" dirty="0" smtClean="0">
                <a:solidFill>
                  <a:srgbClr val="002060"/>
                </a:solidFill>
                <a:latin typeface="Arial Black" pitchFamily="34" charset="0"/>
              </a:rPr>
              <a:t>узнавать новое,</a:t>
            </a:r>
          </a:p>
          <a:p>
            <a:pPr algn="ctr"/>
            <a:r>
              <a:rPr lang="ru-RU" sz="5400" b="1" dirty="0" smtClean="0">
                <a:solidFill>
                  <a:srgbClr val="002060"/>
                </a:solidFill>
                <a:latin typeface="Arial Black" pitchFamily="34" charset="0"/>
              </a:rPr>
              <a:t>отвечать на вопросы.</a:t>
            </a:r>
            <a:endParaRPr lang="ru-RU" sz="5400" b="1" dirty="0" smtClean="0">
              <a:solidFill>
                <a:srgbClr val="002060"/>
              </a:solidFill>
              <a:latin typeface="Arial Black" pitchFamily="34" charset="0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410" name="AutoShape 2" descr="https://catherineasquithgallery.com/uploads/posts/2021-02/1613544201_127-p-foni-dlya-prezentatsii-powerpoint-127.jpg"/>
          <p:cNvSpPr>
            <a:spLocks noChangeAspect="1" noChangeArrowheads="1"/>
          </p:cNvSpPr>
          <p:nvPr/>
        </p:nvSpPr>
        <p:spPr bwMode="auto">
          <a:xfrm>
            <a:off x="181936" y="-159275"/>
            <a:ext cx="356447" cy="336057"/>
          </a:xfrm>
          <a:prstGeom prst="rect">
            <a:avLst/>
          </a:prstGeom>
          <a:noFill/>
        </p:spPr>
        <p:txBody>
          <a:bodyPr vert="horz" wrap="square" lIns="104287" tIns="52144" rIns="104287" bIns="5214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12" name="Picture 4" descr="https://catherineasquithgallery.com/uploads/posts/2021-02/1613544201_127-p-foni-dlya-prezentatsii-powerpoint-1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693400" cy="756126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74668" y="1065987"/>
            <a:ext cx="964413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Правила работы на уроке:</a:t>
            </a:r>
          </a:p>
          <a:p>
            <a:pPr algn="ctr"/>
            <a:endParaRPr lang="ru-RU" sz="4400" dirty="0" smtClean="0"/>
          </a:p>
          <a:p>
            <a:pPr lvl="0" algn="just">
              <a:buFont typeface="Wingdings" pitchFamily="2" charset="2"/>
              <a:buChar char="§"/>
            </a:pPr>
            <a:r>
              <a:rPr lang="ru-RU" sz="2800" dirty="0" smtClean="0">
                <a:solidFill>
                  <a:srgbClr val="800080"/>
                </a:solidFill>
                <a:latin typeface="Arial Black" pitchFamily="34" charset="0"/>
              </a:rPr>
              <a:t>На уроке будь старательным, будь спокойным и внимательным.</a:t>
            </a:r>
          </a:p>
          <a:p>
            <a:pPr lvl="0" algn="just">
              <a:buFont typeface="Wingdings" pitchFamily="2" charset="2"/>
              <a:buChar char="§"/>
            </a:pPr>
            <a:endParaRPr lang="ru-RU" sz="2800" dirty="0" smtClean="0">
              <a:solidFill>
                <a:srgbClr val="800080"/>
              </a:solidFill>
              <a:latin typeface="Arial Black" pitchFamily="34" charset="0"/>
            </a:endParaRPr>
          </a:p>
          <a:p>
            <a:pPr lvl="0" algn="just">
              <a:buFont typeface="Wingdings" pitchFamily="2" charset="2"/>
              <a:buChar char="§"/>
            </a:pPr>
            <a:r>
              <a:rPr lang="ru-RU" sz="2800" dirty="0" smtClean="0">
                <a:solidFill>
                  <a:srgbClr val="800080"/>
                </a:solidFill>
                <a:latin typeface="Arial Black" pitchFamily="34" charset="0"/>
              </a:rPr>
              <a:t>Говори все четко, внятно, чтобы было   всем понятно. </a:t>
            </a:r>
          </a:p>
          <a:p>
            <a:pPr lvl="0" algn="just">
              <a:buFont typeface="Wingdings" pitchFamily="2" charset="2"/>
              <a:buChar char="§"/>
            </a:pPr>
            <a:endParaRPr lang="ru-RU" sz="2800" dirty="0" smtClean="0">
              <a:solidFill>
                <a:srgbClr val="800080"/>
              </a:solidFill>
              <a:latin typeface="Arial Black" pitchFamily="34" charset="0"/>
            </a:endParaRPr>
          </a:p>
          <a:p>
            <a:pPr lvl="0" algn="just">
              <a:buFont typeface="Wingdings" pitchFamily="2" charset="2"/>
              <a:buChar char="§"/>
            </a:pPr>
            <a:r>
              <a:rPr lang="ru-RU" sz="2800" dirty="0" smtClean="0">
                <a:solidFill>
                  <a:srgbClr val="800080"/>
                </a:solidFill>
                <a:latin typeface="Arial Black" pitchFamily="34" charset="0"/>
              </a:rPr>
              <a:t>Если хочешь отвечать, надо руку поднимать.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410" name="AutoShape 2" descr="https://catherineasquithgallery.com/uploads/posts/2021-02/1613544201_127-p-foni-dlya-prezentatsii-powerpoint-127.jpg"/>
          <p:cNvSpPr>
            <a:spLocks noChangeAspect="1" noChangeArrowheads="1"/>
          </p:cNvSpPr>
          <p:nvPr/>
        </p:nvSpPr>
        <p:spPr bwMode="auto">
          <a:xfrm>
            <a:off x="181936" y="-159275"/>
            <a:ext cx="356447" cy="336057"/>
          </a:xfrm>
          <a:prstGeom prst="rect">
            <a:avLst/>
          </a:prstGeom>
          <a:noFill/>
        </p:spPr>
        <p:txBody>
          <a:bodyPr vert="horz" wrap="square" lIns="104287" tIns="52144" rIns="104287" bIns="5214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12" name="Picture 4" descr="https://catherineasquithgallery.com/uploads/posts/2021-02/1613544201_127-p-foni-dlya-prezentatsii-powerpoint-1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693400" cy="756126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060420" y="351607"/>
            <a:ext cx="935837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Проверка домашнего задания:</a:t>
            </a:r>
          </a:p>
          <a:p>
            <a:pPr algn="ctr"/>
            <a:r>
              <a:rPr lang="ru-RU" sz="4400" b="1" dirty="0" smtClean="0">
                <a:solidFill>
                  <a:srgbClr val="7030A0"/>
                </a:solidFill>
              </a:rPr>
              <a:t>Приём «Ромашка </a:t>
            </a:r>
            <a:r>
              <a:rPr lang="ru-RU" sz="4400" b="1" dirty="0" err="1" smtClean="0">
                <a:solidFill>
                  <a:srgbClr val="7030A0"/>
                </a:solidFill>
              </a:rPr>
              <a:t>Блума</a:t>
            </a:r>
            <a:r>
              <a:rPr lang="ru-RU" sz="4400" b="1" dirty="0" smtClean="0">
                <a:solidFill>
                  <a:srgbClr val="7030A0"/>
                </a:solidFill>
              </a:rPr>
              <a:t>»</a:t>
            </a:r>
          </a:p>
        </p:txBody>
      </p:sp>
      <p:pic>
        <p:nvPicPr>
          <p:cNvPr id="7" name="Рисунок 6" descr="https://im0-tub-ru.yandex.net/i?id=2d4543028ebbdb57ab00710c736b1dea-l&amp;n=13"/>
          <p:cNvPicPr/>
          <p:nvPr/>
        </p:nvPicPr>
        <p:blipFill>
          <a:blip r:embed="rId3" cstate="print"/>
          <a:srcRect t="40820" r="67933"/>
          <a:stretch>
            <a:fillRect/>
          </a:stretch>
        </p:blipFill>
        <p:spPr bwMode="auto">
          <a:xfrm>
            <a:off x="3989378" y="2494747"/>
            <a:ext cx="3714776" cy="4429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410" name="AutoShape 2" descr="https://catherineasquithgallery.com/uploads/posts/2021-02/1613544201_127-p-foni-dlya-prezentatsii-powerpoint-127.jpg"/>
          <p:cNvSpPr>
            <a:spLocks noChangeAspect="1" noChangeArrowheads="1"/>
          </p:cNvSpPr>
          <p:nvPr/>
        </p:nvSpPr>
        <p:spPr bwMode="auto">
          <a:xfrm>
            <a:off x="181936" y="-159275"/>
            <a:ext cx="356447" cy="336057"/>
          </a:xfrm>
          <a:prstGeom prst="rect">
            <a:avLst/>
          </a:prstGeom>
          <a:noFill/>
        </p:spPr>
        <p:txBody>
          <a:bodyPr vert="horz" wrap="square" lIns="104287" tIns="52144" rIns="104287" bIns="5214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12" name="Picture 4" descr="https://catherineasquithgallery.com/uploads/posts/2021-02/1613544201_127-p-foni-dlya-prezentatsii-powerpoint-1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693400" cy="756126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74668" y="1065987"/>
            <a:ext cx="964413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400" dirty="0" smtClean="0"/>
          </a:p>
          <a:p>
            <a:pPr lvl="0" algn="just">
              <a:buFont typeface="Wingdings" pitchFamily="2" charset="2"/>
              <a:buChar char="§"/>
            </a:pPr>
            <a:endParaRPr lang="ru-RU" sz="2800" dirty="0" smtClean="0">
              <a:solidFill>
                <a:srgbClr val="800080"/>
              </a:solidFill>
              <a:latin typeface="Arial Black" pitchFamily="34" charset="0"/>
            </a:endParaRPr>
          </a:p>
          <a:p>
            <a:pPr lvl="0" algn="just">
              <a:buFont typeface="Wingdings" pitchFamily="2" charset="2"/>
              <a:buChar char="§"/>
            </a:pPr>
            <a:endParaRPr lang="ru-RU" sz="2800" dirty="0" smtClean="0">
              <a:solidFill>
                <a:srgbClr val="800080"/>
              </a:solidFill>
              <a:latin typeface="Arial Black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88916" y="1"/>
            <a:ext cx="978700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800080"/>
                </a:solidFill>
                <a:latin typeface="Arial Black" pitchFamily="34" charset="0"/>
              </a:rPr>
              <a:t>Дидактическая игра </a:t>
            </a:r>
          </a:p>
          <a:p>
            <a:pPr algn="ctr"/>
            <a:r>
              <a:rPr lang="ru-RU" sz="2800" b="1" dirty="0" smtClean="0">
                <a:solidFill>
                  <a:srgbClr val="800080"/>
                </a:solidFill>
                <a:latin typeface="Arial Black" pitchFamily="34" charset="0"/>
              </a:rPr>
              <a:t>«Зашифрованные слова» </a:t>
            </a:r>
            <a:endParaRPr lang="ru-RU" sz="2800" b="1" dirty="0">
              <a:solidFill>
                <a:srgbClr val="800080"/>
              </a:solidFill>
              <a:latin typeface="Arial Black" pitchFamily="34" charset="0"/>
            </a:endParaRPr>
          </a:p>
        </p:txBody>
      </p:sp>
      <p:pic>
        <p:nvPicPr>
          <p:cNvPr id="9" name="Рисунок 5" descr="https://mtechan.net/wp-content/uploads/2016/05/telewizor-plazmow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37425"/>
            <a:ext cx="2346304" cy="2221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4" descr="https://www.ejin.ru/wp-content/uploads/2017/12/ezhi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46304" y="1137425"/>
            <a:ext cx="2577523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4" descr="https://im0-tub-ru.yandex.net/i?id=353be8d33d30cab4a9d66f36bfaef9b1-l&amp;n=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89510" y="1058263"/>
            <a:ext cx="2500330" cy="2222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s://w-dog.ru/wallpapers/4/19/530463708125709/arbuz-lomtiki-yagoda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32716" y="1065987"/>
            <a:ext cx="2774932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Содержимое 3" descr="http://animalphoto.ru/images/photos/medium/3190f58d7719006c094da668810edd5a.jpg"/>
          <p:cNvPicPr>
            <a:picLocks/>
          </p:cNvPicPr>
          <p:nvPr/>
        </p:nvPicPr>
        <p:blipFill>
          <a:blip r:embed="rId7" cstate="print"/>
          <a:srcRect b="4079"/>
          <a:stretch>
            <a:fillRect/>
          </a:stretch>
        </p:blipFill>
        <p:spPr bwMode="auto">
          <a:xfrm>
            <a:off x="3989378" y="3352003"/>
            <a:ext cx="2000264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ttps://avatars.mds.yandex.net/get-zen_doc/4079111/pub_6075e00c1ed0510413c72e31_6075e0144101d26252d253f1/scale_120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5137953"/>
            <a:ext cx="2774932" cy="2164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6" descr="https://avatars.mds.yandex.net/get-zen_doc/1711517/pub_5e419b5e9c43973fad058fdb_5e419b68f028171317e13fba/scale_120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74866" y="5137953"/>
            <a:ext cx="214314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5" descr="https://24shop.by/images/cache/5d0/_thumb_582x434xin_upload_iblock_5d0_5d0ee786bfa752768b504f3aaef10d6c.jpe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346568" y="5137953"/>
            <a:ext cx="2693213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6" descr="https://im0-tub-ru.yandex.net/i?id=5e6bf7dd2e1b6d189b7ed6bb9bea0dfe-l&amp;n=13"/>
          <p:cNvPicPr>
            <a:picLocks noChangeAspect="1" noChangeArrowheads="1"/>
          </p:cNvPicPr>
          <p:nvPr/>
        </p:nvPicPr>
        <p:blipFill>
          <a:blip r:embed="rId11" cstate="print"/>
          <a:srcRect l="20525" r="12614"/>
          <a:stretch>
            <a:fillRect/>
          </a:stretch>
        </p:blipFill>
        <p:spPr bwMode="auto">
          <a:xfrm>
            <a:off x="6561146" y="5137953"/>
            <a:ext cx="2272851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Клип 4" descr="https://klike.net/uploads/posts/2019-11/1573898110_6.jpg"/>
          <p:cNvPicPr>
            <a:picLocks/>
          </p:cNvPicPr>
          <p:nvPr/>
        </p:nvPicPr>
        <p:blipFill>
          <a:blip r:embed="rId12" cstate="print"/>
          <a:srcRect/>
          <a:stretch>
            <a:fillRect/>
          </a:stretch>
        </p:blipFill>
        <p:spPr>
          <a:xfrm>
            <a:off x="8704286" y="5137953"/>
            <a:ext cx="1989114" cy="2000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410" name="AutoShape 2" descr="https://catherineasquithgallery.com/uploads/posts/2021-02/1613544201_127-p-foni-dlya-prezentatsii-powerpoint-127.jpg"/>
          <p:cNvSpPr>
            <a:spLocks noChangeAspect="1" noChangeArrowheads="1"/>
          </p:cNvSpPr>
          <p:nvPr/>
        </p:nvSpPr>
        <p:spPr bwMode="auto">
          <a:xfrm>
            <a:off x="181936" y="-159275"/>
            <a:ext cx="356447" cy="336057"/>
          </a:xfrm>
          <a:prstGeom prst="rect">
            <a:avLst/>
          </a:prstGeom>
          <a:noFill/>
        </p:spPr>
        <p:txBody>
          <a:bodyPr vert="horz" wrap="square" lIns="104287" tIns="52144" rIns="104287" bIns="5214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12" name="Picture 4" descr="https://catherineasquithgallery.com/uploads/posts/2021-02/1613544201_127-p-foni-dlya-prezentatsii-powerpoint-1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693400" cy="756126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74668" y="780235"/>
            <a:ext cx="957269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Arial Black" pitchFamily="34" charset="0"/>
                <a:ea typeface="Batang" pitchFamily="18" charset="-127"/>
              </a:rPr>
              <a:t>Николай Георгиевич Гарин – Михайловский.</a:t>
            </a:r>
          </a:p>
          <a:p>
            <a:pPr algn="ctr"/>
            <a:r>
              <a:rPr lang="ru-RU" sz="6000" b="1" dirty="0" smtClean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  <a:t>Рассказ «Тёма и Жучка»</a:t>
            </a:r>
          </a:p>
        </p:txBody>
      </p:sp>
      <p:pic>
        <p:nvPicPr>
          <p:cNvPr id="8" name="Рисунок 7" descr="https://ds05.infourok.ru/uploads/ex/08c9/0007a9e8-3d400aa6/img13.jpg"/>
          <p:cNvPicPr/>
          <p:nvPr/>
        </p:nvPicPr>
        <p:blipFill>
          <a:blip r:embed="rId3" cstate="print"/>
          <a:srcRect t="18717" r="61643" b="9269"/>
          <a:stretch>
            <a:fillRect/>
          </a:stretch>
        </p:blipFill>
        <p:spPr bwMode="auto">
          <a:xfrm>
            <a:off x="1846238" y="2994813"/>
            <a:ext cx="3357586" cy="3500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https://im0-tub-ru.yandex.net/i?id=2d4543028ebbdb57ab00710c736b1dea-l&amp;n=13"/>
          <p:cNvPicPr/>
          <p:nvPr/>
        </p:nvPicPr>
        <p:blipFill>
          <a:blip r:embed="rId4" cstate="print"/>
          <a:srcRect t="40820" r="67933"/>
          <a:stretch>
            <a:fillRect/>
          </a:stretch>
        </p:blipFill>
        <p:spPr bwMode="auto">
          <a:xfrm>
            <a:off x="6989774" y="3709193"/>
            <a:ext cx="2928958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410" name="AutoShape 2" descr="https://catherineasquithgallery.com/uploads/posts/2021-02/1613544201_127-p-foni-dlya-prezentatsii-powerpoint-127.jpg"/>
          <p:cNvSpPr>
            <a:spLocks noChangeAspect="1" noChangeArrowheads="1"/>
          </p:cNvSpPr>
          <p:nvPr/>
        </p:nvSpPr>
        <p:spPr bwMode="auto">
          <a:xfrm>
            <a:off x="181936" y="-159275"/>
            <a:ext cx="356447" cy="336057"/>
          </a:xfrm>
          <a:prstGeom prst="rect">
            <a:avLst/>
          </a:prstGeom>
          <a:noFill/>
        </p:spPr>
        <p:txBody>
          <a:bodyPr vert="horz" wrap="square" lIns="104287" tIns="52144" rIns="104287" bIns="5214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12" name="Picture 4" descr="https://catherineasquithgallery.com/uploads/posts/2021-02/1613544201_127-p-foni-dlya-prezentatsii-powerpoint-1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693400" cy="756126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46040" y="351607"/>
            <a:ext cx="10072758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400" dirty="0" smtClean="0"/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5400" b="1" dirty="0" smtClean="0">
                <a:solidFill>
                  <a:srgbClr val="800080"/>
                </a:solidFill>
                <a:latin typeface="Times New Roman" pitchFamily="18" charset="0"/>
                <a:ea typeface="Times New Roman" pitchFamily="18" charset="0"/>
                <a:cs typeface="Aharoni" pitchFamily="2" charset="-79"/>
              </a:rPr>
              <a:t>Мы продолжим знакомство с</a:t>
            </a:r>
            <a:r>
              <a:rPr lang="ru-RU" sz="5400" b="1" dirty="0" smtClean="0">
                <a:solidFill>
                  <a:srgbClr val="800080"/>
                </a:solidFill>
                <a:ea typeface="Times New Roman" pitchFamily="18" charset="0"/>
                <a:cs typeface="Aharoni" pitchFamily="2" charset="-79"/>
              </a:rPr>
              <a:t>…</a:t>
            </a:r>
            <a:r>
              <a:rPr lang="ru-RU" sz="5400" b="1" dirty="0" smtClean="0">
                <a:solidFill>
                  <a:srgbClr val="800080"/>
                </a:solidFill>
                <a:latin typeface="Times New Roman" pitchFamily="18" charset="0"/>
                <a:ea typeface="Times New Roman" pitchFamily="18" charset="0"/>
                <a:cs typeface="Aharoni" pitchFamily="2" charset="-79"/>
              </a:rPr>
              <a:t>.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5400" b="1" i="1" dirty="0" smtClean="0">
                <a:solidFill>
                  <a:srgbClr val="800080"/>
                </a:solidFill>
                <a:latin typeface="Times New Roman" pitchFamily="18" charset="0"/>
                <a:ea typeface="Times New Roman" pitchFamily="18" charset="0"/>
                <a:cs typeface="Aharoni" pitchFamily="2" charset="-79"/>
              </a:rPr>
              <a:t> </a:t>
            </a:r>
            <a:endParaRPr lang="ru-RU" sz="5400" b="1" dirty="0" smtClean="0">
              <a:solidFill>
                <a:srgbClr val="800080"/>
              </a:solidFill>
              <a:latin typeface="Arial" pitchFamily="34" charset="0"/>
              <a:cs typeface="Aharoni" pitchFamily="2" charset="-79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5400" b="1" dirty="0" smtClean="0">
                <a:solidFill>
                  <a:srgbClr val="800080"/>
                </a:solidFill>
                <a:latin typeface="Times New Roman" pitchFamily="18" charset="0"/>
                <a:ea typeface="Times New Roman" pitchFamily="18" charset="0"/>
                <a:cs typeface="Aharoni" pitchFamily="2" charset="-79"/>
              </a:rPr>
              <a:t>Мы узнаем, что……..</a:t>
            </a:r>
            <a:endParaRPr lang="ru-RU" sz="5400" b="1" dirty="0" smtClean="0">
              <a:solidFill>
                <a:srgbClr val="800080"/>
              </a:solidFill>
              <a:ea typeface="Times New Roman" pitchFamily="18" charset="0"/>
              <a:cs typeface="Aharoni" pitchFamily="2" charset="-79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5400" b="1" dirty="0" smtClean="0">
              <a:solidFill>
                <a:srgbClr val="800080"/>
              </a:solidFill>
              <a:latin typeface="Arial" pitchFamily="34" charset="0"/>
              <a:cs typeface="Aharoni" pitchFamily="2" charset="-79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5400" b="1" dirty="0" smtClean="0">
                <a:solidFill>
                  <a:srgbClr val="800080"/>
                </a:solidFill>
                <a:latin typeface="Times New Roman" pitchFamily="18" charset="0"/>
                <a:ea typeface="Times New Roman" pitchFamily="18" charset="0"/>
                <a:cs typeface="Aharoni" pitchFamily="2" charset="-79"/>
              </a:rPr>
              <a:t>Мы сможем поразмышлять </a:t>
            </a:r>
            <a:r>
              <a:rPr lang="ru-RU" sz="5400" b="1" dirty="0" smtClean="0">
                <a:solidFill>
                  <a:srgbClr val="800080"/>
                </a:solidFill>
                <a:ea typeface="Times New Roman" pitchFamily="18" charset="0"/>
                <a:cs typeface="Aharoni" pitchFamily="2" charset="-79"/>
              </a:rPr>
              <a:t>…</a:t>
            </a:r>
            <a:r>
              <a:rPr lang="ru-RU" sz="5400" b="1" dirty="0" smtClean="0">
                <a:solidFill>
                  <a:srgbClr val="800080"/>
                </a:solidFill>
                <a:latin typeface="Times New Roman" pitchFamily="18" charset="0"/>
                <a:ea typeface="Times New Roman" pitchFamily="18" charset="0"/>
                <a:cs typeface="Aharoni" pitchFamily="2" charset="-79"/>
              </a:rPr>
              <a:t>.</a:t>
            </a:r>
            <a:r>
              <a:rPr lang="ru-RU" sz="5400" b="1" i="1" dirty="0" smtClean="0">
                <a:solidFill>
                  <a:srgbClr val="800080"/>
                </a:solidFill>
                <a:latin typeface="Times New Roman" pitchFamily="18" charset="0"/>
                <a:ea typeface="Times New Roman" pitchFamily="18" charset="0"/>
                <a:cs typeface="Aharoni" pitchFamily="2" charset="-79"/>
              </a:rPr>
              <a:t> </a:t>
            </a:r>
            <a:endParaRPr lang="ru-RU" sz="5400" b="1" dirty="0" smtClean="0">
              <a:solidFill>
                <a:srgbClr val="800080"/>
              </a:solidFill>
              <a:latin typeface="Arial" pitchFamily="34" charset="0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410" name="AutoShape 2" descr="https://catherineasquithgallery.com/uploads/posts/2021-02/1613544201_127-p-foni-dlya-prezentatsii-powerpoint-127.jpg"/>
          <p:cNvSpPr>
            <a:spLocks noChangeAspect="1" noChangeArrowheads="1"/>
          </p:cNvSpPr>
          <p:nvPr/>
        </p:nvSpPr>
        <p:spPr bwMode="auto">
          <a:xfrm>
            <a:off x="181936" y="-159275"/>
            <a:ext cx="356447" cy="336057"/>
          </a:xfrm>
          <a:prstGeom prst="rect">
            <a:avLst/>
          </a:prstGeom>
          <a:noFill/>
        </p:spPr>
        <p:txBody>
          <a:bodyPr vert="horz" wrap="square" lIns="104287" tIns="52144" rIns="104287" bIns="5214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12" name="Picture 4" descr="https://catherineasquithgallery.com/uploads/posts/2021-02/1613544201_127-p-foni-dlya-prezentatsii-powerpoint-1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693400" cy="756126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917544" y="280169"/>
            <a:ext cx="94298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Arial Black" pitchFamily="34" charset="0"/>
                <a:ea typeface="Batang" pitchFamily="18" charset="-127"/>
              </a:rPr>
              <a:t>Николай Георгиевич 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Arial Black" pitchFamily="34" charset="0"/>
                <a:ea typeface="Batang" pitchFamily="18" charset="-127"/>
              </a:rPr>
              <a:t>Гарин – Михайловский.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  <a:t>Рассказ «Тёма и Жучка»</a:t>
            </a:r>
          </a:p>
        </p:txBody>
      </p:sp>
      <p:pic>
        <p:nvPicPr>
          <p:cNvPr id="8" name="Рисунок 7" descr="https://ds05.infourok.ru/uploads/ex/08c9/0007a9e8-3d400aa6/img13.jpg"/>
          <p:cNvPicPr/>
          <p:nvPr/>
        </p:nvPicPr>
        <p:blipFill>
          <a:blip r:embed="rId3" cstate="print"/>
          <a:srcRect t="18717" r="61643" b="9269"/>
          <a:stretch>
            <a:fillRect/>
          </a:stretch>
        </p:blipFill>
        <p:spPr bwMode="auto">
          <a:xfrm>
            <a:off x="1846238" y="2208995"/>
            <a:ext cx="3357586" cy="350046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9" name="Рисунок 8" descr="https://im0-tub-ru.yandex.net/i?id=2d4543028ebbdb57ab00710c736b1dea-l&amp;n=13"/>
          <p:cNvPicPr/>
          <p:nvPr/>
        </p:nvPicPr>
        <p:blipFill>
          <a:blip r:embed="rId4" cstate="print"/>
          <a:srcRect t="40820" r="67933"/>
          <a:stretch>
            <a:fillRect/>
          </a:stretch>
        </p:blipFill>
        <p:spPr bwMode="auto">
          <a:xfrm>
            <a:off x="6846898" y="3709193"/>
            <a:ext cx="2928958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410" name="AutoShape 2" descr="https://catherineasquithgallery.com/uploads/posts/2021-02/1613544201_127-p-foni-dlya-prezentatsii-powerpoint-127.jpg"/>
          <p:cNvSpPr>
            <a:spLocks noChangeAspect="1" noChangeArrowheads="1"/>
          </p:cNvSpPr>
          <p:nvPr/>
        </p:nvSpPr>
        <p:spPr bwMode="auto">
          <a:xfrm>
            <a:off x="181936" y="-159275"/>
            <a:ext cx="356447" cy="336057"/>
          </a:xfrm>
          <a:prstGeom prst="rect">
            <a:avLst/>
          </a:prstGeom>
          <a:noFill/>
        </p:spPr>
        <p:txBody>
          <a:bodyPr vert="horz" wrap="square" lIns="104287" tIns="52144" rIns="104287" bIns="5214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12" name="Picture 4" descr="https://catherineasquithgallery.com/uploads/posts/2021-02/1613544201_127-p-foni-dlya-prezentatsii-powerpoint-1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693400" cy="7561263"/>
          </a:xfrm>
          <a:prstGeom prst="rect">
            <a:avLst/>
          </a:prstGeom>
          <a:noFill/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 flipH="1">
            <a:off x="488916" y="708797"/>
            <a:ext cx="9929882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От солнца ласковых лучей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Проснулся в рощице ручей.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89048" y="0"/>
            <a:ext cx="807249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800080"/>
                </a:solidFill>
                <a:latin typeface="Arial Black" pitchFamily="34" charset="0"/>
              </a:rPr>
              <a:t>Речевая разминка:</a:t>
            </a:r>
          </a:p>
        </p:txBody>
      </p:sp>
      <p:pic>
        <p:nvPicPr>
          <p:cNvPr id="9" name="Рисунок 8" descr="https://fs.znanio.ru/d5af0e/20/53/1df88d22373033a6e5a81091f2a38901a5.jpg"/>
          <p:cNvPicPr/>
          <p:nvPr/>
        </p:nvPicPr>
        <p:blipFill>
          <a:blip r:embed="rId3"/>
          <a:srcRect l="5001" t="1890" r="77147" b="76381"/>
          <a:stretch>
            <a:fillRect/>
          </a:stretch>
        </p:blipFill>
        <p:spPr bwMode="auto">
          <a:xfrm>
            <a:off x="346040" y="708797"/>
            <a:ext cx="2000264" cy="164307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" name="Рисунок 9" descr="Картинки по запросу картинки солнышко"/>
          <p:cNvPicPr/>
          <p:nvPr/>
        </p:nvPicPr>
        <p:blipFill>
          <a:blip r:embed="rId4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7132650" y="708797"/>
            <a:ext cx="3286148" cy="22860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259</Words>
  <PresentationFormat>Произвольный</PresentationFormat>
  <Paragraphs>123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25</cp:revision>
  <dcterms:created xsi:type="dcterms:W3CDTF">2022-03-13T07:05:34Z</dcterms:created>
  <dcterms:modified xsi:type="dcterms:W3CDTF">2022-04-15T08:26:33Z</dcterms:modified>
</cp:coreProperties>
</file>