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8" r:id="rId3"/>
    <p:sldId id="260" r:id="rId4"/>
    <p:sldId id="261" r:id="rId5"/>
    <p:sldId id="263" r:id="rId6"/>
    <p:sldId id="307" r:id="rId7"/>
    <p:sldId id="269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308" r:id="rId16"/>
    <p:sldId id="309" r:id="rId17"/>
    <p:sldId id="272" r:id="rId18"/>
    <p:sldId id="273" r:id="rId19"/>
    <p:sldId id="275" r:id="rId20"/>
    <p:sldId id="277" r:id="rId21"/>
    <p:sldId id="285" r:id="rId22"/>
    <p:sldId id="281" r:id="rId23"/>
    <p:sldId id="283" r:id="rId24"/>
    <p:sldId id="306" r:id="rId25"/>
    <p:sldId id="286" r:id="rId26"/>
    <p:sldId id="287" r:id="rId27"/>
    <p:sldId id="289" r:id="rId28"/>
    <p:sldId id="288" r:id="rId29"/>
    <p:sldId id="290" r:id="rId30"/>
    <p:sldId id="291" r:id="rId31"/>
    <p:sldId id="294" r:id="rId32"/>
    <p:sldId id="292" r:id="rId33"/>
    <p:sldId id="293" r:id="rId34"/>
    <p:sldId id="295" r:id="rId35"/>
    <p:sldId id="296" r:id="rId36"/>
    <p:sldId id="297" r:id="rId37"/>
    <p:sldId id="298" r:id="rId38"/>
    <p:sldId id="299" r:id="rId39"/>
    <p:sldId id="301" r:id="rId40"/>
    <p:sldId id="302" r:id="rId41"/>
    <p:sldId id="300" r:id="rId42"/>
    <p:sldId id="303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4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A0DAF-46AB-4E19-93E3-EFC2BACE017F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1F0236-2080-4BA0-BD35-F03405B78D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24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10692EB-B1AD-4B4F-9E14-37FF2004A1B1}" type="slidenum">
              <a:rPr lang="ru-RU" altLang="ru-RU"/>
              <a:pPr/>
              <a:t>19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0236-2080-4BA0-BD35-F03405B78D70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700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58AF-E3AC-41C2-A8AD-4FF38C00EB55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BB3F-3210-4656-9F18-E7533221C7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672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58AF-E3AC-41C2-A8AD-4FF38C00EB55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BB3F-3210-4656-9F18-E7533221C7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289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58AF-E3AC-41C2-A8AD-4FF38C00EB55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BB3F-3210-4656-9F18-E7533221C7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17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58AF-E3AC-41C2-A8AD-4FF38C00EB55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BB3F-3210-4656-9F18-E7533221C7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989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58AF-E3AC-41C2-A8AD-4FF38C00EB55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BB3F-3210-4656-9F18-E7533221C7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023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58AF-E3AC-41C2-A8AD-4FF38C00EB55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BB3F-3210-4656-9F18-E7533221C7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064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58AF-E3AC-41C2-A8AD-4FF38C00EB55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BB3F-3210-4656-9F18-E7533221C7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995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58AF-E3AC-41C2-A8AD-4FF38C00EB55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BB3F-3210-4656-9F18-E7533221C7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486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58AF-E3AC-41C2-A8AD-4FF38C00EB55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BB3F-3210-4656-9F18-E7533221C7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745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58AF-E3AC-41C2-A8AD-4FF38C00EB55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BB3F-3210-4656-9F18-E7533221C7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84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58AF-E3AC-41C2-A8AD-4FF38C00EB55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BB3F-3210-4656-9F18-E7533221C7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402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E58AF-E3AC-41C2-A8AD-4FF38C00EB55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8BB3F-3210-4656-9F18-E7533221C7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37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5400" b="1" u="sng" dirty="0"/>
              <a:t>Логопедические технологии формирования правильного произношения. 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088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Подбери по форме.</a:t>
            </a:r>
            <a:endParaRPr lang="ru-RU" dirty="0"/>
          </a:p>
        </p:txBody>
      </p:sp>
      <p:pic>
        <p:nvPicPr>
          <p:cNvPr id="9218" name="Picture 2" descr="C:\Users\Учитель\Desktop\29 ДЕКАБРЯ НОВОЕ ПЕДСОВЕТ\29 ДЕК. КАРТИНКИ\SAM_09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00200"/>
            <a:ext cx="748883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881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Лишняя картинка.</a:t>
            </a:r>
            <a:endParaRPr lang="ru-RU" dirty="0"/>
          </a:p>
        </p:txBody>
      </p:sp>
      <p:pic>
        <p:nvPicPr>
          <p:cNvPr id="10242" name="Picture 2" descr="C:\Users\Учитель\Desktop\29 ДЕКАБРЯ НОВОЕ ПЕДСОВЕТ\29 ДЕК. КАРТИНКИ\SAM_09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00200"/>
            <a:ext cx="756083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941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Собери вагоны.</a:t>
            </a:r>
            <a:endParaRPr lang="ru-RU" dirty="0"/>
          </a:p>
        </p:txBody>
      </p:sp>
      <p:pic>
        <p:nvPicPr>
          <p:cNvPr id="11266" name="Picture 2" descr="C:\Users\Учитель\Desktop\29 ДЕКАБРЯ НОВОЕ ПЕДСОВЕТ\29 ДЕК. КАРТИНКИ\SAM_09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00200"/>
            <a:ext cx="741682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116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со </a:t>
            </a:r>
            <a:r>
              <a:rPr lang="ru-RU" dirty="0" err="1"/>
              <a:t>З</a:t>
            </a:r>
            <a:r>
              <a:rPr lang="ru-RU" dirty="0" err="1" smtClean="0"/>
              <a:t>вукоедом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с…м </a:t>
            </a:r>
          </a:p>
          <a:p>
            <a:r>
              <a:rPr lang="ru-RU" dirty="0" err="1" smtClean="0"/>
              <a:t>ма</a:t>
            </a:r>
            <a:r>
              <a:rPr lang="ru-RU" dirty="0" smtClean="0"/>
              <a:t>…</a:t>
            </a:r>
            <a:r>
              <a:rPr lang="ru-RU" dirty="0" err="1" smtClean="0"/>
              <a:t>ина</a:t>
            </a:r>
            <a:endParaRPr lang="ru-RU" dirty="0" smtClean="0"/>
          </a:p>
          <a:p>
            <a:r>
              <a:rPr lang="ru-RU" dirty="0"/>
              <a:t>т</a:t>
            </a:r>
            <a:r>
              <a:rPr lang="ru-RU" dirty="0" smtClean="0"/>
              <a:t>…к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822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Автоматизация в предложении</a:t>
            </a:r>
            <a:r>
              <a:rPr lang="ru-RU" b="1" dirty="0" smtClean="0"/>
              <a:t>.</a:t>
            </a:r>
            <a:br>
              <a:rPr lang="ru-RU" b="1" dirty="0" smtClean="0"/>
            </a:br>
            <a:r>
              <a:rPr lang="ru-RU" sz="3600" dirty="0"/>
              <a:t>П</a:t>
            </a:r>
            <a:r>
              <a:rPr lang="ru-RU" sz="3600" dirty="0" smtClean="0"/>
              <a:t>ридумать предложение.</a:t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2050" name="Picture 2" descr="C:\Users\Учитель\Desktop\ВОВА\SAM_1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600200"/>
            <a:ext cx="734481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458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Собрать картинку и придумать предложение.</a:t>
            </a:r>
            <a:endParaRPr lang="ru-RU" sz="2800" dirty="0"/>
          </a:p>
        </p:txBody>
      </p:sp>
      <p:pic>
        <p:nvPicPr>
          <p:cNvPr id="3074" name="Picture 2" descr="C:\Users\Учитель\Desktop\ВОВА\SAM_1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600200"/>
            <a:ext cx="799288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649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Составить схему предложения.</a:t>
            </a:r>
            <a:endParaRPr lang="ru-RU" sz="3600" dirty="0"/>
          </a:p>
        </p:txBody>
      </p:sp>
      <p:pic>
        <p:nvPicPr>
          <p:cNvPr id="4098" name="Picture 2" descr="C:\Users\Учитель\Desktop\ВОВА\SAM_1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00200"/>
            <a:ext cx="784887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212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8800" dirty="0" smtClean="0"/>
              <a:t>  </a:t>
            </a:r>
            <a:r>
              <a:rPr lang="ru-RU" sz="8800" u="sng" dirty="0" smtClean="0"/>
              <a:t>Компьютерные</a:t>
            </a:r>
          </a:p>
          <a:p>
            <a:pPr>
              <a:buNone/>
            </a:pPr>
            <a:r>
              <a:rPr lang="ru-RU" sz="8800" dirty="0" smtClean="0"/>
              <a:t>    </a:t>
            </a:r>
            <a:r>
              <a:rPr lang="ru-RU" sz="8800" u="sng" dirty="0" smtClean="0"/>
              <a:t>технологии.</a:t>
            </a:r>
            <a:endParaRPr lang="ru-RU" sz="8800" u="sng" dirty="0"/>
          </a:p>
        </p:txBody>
      </p:sp>
    </p:spTree>
    <p:extLst>
      <p:ext uri="{BB962C8B-B14F-4D97-AF65-F5344CB8AC3E}">
        <p14:creationId xmlns:p14="http://schemas.microsoft.com/office/powerpoint/2010/main" val="306307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21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93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фон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1279525"/>
            <a:ext cx="5172075" cy="567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95288" y="1038225"/>
            <a:ext cx="8605837" cy="5518150"/>
          </a:xfrm>
          <a:effectLst>
            <a:outerShdw dist="35921" dir="2700000" algn="ctr" rotWithShape="0">
              <a:srgbClr val="CCFFFF"/>
            </a:outerShdw>
          </a:effectLst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200" b="1" smtClean="0">
                <a:latin typeface="Times New Roman" pitchFamily="18" charset="0"/>
                <a:cs typeface="Times New Roman" pitchFamily="18" charset="0"/>
              </a:rPr>
              <a:t>1. Уникальная технология, основанная на применении электронной и компьютерной аппаратуры</a:t>
            </a:r>
            <a:br>
              <a:rPr lang="ru-RU" altLang="ru-RU" sz="32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smtClean="0">
                <a:latin typeface="Times New Roman" pitchFamily="18" charset="0"/>
                <a:cs typeface="Times New Roman" pitchFamily="18" charset="0"/>
              </a:rPr>
              <a:t>2. Современный высокоэффективный не медикаментозный метод реабилитации</a:t>
            </a:r>
            <a:br>
              <a:rPr lang="ru-RU" altLang="ru-RU" sz="32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smtClean="0">
                <a:latin typeface="Times New Roman" pitchFamily="18" charset="0"/>
                <a:cs typeface="Times New Roman" pitchFamily="18" charset="0"/>
              </a:rPr>
              <a:t>3. Формирование нового динамического стереотипа речевого дыхания, речи и поведения</a:t>
            </a:r>
            <a:br>
              <a:rPr lang="ru-RU" altLang="ru-RU" sz="32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smtClean="0">
                <a:latin typeface="Times New Roman" pitchFamily="18" charset="0"/>
                <a:cs typeface="Times New Roman" pitchFamily="18" charset="0"/>
              </a:rPr>
              <a:t>4. Овладение навыками саморегуляции</a:t>
            </a:r>
            <a:r>
              <a:rPr lang="ru-RU" altLang="ru-RU" sz="40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000" b="1" smtClean="0">
                <a:latin typeface="Times New Roman" pitchFamily="18" charset="0"/>
                <a:cs typeface="Times New Roman" pitchFamily="18" charset="0"/>
              </a:rPr>
            </a:br>
            <a:endParaRPr lang="ru-RU" altLang="ru-RU" sz="400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500" y="0"/>
            <a:ext cx="8321675" cy="7858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Бос - это</a:t>
            </a:r>
            <a:endParaRPr lang="ru-RU" sz="40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89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u="sng" dirty="0" smtClean="0"/>
              <a:t>Подготовительные упражнения.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/>
              <a:t>«Скажи, что звучит», «Жмурки с колокольчиком», «Встречай гостей» и т.п.</a:t>
            </a:r>
            <a:br>
              <a:rPr lang="ru-RU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888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alt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ЭТАП  - Учимся правильно дышать</a:t>
            </a:r>
            <a:br>
              <a:rPr lang="ru-RU" alt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Задача: дать пользователю ПО знание о дыхании человека и сформировать умение использовать возможности для овладения навыками правильного дыхания </a:t>
            </a:r>
            <a:endParaRPr lang="ru-RU" altLang="ru-RU" sz="3200" b="1" dirty="0" smtClean="0">
              <a:solidFill>
                <a:srgbClr val="0070C0"/>
              </a:solidFill>
            </a:endParaRPr>
          </a:p>
        </p:txBody>
      </p:sp>
      <p:pic>
        <p:nvPicPr>
          <p:cNvPr id="10243" name="Содержимое 7" descr="https://docviewer.yandex.ru/view/0/htmlimage?id=r50s-248wvt3m00lg0elgj5gsg7zeuctgfft7iaxw1fe52571rxoiluu8n5nghn8txf9yl9oscn1gi5afem1y0kexim9qki35rxffj1s&amp;width=794&amp;height=1124&amp;name=bg-5.png&amp;dsid=8d792d901c38d345e97f69db29c1af9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7" t="3206" r="58817" b="81834"/>
          <a:stretch>
            <a:fillRect/>
          </a:stretch>
        </p:blipFill>
        <p:spPr>
          <a:xfrm>
            <a:off x="107950" y="3000375"/>
            <a:ext cx="4500563" cy="3286125"/>
          </a:xfrm>
        </p:spPr>
      </p:pic>
      <p:pic>
        <p:nvPicPr>
          <p:cNvPr id="10244" name="Рисунок 8" descr="https://docviewer.yandex.ru/view/0/htmlimage?id=r50s-248wvt3m00lg0elgj5gsg7zeuctgfft7iaxw1fe52571rxoiluu8n5nghn8txf9yl9oscn1gi5afem1y0kexim9qki35rxffj1s&amp;width=794&amp;height=1124&amp;name=bg-5.png&amp;dsid=8d792d901c38d345e97f69db29c1af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0" t="3206" r="18640" b="81834"/>
          <a:stretch>
            <a:fillRect/>
          </a:stretch>
        </p:blipFill>
        <p:spPr bwMode="auto">
          <a:xfrm>
            <a:off x="5184775" y="3000375"/>
            <a:ext cx="3786188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Содержимое 9"/>
          <p:cNvSpPr>
            <a:spLocks noGrp="1"/>
          </p:cNvSpPr>
          <p:nvPr>
            <p:ph sz="half" idx="1"/>
          </p:nvPr>
        </p:nvSpPr>
        <p:spPr>
          <a:xfrm>
            <a:off x="1571625" y="3643313"/>
            <a:ext cx="3429000" cy="2357437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000375"/>
            <a:ext cx="78105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102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939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altLang="ru-RU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 – Учимся сидеть и слушать диктора</a:t>
            </a:r>
            <a:r>
              <a:rPr lang="ru-RU" altLang="ru-RU" sz="40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0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smtClean="0">
                <a:latin typeface="Times New Roman" pitchFamily="18" charset="0"/>
                <a:cs typeface="Times New Roman" pitchFamily="18" charset="0"/>
              </a:rPr>
              <a:t>Задача: ознакомить с эталонным звучанием текста</a:t>
            </a:r>
          </a:p>
        </p:txBody>
      </p:sp>
      <p:sp>
        <p:nvSpPr>
          <p:cNvPr id="11267" name="Содержимое 4"/>
          <p:cNvSpPr>
            <a:spLocks noGrp="1"/>
          </p:cNvSpPr>
          <p:nvPr>
            <p:ph sz="half" idx="1"/>
          </p:nvPr>
        </p:nvSpPr>
        <p:spPr>
          <a:xfrm>
            <a:off x="357188" y="2428875"/>
            <a:ext cx="4000500" cy="3429000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11268" name="Содержимое 3" descr="https://docviewer.yandex.ru/view/0/htmlimage?id=r50s-248wvt3m00lg0elgj5gsg7zeuctgfft7iaxw1fe52571rxoiluu8n5nghn8txf9yl9oscn1gi5afem1y0kexim9qki35rxffj1s&amp;width=794&amp;height=1124&amp;name=bg-4.png&amp;dsid=f6fe135ff79b04d9c2f79f7ddef3f65c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7" t="56100" r="26952" b="19946"/>
          <a:stretch>
            <a:fillRect/>
          </a:stretch>
        </p:blipFill>
        <p:spPr bwMode="auto">
          <a:xfrm>
            <a:off x="323850" y="2428875"/>
            <a:ext cx="3929063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Объект 6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2708275"/>
            <a:ext cx="3533775" cy="3116263"/>
          </a:xfrm>
        </p:spPr>
      </p:pic>
    </p:spTree>
    <p:extLst>
      <p:ext uri="{BB962C8B-B14F-4D97-AF65-F5344CB8AC3E}">
        <p14:creationId xmlns:p14="http://schemas.microsoft.com/office/powerpoint/2010/main" val="37552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939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alt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 – Учимся зрительно контролировать читаемый текст</a:t>
            </a:r>
            <a:br>
              <a:rPr lang="ru-RU" alt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Задача: научить ребенка речевому дыханию, равномерному при чтении стихов и неравномерному при чтении прозы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939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altLang="ru-RU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 – Учимся читать тексты</a:t>
            </a:r>
            <a:br>
              <a:rPr lang="ru-RU" altLang="ru-RU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smtClean="0">
                <a:latin typeface="Times New Roman" pitchFamily="18" charset="0"/>
                <a:cs typeface="Times New Roman" pitchFamily="18" charset="0"/>
              </a:rPr>
              <a:t>Задача: обучить ребенка чтению текстов с изменением скорости чтения от медленной до скорости чтения с эталонным звучанием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3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ru-RU" dirty="0" smtClean="0"/>
              <a:t>Произношение 1,2,3… гласных, а затем всего ряда гласных на выдохе.</a:t>
            </a:r>
          </a:p>
          <a:p>
            <a:pPr lvl="0"/>
            <a:r>
              <a:rPr lang="ru-RU" dirty="0" smtClean="0"/>
              <a:t>Произношение всего гласного ряда на выдохе шепотом.</a:t>
            </a:r>
          </a:p>
          <a:p>
            <a:pPr lvl="0"/>
            <a:r>
              <a:rPr lang="ru-RU" dirty="0" smtClean="0"/>
              <a:t>На одном выдохе 1 согласный (шипящий, свистящий – если ребенок их произносит)</a:t>
            </a:r>
          </a:p>
          <a:p>
            <a:pPr lvl="0"/>
            <a:r>
              <a:rPr lang="ru-RU" dirty="0" smtClean="0"/>
              <a:t>На одном выдохе 1,2,3… слогов.</a:t>
            </a:r>
          </a:p>
          <a:p>
            <a:pPr lvl="0"/>
            <a:r>
              <a:rPr lang="ru-RU" dirty="0" smtClean="0"/>
              <a:t>Произношение 1,2,3… слов. Рассказывание </a:t>
            </a:r>
            <a:r>
              <a:rPr lang="ru-RU" dirty="0" err="1" smtClean="0"/>
              <a:t>чистоговорок</a:t>
            </a:r>
            <a:r>
              <a:rPr lang="ru-RU" dirty="0" smtClean="0"/>
              <a:t>, поговорок, стихотворных текстов, соблюдая логические паузы.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5732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u="sng" dirty="0" smtClean="0"/>
              <a:t>Компьютерный тренажер « </a:t>
            </a:r>
            <a:r>
              <a:rPr lang="ru-RU" sz="4000" b="1" u="sng" dirty="0" err="1" smtClean="0"/>
              <a:t>Дельфа</a:t>
            </a:r>
            <a:r>
              <a:rPr lang="ru-RU" sz="4000" b="1" u="sng" dirty="0" smtClean="0"/>
              <a:t>»</a:t>
            </a:r>
            <a:br>
              <a:rPr lang="ru-RU" sz="4000" b="1" u="sng" dirty="0" smtClean="0"/>
            </a:br>
            <a:r>
              <a:rPr lang="ru-RU" b="1" dirty="0" smtClean="0"/>
              <a:t>Собери букву.</a:t>
            </a:r>
            <a:endParaRPr lang="ru-RU" b="1" dirty="0"/>
          </a:p>
        </p:txBody>
      </p:sp>
      <p:pic>
        <p:nvPicPr>
          <p:cNvPr id="13314" name="Picture 2" descr="C:\Users\Учитель\Desktop\29 ДЕКАБРЯ НОВОЕ ПЕДСОВЕТ\29 ДЕК. КАРТИНКИ\SAM_09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Учитель\Desktop\29 ДЕКАБРЯ НОВОЕ ПЕДСОВЕТ\29 ДЕК. КАРТИНКИ\SAM_09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319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 smtClean="0"/>
              <a:t>Найди букву.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7410" name="Picture 2" descr="C:\Users\Учитель\Desktop\29 ДЕКАБРЯ НОВОЕ ПЕДСОВЕТ\29 ДЕК. КАРТИНКИ\SAM_098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9" y="1600200"/>
            <a:ext cx="771530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857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Грузовик.</a:t>
            </a:r>
            <a:endParaRPr lang="ru-RU" dirty="0"/>
          </a:p>
        </p:txBody>
      </p:sp>
      <p:pic>
        <p:nvPicPr>
          <p:cNvPr id="19458" name="Picture 2" descr="C:\Users\Учитель\Desktop\29 ДЕКАБРЯ НОВОЕ ПЕДСОВЕТ\29 ДЕК. КАРТИНКИ\SAM_09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720079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877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Найди слог.</a:t>
            </a:r>
            <a:endParaRPr lang="ru-RU" dirty="0"/>
          </a:p>
        </p:txBody>
      </p:sp>
      <p:pic>
        <p:nvPicPr>
          <p:cNvPr id="18434" name="Picture 2" descr="C:\Users\Учитель\Desktop\29 ДЕКАБРЯ НОВОЕ ПЕДСОВЕТ\29 ДЕК. КАРТИНКИ\SAM_09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00200"/>
            <a:ext cx="741682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28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Слово.</a:t>
            </a:r>
            <a:br>
              <a:rPr lang="ru-RU" dirty="0" smtClean="0"/>
            </a:br>
            <a:r>
              <a:rPr lang="ru-RU" dirty="0" smtClean="0"/>
              <a:t>Вставь букву.</a:t>
            </a:r>
            <a:endParaRPr lang="ru-RU" dirty="0"/>
          </a:p>
        </p:txBody>
      </p:sp>
      <p:pic>
        <p:nvPicPr>
          <p:cNvPr id="21506" name="Picture 2" descr="C:\Users\Учитель\Desktop\29 ДЕКАБРЯ НОВОЕ ПЕДСОВЕТ\29 ДЕК. КАРТИНКИ\SAM_09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00200"/>
            <a:ext cx="756083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603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u="sng" dirty="0" smtClean="0"/>
              <a:t>Постановка </a:t>
            </a:r>
            <a:r>
              <a:rPr lang="ru-RU" b="1" u="sng" dirty="0"/>
              <a:t>звука</a:t>
            </a:r>
            <a:r>
              <a:rPr lang="ru-RU" b="1" u="sng" dirty="0" smtClean="0"/>
              <a:t>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/>
              <a:t>Игры на развитие речевого слуха и правильного произнесения </a:t>
            </a:r>
            <a:r>
              <a:rPr lang="ru-RU" sz="3100" b="1" dirty="0"/>
              <a:t>изолированного звука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r>
              <a:rPr lang="ru-RU" dirty="0" smtClean="0"/>
              <a:t>«</a:t>
            </a:r>
            <a:r>
              <a:rPr lang="ru-RU" dirty="0"/>
              <a:t>Угадай кто жужжит», «Кто как кричит» и т.п.) На прогулке во второй половине дня игры со всеми детьми на развитие слухового влияния («Угадай, чей голосок», «Угадай, кто это?», «Улавливай шёпот» и т.п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60972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Найди слово.</a:t>
            </a:r>
            <a:endParaRPr lang="ru-RU" dirty="0"/>
          </a:p>
        </p:txBody>
      </p:sp>
      <p:pic>
        <p:nvPicPr>
          <p:cNvPr id="22530" name="Picture 2" descr="C:\Users\Учитель\Desktop\29 ДЕКАБРЯ НОВОЕ ПЕДСОВЕТ\29 ДЕК. КАРТИНКИ\SAM_09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00200"/>
            <a:ext cx="763284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2939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Выбери предлог.</a:t>
            </a:r>
            <a:endParaRPr lang="ru-RU" dirty="0"/>
          </a:p>
        </p:txBody>
      </p:sp>
      <p:pic>
        <p:nvPicPr>
          <p:cNvPr id="27650" name="Picture 2" descr="C:\Users\Учитель\Desktop\29 ДЕКАБРЯ НОВОЕ ПЕДСОВЕТ\29 ДЕК. КАРТИНКИ\SAM_1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00200"/>
            <a:ext cx="756083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63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Восстанови предложение.</a:t>
            </a:r>
            <a:endParaRPr lang="ru-RU" dirty="0"/>
          </a:p>
        </p:txBody>
      </p:sp>
      <p:pic>
        <p:nvPicPr>
          <p:cNvPr id="23554" name="Picture 2" descr="C:\Users\Учитель\Desktop\29 ДЕКАБРЯ НОВОЕ ПЕДСОВЕТ\29 ДЕК. КАРТИНКИ\SAM_09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9" y="1600200"/>
            <a:ext cx="742955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513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Составь предложение.</a:t>
            </a:r>
            <a:endParaRPr lang="ru-RU" dirty="0"/>
          </a:p>
        </p:txBody>
      </p:sp>
      <p:pic>
        <p:nvPicPr>
          <p:cNvPr id="24578" name="Picture 2" descr="C:\Users\Учитель\Desktop\29 ДЕКАБРЯ НОВОЕ ПЕДСОВЕТ\29 ДЕК. КАРТИНКИ\SAM_1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00200"/>
            <a:ext cx="774494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397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166"/>
            <a:ext cx="8577943" cy="114300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/>
              <a:t>«Учимся говорить правильно.» </a:t>
            </a:r>
            <a:r>
              <a:rPr lang="ru-RU" b="1" dirty="0" smtClean="0"/>
              <a:t>Неречевые звуки.</a:t>
            </a:r>
            <a:endParaRPr lang="ru-RU" b="1" dirty="0"/>
          </a:p>
        </p:txBody>
      </p:sp>
      <p:pic>
        <p:nvPicPr>
          <p:cNvPr id="28674" name="Picture 2" descr="C:\Users\Учитель\Desktop\29 ДЕКАБРЯ НОВОЕ ПЕДСОВЕТ\29 ДЕК. КАРТИНКИ\SAM_09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Учитель\Desktop\29 ДЕКАБРЯ НОВОЕ ПЕДСОВЕТ\29 ДЕК. КАРТИНКИ\SAM_09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4201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Звукоподражание.</a:t>
            </a:r>
            <a:endParaRPr lang="ru-RU" b="1" dirty="0"/>
          </a:p>
        </p:txBody>
      </p:sp>
      <p:pic>
        <p:nvPicPr>
          <p:cNvPr id="29698" name="Picture 2" descr="C:\Users\Учитель\Desktop\29 ДЕКАБРЯ НОВОЕ ПЕДСОВЕТ\29 ДЕК. КАРТИНКИ\SAM_09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7" y="1600200"/>
            <a:ext cx="778674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674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/>
              <a:t>Речевые звуки.</a:t>
            </a:r>
            <a:br>
              <a:rPr lang="ru-RU" b="1" u="sng" dirty="0" smtClean="0"/>
            </a:br>
            <a:r>
              <a:rPr lang="ru-RU" b="1" dirty="0" smtClean="0"/>
              <a:t>Услышь звук.</a:t>
            </a:r>
            <a:endParaRPr lang="ru-RU" b="1" dirty="0"/>
          </a:p>
        </p:txBody>
      </p:sp>
      <p:pic>
        <p:nvPicPr>
          <p:cNvPr id="30722" name="Picture 2" descr="C:\Users\Учитель\Desktop\29 ДЕКАБРЯ НОВОЕ ПЕДСОВЕТ\29 ДЕК. КАРТИНКИ\SAM_09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1643050"/>
            <a:ext cx="764386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0908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Дифференциация гласных.</a:t>
            </a:r>
            <a:endParaRPr lang="ru-RU" dirty="0"/>
          </a:p>
        </p:txBody>
      </p:sp>
      <p:pic>
        <p:nvPicPr>
          <p:cNvPr id="31746" name="Picture 2" descr="C:\Users\Учитель\Desktop\29 ДЕКАБРЯ НОВОЕ ПЕДСОВЕТ\29 ДЕК. КАРТИНКИ\SAM_09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1571612"/>
            <a:ext cx="721523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3357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Учитель\Desktop\29 ДЕКАБРЯ НОВОЕ ПЕДСОВЕТ\29 ДЕК. КАРТИНКИ\SAM_09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1" y="1600200"/>
            <a:ext cx="785818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87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Дифференциация согласных.</a:t>
            </a:r>
            <a:endParaRPr lang="ru-RU" b="1" dirty="0"/>
          </a:p>
        </p:txBody>
      </p:sp>
      <p:pic>
        <p:nvPicPr>
          <p:cNvPr id="34818" name="Picture 2" descr="C:\Users\Учитель\Desktop\29 ДЕКАБРЯ НОВОЕ ПЕДСОВЕТ\29 ДЕК. КАРТИНКИ\SAM_09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600200"/>
            <a:ext cx="800105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48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Учитель\Desktop\29 ДЕКАБРЯ НОВОЕ ПЕДСОВЕТ\29 ДЕК. КАРТИНКИ\SAM_09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200"/>
            <a:ext cx="820891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7451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Учитель\Desktop\29 ДЕКАБРЯ НОВОЕ ПЕДСОВЕТ\29 ДЕК. КАРТИНКИ\SAM_09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1600200"/>
            <a:ext cx="771530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4330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Определи место звука в слове.</a:t>
            </a:r>
            <a:endParaRPr lang="ru-RU" b="1" dirty="0"/>
          </a:p>
        </p:txBody>
      </p:sp>
      <p:pic>
        <p:nvPicPr>
          <p:cNvPr id="33794" name="Picture 2" descr="C:\Users\Учитель\Desktop\29 ДЕКАБРЯ НОВОЕ ПЕДСОВЕТ\29 ДЕК. КАРТИНКИ\SAM_09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5" y="1600200"/>
            <a:ext cx="750099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5914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u="sng" dirty="0" smtClean="0"/>
              <a:t>Песочная </a:t>
            </a:r>
            <a:r>
              <a:rPr lang="ru-RU" sz="2800" b="1" u="sng" dirty="0" err="1" smtClean="0"/>
              <a:t>игротерапия</a:t>
            </a:r>
            <a:r>
              <a:rPr lang="ru-RU" sz="2800" b="1" u="sng" dirty="0" smtClean="0"/>
              <a:t>.</a:t>
            </a:r>
            <a:br>
              <a:rPr lang="ru-RU" sz="2800" b="1" u="sng" dirty="0" smtClean="0"/>
            </a:br>
            <a:r>
              <a:rPr lang="ru-RU" sz="2800" b="1" dirty="0" smtClean="0"/>
              <a:t>«Назови звук</a:t>
            </a:r>
            <a:r>
              <a:rPr lang="ru-RU" sz="2800" b="1" dirty="0"/>
              <a:t>»</a:t>
            </a:r>
            <a:br>
              <a:rPr lang="ru-RU" sz="2800" b="1" dirty="0"/>
            </a:br>
            <a:r>
              <a:rPr lang="ru-RU" sz="2800" b="1" dirty="0"/>
              <a:t>«Дорожки из песка»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  <p:pic>
        <p:nvPicPr>
          <p:cNvPr id="7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38622"/>
          <a:stretch/>
        </p:blipFill>
        <p:spPr bwMode="auto">
          <a:xfrm>
            <a:off x="755576" y="1600200"/>
            <a:ext cx="8064896" cy="45259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3425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Закрепление  в слогах.</a:t>
            </a:r>
            <a:br>
              <a:rPr lang="ru-RU" b="1" dirty="0" smtClean="0"/>
            </a:br>
            <a:r>
              <a:rPr lang="ru-RU" dirty="0"/>
              <a:t>Д</a:t>
            </a:r>
            <a:r>
              <a:rPr lang="ru-RU" dirty="0" smtClean="0"/>
              <a:t>орожка.</a:t>
            </a:r>
            <a:endParaRPr lang="ru-RU" dirty="0"/>
          </a:p>
        </p:txBody>
      </p:sp>
      <p:pic>
        <p:nvPicPr>
          <p:cNvPr id="6146" name="Picture 2" descr="C:\Users\Учитель\Desktop\29 ДЕКАБРЯ НОВОЕ ПЕДСОВЕТ\29 ДЕК. КАРТИНКИ\SAM_09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00200"/>
            <a:ext cx="784887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695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Учитель\Desktop\ВОВА\SAM_1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0200"/>
            <a:ext cx="820891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423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Волшебная палочка.</a:t>
            </a:r>
            <a:endParaRPr lang="ru-RU" dirty="0"/>
          </a:p>
        </p:txBody>
      </p:sp>
      <p:pic>
        <p:nvPicPr>
          <p:cNvPr id="12290" name="Picture 2" descr="C:\Users\Учитель\Desktop\29 ДЕКАБРЯ НОВОЕ ПЕДСОВЕТ\29 ДЕК. КАРТИНКИ\SAM_09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714488"/>
            <a:ext cx="771530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732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Программист.</a:t>
            </a:r>
            <a:endParaRPr lang="ru-RU" dirty="0"/>
          </a:p>
        </p:txBody>
      </p:sp>
      <p:pic>
        <p:nvPicPr>
          <p:cNvPr id="7170" name="Picture 2" descr="C:\Users\Учитель\Desktop\29 ДЕКАБРЯ НОВОЕ ПЕДСОВЕТ\29 ДЕК. КАРТИНКИ\SAM_09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00200"/>
            <a:ext cx="770485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596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Автоматизация в словах.</a:t>
            </a:r>
            <a:br>
              <a:rPr lang="ru-RU" b="1" dirty="0" smtClean="0"/>
            </a:br>
            <a:r>
              <a:rPr lang="ru-RU" dirty="0" smtClean="0"/>
              <a:t>Что появилось?</a:t>
            </a:r>
            <a:endParaRPr lang="ru-RU" dirty="0"/>
          </a:p>
        </p:txBody>
      </p:sp>
      <p:pic>
        <p:nvPicPr>
          <p:cNvPr id="8194" name="Picture 2" descr="C:\Users\Учитель\Desktop\29 ДЕКАБРЯ НОВОЕ ПЕДСОВЕТ\29 ДЕК. КАРТИНКИ\SAM_09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00200"/>
            <a:ext cx="770485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1676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251</Words>
  <Application>Microsoft Office PowerPoint</Application>
  <PresentationFormat>Экран (4:3)</PresentationFormat>
  <Paragraphs>53</Paragraphs>
  <Slides>42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Логопедические технологии формирования правильного произношения. </vt:lpstr>
      <vt:lpstr>   Подготовительные упражнения.   </vt:lpstr>
      <vt:lpstr>  Постановка звука.  Игры на развитие речевого слуха и правильного произнесения изолированного звука</vt:lpstr>
      <vt:lpstr>Презентация PowerPoint</vt:lpstr>
      <vt:lpstr>Закрепление  в слогах. Дорожка.</vt:lpstr>
      <vt:lpstr>Презентация PowerPoint</vt:lpstr>
      <vt:lpstr>Волшебная палочка.</vt:lpstr>
      <vt:lpstr>Программист.</vt:lpstr>
      <vt:lpstr>Автоматизация в словах. Что появилось?</vt:lpstr>
      <vt:lpstr>Подбери по форме.</vt:lpstr>
      <vt:lpstr>Лишняя картинка.</vt:lpstr>
      <vt:lpstr>Собери вагоны.</vt:lpstr>
      <vt:lpstr>Игра со Звукоедом.</vt:lpstr>
      <vt:lpstr>Автоматизация в предложении. Придумать предложение. </vt:lpstr>
      <vt:lpstr>Собрать картинку и придумать предложение.</vt:lpstr>
      <vt:lpstr>Составить схему предложения.</vt:lpstr>
      <vt:lpstr>Презентация PowerPoint</vt:lpstr>
      <vt:lpstr>Презентация PowerPoint</vt:lpstr>
      <vt:lpstr>1. Уникальная технология, основанная на применении электронной и компьютерной аппаратуры 2. Современный высокоэффективный не медикаментозный метод реабилитации  3. Формирование нового динамического стереотипа речевого дыхания, речи и поведения  4. Овладение навыками саморегуляции </vt:lpstr>
      <vt:lpstr>  I ЭТАП  - Учимся правильно дышать Задача: дать пользователю ПО знание о дыхании человека и сформировать умение использовать возможности для овладения навыками правильного дыхания </vt:lpstr>
      <vt:lpstr> II ЭТАП – Учимся сидеть и слушать диктора Задача: ознакомить с эталонным звучанием текста</vt:lpstr>
      <vt:lpstr>   III ЭТАП – Учимся зрительно контролировать читаемый текст Задача: научить ребенка речевому дыханию, равномерному при чтении стихов и неравномерному при чтении прозы</vt:lpstr>
      <vt:lpstr>   IV ЭТАП – Учимся читать тексты Задача: обучить ребенка чтению текстов с изменением скорости чтения от медленной до скорости чтения с эталонным звучанием</vt:lpstr>
      <vt:lpstr>Презентация PowerPoint</vt:lpstr>
      <vt:lpstr>Компьютерный тренажер « Дельфа» Собери букву.</vt:lpstr>
      <vt:lpstr>Найди букву. </vt:lpstr>
      <vt:lpstr>Грузовик.</vt:lpstr>
      <vt:lpstr>Найди слог.</vt:lpstr>
      <vt:lpstr>Слово. Вставь букву.</vt:lpstr>
      <vt:lpstr>Найди слово.</vt:lpstr>
      <vt:lpstr>Выбери предлог.</vt:lpstr>
      <vt:lpstr>Восстанови предложение.</vt:lpstr>
      <vt:lpstr>Составь предложение.</vt:lpstr>
      <vt:lpstr>«Учимся говорить правильно.» Неречевые звуки.</vt:lpstr>
      <vt:lpstr>Звукоподражание.</vt:lpstr>
      <vt:lpstr>Речевые звуки. Услышь звук.</vt:lpstr>
      <vt:lpstr>Дифференциация гласных.</vt:lpstr>
      <vt:lpstr>Презентация PowerPoint</vt:lpstr>
      <vt:lpstr>Дифференциация согласных.</vt:lpstr>
      <vt:lpstr>Презентация PowerPoint</vt:lpstr>
      <vt:lpstr>Определи место звука в слове.</vt:lpstr>
      <vt:lpstr>Песочная игротерапия. «Назови звук» «Дорожки из песка»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Учитель</cp:lastModifiedBy>
  <cp:revision>19</cp:revision>
  <dcterms:created xsi:type="dcterms:W3CDTF">2017-12-26T10:33:14Z</dcterms:created>
  <dcterms:modified xsi:type="dcterms:W3CDTF">2023-06-07T10:00:54Z</dcterms:modified>
</cp:coreProperties>
</file>