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64" r:id="rId6"/>
    <p:sldId id="262" r:id="rId7"/>
    <p:sldId id="261" r:id="rId8"/>
    <p:sldId id="260" r:id="rId9"/>
    <p:sldId id="259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FD0040-8832-4F84-BEEE-77F5F8403850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2BB196-ECE8-4995-AD06-A05A0DB23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8035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/>
              <a:t>«Путешествие </a:t>
            </a:r>
          </a:p>
          <a:p>
            <a:pPr algn="ctr">
              <a:buNone/>
            </a:pPr>
            <a:r>
              <a:rPr lang="ru-RU" sz="3600" b="1" i="1" dirty="0" smtClean="0"/>
              <a:t>Москва  -  Санкт-Петербург»</a:t>
            </a:r>
            <a:endParaRPr lang="ru-RU" sz="3600" dirty="0" smtClean="0"/>
          </a:p>
          <a:p>
            <a:pPr algn="ctr"/>
            <a:endParaRPr lang="ru-RU" sz="4800" dirty="0"/>
          </a:p>
        </p:txBody>
      </p:sp>
      <p:pic>
        <p:nvPicPr>
          <p:cNvPr id="4" name="Рисунок 3" descr="https://allovertheus.ru/wp-content/uploads/7/8/2/7829c472c1f5d73cd1c82a40f2c4df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110040" cy="271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guidego.ru/60a610588bec34f0149769d0.1600x120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895726" cy="30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4</a:t>
            </a:r>
            <a:br>
              <a:rPr lang="ru-RU" dirty="0" smtClean="0"/>
            </a:br>
            <a:r>
              <a:rPr lang="ru-RU" b="1" dirty="0" smtClean="0"/>
              <a:t>Изучаем расписание поездов.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026А</a:t>
            </a:r>
            <a:endParaRPr lang="ru-RU" sz="6000" dirty="0"/>
          </a:p>
        </p:txBody>
      </p:sp>
      <p:pic>
        <p:nvPicPr>
          <p:cNvPr id="7172" name="Picture 4" descr="https://avatars.mds.yandex.net/i?id=878635647c094927a82b144c2ed0d39c4bdfe8bc-649327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57562"/>
            <a:ext cx="4572000" cy="2933701"/>
          </a:xfrm>
          <a:prstGeom prst="rect">
            <a:avLst/>
          </a:prstGeom>
          <a:noFill/>
        </p:spPr>
      </p:pic>
      <p:pic>
        <p:nvPicPr>
          <p:cNvPr id="7174" name="Picture 6" descr="https://avatars.mds.yandex.net/i?id=3b68dd592738e7a2fe93b3856c61ff64b9ffe675-5459902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285860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Задание 5. </a:t>
            </a:r>
            <a:br>
              <a:rPr lang="ru-RU" dirty="0" smtClean="0"/>
            </a:br>
            <a:r>
              <a:rPr lang="ru-RU" b="1" dirty="0" smtClean="0"/>
              <a:t>Путь от гостиницы до Петергофа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4786346" cy="48037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Чтобы семье добраться из гостиницы, находящейся на Невском проспекте Санкт-Петербурга, до Петергофа, нужно сначала проехать на метро до Балтийского вокзала, а затем на автобусе до Петергофа. Стоимость одного жетона в метро составляет </a:t>
            </a:r>
            <a:r>
              <a:rPr lang="ru-RU" dirty="0" smtClean="0">
                <a:solidFill>
                  <a:srgbClr val="C00000"/>
                </a:solidFill>
              </a:rPr>
              <a:t>60 руб</a:t>
            </a:r>
            <a:r>
              <a:rPr lang="ru-RU" dirty="0" smtClean="0"/>
              <a:t>., а одного билета на автобус – </a:t>
            </a:r>
            <a:r>
              <a:rPr lang="ru-RU" dirty="0" smtClean="0">
                <a:solidFill>
                  <a:srgbClr val="C00000"/>
                </a:solidFill>
              </a:rPr>
              <a:t>55 руб</a:t>
            </a:r>
            <a:r>
              <a:rPr lang="ru-RU" dirty="0" smtClean="0"/>
              <a:t>. Сколько заплатит семья за проезд туда и обратно?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s://avatars.mds.yandex.net/i?id=28377f595c91e33424e3e4b716d579135117386b-1047619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143272" cy="2088967"/>
          </a:xfrm>
          <a:prstGeom prst="rect">
            <a:avLst/>
          </a:prstGeom>
          <a:noFill/>
        </p:spPr>
      </p:pic>
      <p:pic>
        <p:nvPicPr>
          <p:cNvPr id="6148" name="Picture 4" descr="https://avatars.mds.yandex.net/i?id=c85e45f80bb5078a4bfe9a9ca41b416bd255402a-529156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00438"/>
            <a:ext cx="3834331" cy="283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5. </a:t>
            </a:r>
            <a:br>
              <a:rPr lang="ru-RU" dirty="0" smtClean="0"/>
            </a:br>
            <a:r>
              <a:rPr lang="ru-RU" b="1" dirty="0" smtClean="0"/>
              <a:t>Путь от гостиницы до Петергофа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60*4 + 55*4 = 460 (</a:t>
            </a:r>
            <a:r>
              <a:rPr lang="ru-RU" dirty="0" err="1" smtClean="0"/>
              <a:t>руб</a:t>
            </a:r>
            <a:r>
              <a:rPr lang="ru-RU" dirty="0" smtClean="0"/>
              <a:t>)- стоимость проезда в один конец</a:t>
            </a:r>
          </a:p>
          <a:p>
            <a:pPr>
              <a:buNone/>
            </a:pPr>
            <a:r>
              <a:rPr lang="ru-RU" dirty="0" smtClean="0"/>
              <a:t>460 + 460 = 920 (</a:t>
            </a:r>
            <a:r>
              <a:rPr lang="ru-RU" dirty="0" err="1" smtClean="0"/>
              <a:t>руб</a:t>
            </a:r>
            <a:r>
              <a:rPr lang="ru-RU" dirty="0" smtClean="0"/>
              <a:t>) – стоимость проезда туда и обратно</a:t>
            </a:r>
            <a:endParaRPr lang="ru-RU" dirty="0"/>
          </a:p>
        </p:txBody>
      </p:sp>
      <p:pic>
        <p:nvPicPr>
          <p:cNvPr id="5122" name="Picture 2" descr="https://avatars.mds.yandex.net/i?id=606a36e5eea811915dc3bdb1be659229e061ac0b-9855607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43380"/>
            <a:ext cx="3936996" cy="2214561"/>
          </a:xfrm>
          <a:prstGeom prst="rect">
            <a:avLst/>
          </a:prstGeom>
          <a:noFill/>
        </p:spPr>
      </p:pic>
      <p:pic>
        <p:nvPicPr>
          <p:cNvPr id="5124" name="Picture 4" descr="https://avatars.mds.yandex.net/i?id=daaa5dca12f9353da0ed974f91144c86921538e4-7629177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3714776" cy="278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Задание 6</a:t>
            </a:r>
            <a:br>
              <a:rPr lang="ru-RU" dirty="0" smtClean="0"/>
            </a:br>
            <a:r>
              <a:rPr lang="ru-RU" b="1" dirty="0" smtClean="0"/>
              <a:t>Экскурсии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В Петергофе семья решила посетить Нижний парк, Большой дворец, Особую кладовую и дворец </a:t>
            </a:r>
            <a:r>
              <a:rPr lang="ru-RU" sz="2400" dirty="0" err="1" smtClean="0"/>
              <a:t>Монплезир</a:t>
            </a:r>
            <a:r>
              <a:rPr lang="ru-RU" sz="2400" dirty="0" smtClean="0"/>
              <a:t>. Стоимость билетов для граждан России указана в таблице. 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2786058"/>
          <a:ext cx="7286676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485778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Стоимость билетов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Нижний парк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Взрослые –450 руб. Дети до 16 лет - бесплатно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Большой дворец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Взрослые – 450 руб. Дети до 16 лет - полцены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Особая кладовая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Взрослые – 300 руб. Дети до 16 лет - полцены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Дворец </a:t>
                      </a:r>
                      <a:r>
                        <a:rPr lang="ru-RU" sz="2000" dirty="0" err="1">
                          <a:latin typeface="Calibri"/>
                          <a:ea typeface="Calibri"/>
                          <a:cs typeface="Times New Roman"/>
                        </a:rPr>
                        <a:t>Монплезир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Взрослые – 300 руб. Дети до 16 лет - бесплатно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altay/906486/2a000001653ee0e884b7de4024fb99d51adf/XXL_heigh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6-23.userapi.com/impg/UphzQdVjq1vP2vVu-JXdkCBJnv9QQuWHrTL6Xg/bysmrIl5M5I.jpg?size=1076x810&amp;quality=96&amp;sign=641932e76a9e2c46fbcfcb7f7b1bba87&amp;c_uniq_tag=weVfvxh53p8joGigkJD1vSTE3PfxMRNzVB7zbYSjLrk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6"/>
            <a:ext cx="3952875" cy="297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llovertheus.ru/wp-content/uploads/7/8/2/7829c472c1f5d73cd1c82a40f2c4df5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3357562"/>
            <a:ext cx="37147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3750 рублей  </a:t>
            </a:r>
            <a:r>
              <a:rPr lang="ru-RU" sz="2800" dirty="0" smtClean="0"/>
              <a:t>- потратит семья на все запланированные </a:t>
            </a:r>
            <a:r>
              <a:rPr lang="ru-RU" sz="2800" dirty="0" err="1" smtClean="0"/>
              <a:t>достопримечатель</a:t>
            </a:r>
            <a:r>
              <a:rPr lang="ru-RU" sz="2800" dirty="0" smtClean="0"/>
              <a:t> -</a:t>
            </a:r>
            <a:r>
              <a:rPr lang="ru-RU" sz="2800" dirty="0" err="1" smtClean="0"/>
              <a:t>ности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Задание   7. </a:t>
            </a:r>
            <a:r>
              <a:rPr lang="ru-RU" b="1" dirty="0" smtClean="0"/>
              <a:t>Сколько денег останется у семьи после поездки?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/>
              <a:t>Сколько денег останется у семьи после</a:t>
            </a:r>
          </a:p>
          <a:p>
            <a:pPr lvl="0">
              <a:buNone/>
            </a:pPr>
            <a:r>
              <a:rPr lang="ru-RU" b="1" dirty="0" smtClean="0"/>
              <a:t>поездки?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https://avatars.mds.yandex.net/i?id=683c15ef7296282ae79b14a4a92b7d25768a89e6-9098096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4572032" cy="306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Сколько денег останется у семьи после поездки?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00306"/>
            <a:ext cx="8686800" cy="357981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62 </a:t>
            </a:r>
            <a:r>
              <a:rPr lang="ru-RU" dirty="0" smtClean="0">
                <a:solidFill>
                  <a:schemeClr val="tx1"/>
                </a:solidFill>
              </a:rPr>
              <a:t>000 - 9600 – 920 - 3750 = </a:t>
            </a:r>
            <a:r>
              <a:rPr lang="ru-RU" dirty="0" smtClean="0">
                <a:solidFill>
                  <a:srgbClr val="FF0000"/>
                </a:solidFill>
              </a:rPr>
              <a:t>47730 </a:t>
            </a:r>
            <a:r>
              <a:rPr lang="ru-RU" dirty="0" smtClean="0">
                <a:solidFill>
                  <a:srgbClr val="FF0000"/>
                </a:solidFill>
              </a:rPr>
              <a:t>рублей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avatars.mds.yandex.net/i?id=412a55b4223bd73283e4817b3dea5931d0f00a24-7755581-images-thumbs&amp;ref=rim&amp;n=33&amp;w=333&amp;h=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429000"/>
            <a:ext cx="4400938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307/306333/img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00.infourok.ru/images/doc/307/306333/img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5286380" y="2500306"/>
            <a:ext cx="714380" cy="714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4321967" y="2821777"/>
            <a:ext cx="500066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3071802" y="2500306"/>
            <a:ext cx="785818" cy="64294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071802" y="3500438"/>
            <a:ext cx="642942" cy="35719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143504" y="3571876"/>
            <a:ext cx="928694" cy="4286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107653" y="5179231"/>
            <a:ext cx="785818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5000628" y="4786322"/>
            <a:ext cx="1000132" cy="8572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86380" y="4572008"/>
            <a:ext cx="642942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036347" y="3321843"/>
            <a:ext cx="1071570" cy="8572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821769" y="4679165"/>
            <a:ext cx="1071570" cy="85725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3071802" y="4429132"/>
            <a:ext cx="642942" cy="28575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V="1">
            <a:off x="2857488" y="3357562"/>
            <a:ext cx="1071570" cy="78581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Задание 1. </a:t>
            </a:r>
            <a:br>
              <a:rPr lang="ru-RU" b="1" dirty="0" smtClean="0"/>
            </a:br>
            <a:r>
              <a:rPr lang="ru-RU" b="1" dirty="0" smtClean="0"/>
              <a:t>Тест "Семейный бюджет"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357298"/>
            <a:ext cx="2928958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4800" dirty="0" smtClean="0"/>
              <a:t>1. Б</a:t>
            </a:r>
          </a:p>
          <a:p>
            <a:pPr marL="514350" indent="-514350">
              <a:buNone/>
            </a:pPr>
            <a:r>
              <a:rPr lang="ru-RU" sz="4800" dirty="0" smtClean="0"/>
              <a:t>2. А</a:t>
            </a:r>
          </a:p>
          <a:p>
            <a:pPr marL="514350" indent="-514350">
              <a:buNone/>
            </a:pPr>
            <a:r>
              <a:rPr lang="ru-RU" sz="4800" dirty="0" smtClean="0"/>
              <a:t>3. В</a:t>
            </a:r>
          </a:p>
          <a:p>
            <a:pPr marL="514350" indent="-514350">
              <a:buNone/>
            </a:pPr>
            <a:r>
              <a:rPr lang="ru-RU" sz="4800" dirty="0" smtClean="0"/>
              <a:t>4. А</a:t>
            </a:r>
          </a:p>
          <a:p>
            <a:pPr marL="514350" indent="-514350">
              <a:buNone/>
            </a:pPr>
            <a:r>
              <a:rPr lang="ru-RU" sz="4800" dirty="0" smtClean="0"/>
              <a:t>5. Г</a:t>
            </a:r>
          </a:p>
          <a:p>
            <a:pPr marL="514350" indent="-514350">
              <a:buNone/>
            </a:pPr>
            <a:r>
              <a:rPr lang="ru-RU" sz="4800" dirty="0" smtClean="0"/>
              <a:t>6. В</a:t>
            </a:r>
            <a:endParaRPr lang="ru-RU" sz="4800" dirty="0"/>
          </a:p>
        </p:txBody>
      </p:sp>
      <p:pic>
        <p:nvPicPr>
          <p:cNvPr id="13314" name="Picture 2" descr="https://fsd.multiurok.ru/html/2023/06/17/s_648dde24346ce/phpIsTyTk_Buklet-Semejnyj-byudzhet_html_ccb73cec659283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2786082" cy="2232467"/>
          </a:xfrm>
          <a:prstGeom prst="rect">
            <a:avLst/>
          </a:prstGeom>
          <a:noFill/>
        </p:spPr>
      </p:pic>
      <p:pic>
        <p:nvPicPr>
          <p:cNvPr id="13318" name="Picture 6" descr="https://ezavi.ru/wp-content/uploads/2022/12/croppedImg_10740127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559169" cy="2002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2</a:t>
            </a:r>
            <a:br>
              <a:rPr lang="ru-RU" b="1" dirty="0" smtClean="0"/>
            </a:br>
            <a:r>
              <a:rPr lang="ru-RU" b="1" dirty="0" smtClean="0"/>
              <a:t> Семейный бюджет за октябрь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Семья состоит из </a:t>
            </a:r>
            <a:r>
              <a:rPr lang="ru-RU" sz="2000" dirty="0" smtClean="0">
                <a:solidFill>
                  <a:srgbClr val="FF0000"/>
                </a:solidFill>
              </a:rPr>
              <a:t>мамы, папы и двух детей школьного возраста </a:t>
            </a:r>
            <a:r>
              <a:rPr lang="ru-RU" sz="2000" dirty="0" smtClean="0"/>
              <a:t>(11 лет  и 15 лет). </a:t>
            </a:r>
            <a:r>
              <a:rPr lang="ru-RU" sz="2000" dirty="0" smtClean="0">
                <a:solidFill>
                  <a:srgbClr val="7030A0"/>
                </a:solidFill>
              </a:rPr>
              <a:t>Зарплата</a:t>
            </a:r>
            <a:r>
              <a:rPr lang="ru-RU" sz="2000" dirty="0" smtClean="0"/>
              <a:t> мамы составляет </a:t>
            </a:r>
            <a:r>
              <a:rPr lang="ru-RU" sz="2000" dirty="0" smtClean="0">
                <a:solidFill>
                  <a:srgbClr val="7030A0"/>
                </a:solidFill>
              </a:rPr>
              <a:t>18000 руб</a:t>
            </a:r>
            <a:r>
              <a:rPr lang="ru-RU" sz="2000" dirty="0" smtClean="0"/>
              <a:t>., из которых </a:t>
            </a:r>
            <a:r>
              <a:rPr lang="ru-RU" sz="2000" dirty="0" smtClean="0">
                <a:solidFill>
                  <a:srgbClr val="00B050"/>
                </a:solidFill>
              </a:rPr>
              <a:t>оклад – 6500 руб</a:t>
            </a:r>
            <a:r>
              <a:rPr lang="ru-RU" sz="2000" dirty="0" smtClean="0"/>
              <a:t>., остальное – надбавки за стаж, интенсивность труда, качество выполненных работ, </a:t>
            </a:r>
            <a:r>
              <a:rPr lang="ru-RU" sz="2000" dirty="0" smtClean="0">
                <a:solidFill>
                  <a:srgbClr val="7030A0"/>
                </a:solidFill>
              </a:rPr>
              <a:t>зарплата </a:t>
            </a:r>
            <a:r>
              <a:rPr lang="ru-RU" sz="2000" dirty="0" smtClean="0"/>
              <a:t>папы составляет </a:t>
            </a:r>
            <a:r>
              <a:rPr lang="ru-RU" sz="2000" dirty="0" smtClean="0">
                <a:solidFill>
                  <a:srgbClr val="7030A0"/>
                </a:solidFill>
              </a:rPr>
              <a:t>25780 руб., </a:t>
            </a:r>
            <a:r>
              <a:rPr lang="ru-RU" sz="2000" dirty="0" smtClean="0"/>
              <a:t>из которых </a:t>
            </a:r>
            <a:r>
              <a:rPr lang="ru-RU" sz="2000" dirty="0" smtClean="0">
                <a:solidFill>
                  <a:srgbClr val="00B050"/>
                </a:solidFill>
              </a:rPr>
              <a:t>оклад 11720 руб</a:t>
            </a:r>
            <a:r>
              <a:rPr lang="ru-RU" sz="2000" dirty="0" smtClean="0">
                <a:solidFill>
                  <a:srgbClr val="FF0000"/>
                </a:solidFill>
              </a:rPr>
              <a:t>., </a:t>
            </a:r>
            <a:r>
              <a:rPr lang="ru-RU" sz="2000" dirty="0" smtClean="0"/>
              <a:t>остальное – надбавки. В октябре за хорошие показатели работы обоим родителям выплатили премию в размере оклада.</a:t>
            </a:r>
          </a:p>
          <a:p>
            <a:endParaRPr lang="ru-RU" sz="2000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Какой совокупный                       </a:t>
            </a:r>
          </a:p>
          <a:p>
            <a:r>
              <a:rPr lang="ru-RU" dirty="0" smtClean="0"/>
              <a:t>                                         доход семьи за </a:t>
            </a:r>
          </a:p>
          <a:p>
            <a:r>
              <a:rPr lang="ru-RU" dirty="0" smtClean="0"/>
              <a:t>                                               октябрь?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4" name="Picture 6" descr="https://avatars.mds.yandex.net/i?id=604be80321ff2a4872a2190b97fa3f9450599993-10414202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4143404" cy="276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Задание 2 </a:t>
            </a:r>
            <a:br>
              <a:rPr lang="ru-RU" dirty="0" smtClean="0"/>
            </a:br>
            <a:r>
              <a:rPr lang="ru-RU" b="1" dirty="0" smtClean="0"/>
              <a:t>Семейный бюджет за октябрь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18 000 + 6500 = 24 500 (</a:t>
            </a:r>
            <a:r>
              <a:rPr lang="ru-RU" dirty="0" err="1" smtClean="0"/>
              <a:t>руб</a:t>
            </a:r>
            <a:r>
              <a:rPr lang="ru-RU" dirty="0" smtClean="0"/>
              <a:t>) – доход мамы</a:t>
            </a:r>
          </a:p>
          <a:p>
            <a:pPr>
              <a:buNone/>
            </a:pPr>
            <a:r>
              <a:rPr lang="ru-RU" dirty="0" smtClean="0"/>
              <a:t>25 780 + 11 720 = 37500 (</a:t>
            </a:r>
            <a:r>
              <a:rPr lang="ru-RU" dirty="0" err="1" smtClean="0"/>
              <a:t>руб</a:t>
            </a:r>
            <a:r>
              <a:rPr lang="ru-RU" dirty="0" smtClean="0"/>
              <a:t>) – доход папы</a:t>
            </a:r>
          </a:p>
          <a:p>
            <a:pPr>
              <a:buNone/>
            </a:pPr>
            <a:r>
              <a:rPr lang="ru-RU" dirty="0" smtClean="0"/>
              <a:t>24 500 + 37 500 = </a:t>
            </a:r>
            <a:r>
              <a:rPr lang="ru-RU" dirty="0" smtClean="0"/>
              <a:t>62 </a:t>
            </a:r>
            <a:r>
              <a:rPr lang="ru-RU" dirty="0" smtClean="0"/>
              <a:t>000 (</a:t>
            </a:r>
            <a:r>
              <a:rPr lang="ru-RU" dirty="0" err="1" smtClean="0"/>
              <a:t>руб</a:t>
            </a:r>
            <a:r>
              <a:rPr lang="ru-RU" dirty="0" smtClean="0"/>
              <a:t>)- доход семьи за октябрь</a:t>
            </a:r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ru-RU" dirty="0" smtClean="0">
                <a:solidFill>
                  <a:srgbClr val="C00000"/>
                </a:solidFill>
              </a:rPr>
              <a:t>62 </a:t>
            </a:r>
            <a:r>
              <a:rPr lang="ru-RU" dirty="0" smtClean="0">
                <a:solidFill>
                  <a:srgbClr val="C00000"/>
                </a:solidFill>
              </a:rPr>
              <a:t>000 рублей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3</a:t>
            </a:r>
            <a:br>
              <a:rPr lang="ru-RU" dirty="0" smtClean="0"/>
            </a:br>
            <a:r>
              <a:rPr lang="ru-RU" b="1" dirty="0" smtClean="0"/>
              <a:t>Планируем поездку на осенних каникулах. Поезд или автомобиль?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85926"/>
            <a:ext cx="8686800" cy="26432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Семья из четырех человек планирует поехать из Москвы в Санкт-Петербург. Можно ехать поездом, а можно — на своей машине. Билет на поезд в сидячем вагоне на одного человека стоит  </a:t>
            </a:r>
            <a:r>
              <a:rPr lang="ru-RU" dirty="0" smtClean="0">
                <a:solidFill>
                  <a:srgbClr val="7030A0"/>
                </a:solidFill>
              </a:rPr>
              <a:t>1200 рублей</a:t>
            </a:r>
            <a:r>
              <a:rPr lang="ru-RU" dirty="0" smtClean="0">
                <a:solidFill>
                  <a:schemeClr val="tx1"/>
                </a:solidFill>
              </a:rPr>
              <a:t>. Автомобиль расходует 6 л бензина на 100 км пути, расстояние по шоссе 800 км, а цена 1 л бензина равна  </a:t>
            </a:r>
            <a:r>
              <a:rPr lang="ru-RU" dirty="0" smtClean="0">
                <a:solidFill>
                  <a:srgbClr val="7030A0"/>
                </a:solidFill>
              </a:rPr>
              <a:t>52 рубля</a:t>
            </a:r>
            <a:r>
              <a:rPr lang="ru-RU" dirty="0" smtClean="0">
                <a:solidFill>
                  <a:schemeClr val="tx1"/>
                </a:solidFill>
              </a:rPr>
              <a:t>.  На оплату  платных участков дороги в один конец уходит </a:t>
            </a:r>
            <a:r>
              <a:rPr lang="ru-RU" dirty="0" smtClean="0">
                <a:solidFill>
                  <a:srgbClr val="7030A0"/>
                </a:solidFill>
              </a:rPr>
              <a:t>2450 рублей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(</a:t>
            </a:r>
            <a:r>
              <a:rPr lang="ru-RU" i="1" u="sng" dirty="0" smtClean="0">
                <a:solidFill>
                  <a:schemeClr val="tx1"/>
                </a:solidFill>
              </a:rPr>
              <a:t>Расчеты произвести с учетом обратной дороги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4" name="Picture 4" descr="Пассажирские Поезда Фотографии (29 фотографий)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71942"/>
            <a:ext cx="3643301" cy="2428868"/>
          </a:xfrm>
          <a:prstGeom prst="rect">
            <a:avLst/>
          </a:prstGeom>
          <a:noFill/>
        </p:spPr>
      </p:pic>
      <p:pic>
        <p:nvPicPr>
          <p:cNvPr id="10246" name="Picture 6" descr="https://avatars.mds.yandex.net/i?id=b4f1a5a150462c022d2a1f6878e6516e4e9cd62d-10876343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71775"/>
            <a:ext cx="3357586" cy="2516224"/>
          </a:xfrm>
          <a:prstGeom prst="rect">
            <a:avLst/>
          </a:prstGeom>
          <a:noFill/>
        </p:spPr>
      </p:pic>
      <p:pic>
        <p:nvPicPr>
          <p:cNvPr id="10248" name="Picture 8" descr="https://avatars.mds.yandex.net/i?id=750654a842eee4ee72f50b2900bf34a4dd79d920-10414372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2000264" cy="200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3</a:t>
            </a:r>
            <a:br>
              <a:rPr lang="ru-RU" dirty="0" smtClean="0"/>
            </a:br>
            <a:r>
              <a:rPr lang="ru-RU" b="1" dirty="0" smtClean="0"/>
              <a:t>Планируем поездку на осенних каникулах. Поезд или автомобиль?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(1200 * 4) * 2 = </a:t>
            </a:r>
            <a:r>
              <a:rPr lang="ru-RU" dirty="0" smtClean="0">
                <a:solidFill>
                  <a:srgbClr val="FF0000"/>
                </a:solidFill>
              </a:rPr>
              <a:t>9600</a:t>
            </a:r>
            <a:r>
              <a:rPr lang="ru-RU" dirty="0" smtClean="0"/>
              <a:t> (</a:t>
            </a:r>
            <a:r>
              <a:rPr lang="ru-RU" dirty="0" err="1" smtClean="0"/>
              <a:t>руб</a:t>
            </a:r>
            <a:r>
              <a:rPr lang="ru-RU" dirty="0" smtClean="0"/>
              <a:t>) – стоимость проезда поездом  туда и обратно</a:t>
            </a:r>
          </a:p>
          <a:p>
            <a:pPr>
              <a:buNone/>
            </a:pPr>
            <a:r>
              <a:rPr lang="ru-RU" dirty="0" smtClean="0"/>
              <a:t>(800 : 100 * 6) * 52 + 2450 = 4946 (</a:t>
            </a:r>
            <a:r>
              <a:rPr lang="ru-RU" dirty="0" err="1" smtClean="0"/>
              <a:t>руб</a:t>
            </a:r>
            <a:r>
              <a:rPr lang="ru-RU" dirty="0" smtClean="0"/>
              <a:t>)- стоимость проезда на машине в один конец</a:t>
            </a:r>
          </a:p>
          <a:p>
            <a:pPr>
              <a:buNone/>
            </a:pPr>
            <a:r>
              <a:rPr lang="ru-RU" dirty="0" smtClean="0"/>
              <a:t>4946 + 4946 = </a:t>
            </a:r>
            <a:r>
              <a:rPr lang="ru-RU" dirty="0" smtClean="0">
                <a:solidFill>
                  <a:srgbClr val="FF0000"/>
                </a:solidFill>
              </a:rPr>
              <a:t>9892</a:t>
            </a:r>
            <a:r>
              <a:rPr lang="ru-RU" dirty="0" smtClean="0"/>
              <a:t> (</a:t>
            </a:r>
            <a:r>
              <a:rPr lang="ru-RU" dirty="0" err="1" smtClean="0"/>
              <a:t>руб</a:t>
            </a:r>
            <a:r>
              <a:rPr lang="ru-RU" dirty="0" smtClean="0"/>
              <a:t>) – стоимость проезда на автомобиле туда и обратно</a:t>
            </a:r>
            <a:endParaRPr lang="ru-RU" dirty="0"/>
          </a:p>
        </p:txBody>
      </p:sp>
      <p:pic>
        <p:nvPicPr>
          <p:cNvPr id="4" name="Picture 4" descr="Пассажирские Поезда Фотографии (29 фотографий)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238738"/>
            <a:ext cx="2428892" cy="1619262"/>
          </a:xfrm>
          <a:prstGeom prst="rect">
            <a:avLst/>
          </a:prstGeom>
          <a:noFill/>
        </p:spPr>
      </p:pic>
      <p:pic>
        <p:nvPicPr>
          <p:cNvPr id="9218" name="Picture 2" descr="https://avatars.mds.yandex.net/i?id=a85e88634c4b42a174b5514ed7f34f6b1d08d7b2-10734598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238759"/>
            <a:ext cx="2428860" cy="1619241"/>
          </a:xfrm>
          <a:prstGeom prst="rect">
            <a:avLst/>
          </a:prstGeom>
          <a:noFill/>
        </p:spPr>
      </p:pic>
      <p:pic>
        <p:nvPicPr>
          <p:cNvPr id="9222" name="Picture 6" descr="https://avatars.mds.yandex.net/i?id=2cf63c7414a721eda5dcafd9efba464cf2bfa5be-10471913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286363"/>
            <a:ext cx="2357454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Задание 4</a:t>
            </a:r>
            <a:br>
              <a:rPr lang="ru-RU" dirty="0" smtClean="0"/>
            </a:br>
            <a:r>
              <a:rPr lang="ru-RU" b="1" dirty="0" smtClean="0"/>
              <a:t>Изучаем расписание поездов.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Семья выезжает из Москвы в Санкт-Петербургский. Заселение в гостинице начинается в 10:00. В таблице дано расписание ночных поездов Москва  — Санкт-Петербург.</a:t>
            </a:r>
          </a:p>
          <a:p>
            <a:endParaRPr lang="ru-RU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571744"/>
          <a:ext cx="735811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5"/>
                <a:gridCol w="2452705"/>
                <a:gridCol w="2452705"/>
              </a:tblGrid>
              <a:tr h="848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Номер поезда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Отправление из Москвы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Прибытие в Санкт-Петербург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57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026A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22:42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06:32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7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002A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23:55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07:55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7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038A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22:42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06:40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57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016A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00:43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09:12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576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Задание 1.  Тест "Семейный бюджет"  </vt:lpstr>
      <vt:lpstr>Задание 2  Семейный бюджет за октябрь</vt:lpstr>
      <vt:lpstr>Задание 2  Семейный бюджет за октябрь </vt:lpstr>
      <vt:lpstr>Задание 3 Планируем поездку на осенних каникулах. Поезд или автомобиль?</vt:lpstr>
      <vt:lpstr>Задание 3 Планируем поездку на осенних каникулах. Поезд или автомобиль?</vt:lpstr>
      <vt:lpstr>Задание 4 Изучаем расписание поездов. </vt:lpstr>
      <vt:lpstr>Задание 4 Изучаем расписание поездов. </vt:lpstr>
      <vt:lpstr>Задание 5.  Путь от гостиницы до Петергофа </vt:lpstr>
      <vt:lpstr>Задание 5.  Путь от гостиницы до Петергофа </vt:lpstr>
      <vt:lpstr>Задание 6 Экскурсии </vt:lpstr>
      <vt:lpstr>Слайд 14</vt:lpstr>
      <vt:lpstr>Задание   7. Сколько денег останется у семьи после поездки?  </vt:lpstr>
      <vt:lpstr>Сколько денег останется у семьи после поездки?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2023-10-23T19:28:58Z</dcterms:created>
  <dcterms:modified xsi:type="dcterms:W3CDTF">2023-10-25T16:19:20Z</dcterms:modified>
</cp:coreProperties>
</file>