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1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2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91" r:id="rId15"/>
    <p:sldMasterId id="2147483921" r:id="rId16"/>
    <p:sldMasterId id="2147483936" r:id="rId17"/>
    <p:sldMasterId id="2147483951" r:id="rId18"/>
    <p:sldMasterId id="2147483966" r:id="rId19"/>
    <p:sldMasterId id="2147483981" r:id="rId20"/>
    <p:sldMasterId id="2147483996" r:id="rId21"/>
    <p:sldMasterId id="2147484026" r:id="rId22"/>
    <p:sldMasterId id="2147484041" r:id="rId23"/>
  </p:sldMasterIdLst>
  <p:notesMasterIdLst>
    <p:notesMasterId r:id="rId52"/>
  </p:notesMasterIdLst>
  <p:sldIdLst>
    <p:sldId id="292" r:id="rId24"/>
    <p:sldId id="293" r:id="rId25"/>
    <p:sldId id="262" r:id="rId26"/>
    <p:sldId id="275" r:id="rId27"/>
    <p:sldId id="276" r:id="rId28"/>
    <p:sldId id="290" r:id="rId29"/>
    <p:sldId id="278" r:id="rId30"/>
    <p:sldId id="294" r:id="rId31"/>
    <p:sldId id="295" r:id="rId32"/>
    <p:sldId id="280" r:id="rId33"/>
    <p:sldId id="266" r:id="rId34"/>
    <p:sldId id="267" r:id="rId35"/>
    <p:sldId id="281" r:id="rId36"/>
    <p:sldId id="268" r:id="rId37"/>
    <p:sldId id="286" r:id="rId38"/>
    <p:sldId id="282" r:id="rId39"/>
    <p:sldId id="287" r:id="rId40"/>
    <p:sldId id="270" r:id="rId41"/>
    <p:sldId id="283" r:id="rId42"/>
    <p:sldId id="273" r:id="rId43"/>
    <p:sldId id="265" r:id="rId44"/>
    <p:sldId id="264" r:id="rId45"/>
    <p:sldId id="269" r:id="rId46"/>
    <p:sldId id="285" r:id="rId47"/>
    <p:sldId id="272" r:id="rId48"/>
    <p:sldId id="288" r:id="rId49"/>
    <p:sldId id="274" r:id="rId50"/>
    <p:sldId id="27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7320-4250-4800-872F-6DF21341C6CB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A4737-750D-4583-940C-27B37617C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4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C15D-71AB-46DD-B861-B23956198C2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2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118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84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21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5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4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17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390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32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6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523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32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647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60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1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0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4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68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583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706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10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39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4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69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41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94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187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47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0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33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989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93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89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86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860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10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225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82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9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144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24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04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288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094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87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514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82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731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28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5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034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482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292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55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495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243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96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6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2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00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672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74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71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72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184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48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98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06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66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69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276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48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176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9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58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65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55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154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42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19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123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410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832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87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589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347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185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519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327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9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31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97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70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557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890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340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12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86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306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66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2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2564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14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27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03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752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13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15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904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052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63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9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2754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42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827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07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767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63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102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961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821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76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366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8728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20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144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18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59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690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40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95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750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8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321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248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296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92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977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307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2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139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057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475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074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0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5983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97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5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373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78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14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300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88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300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9450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60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7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71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088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2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3B812-9404-4451-BE60-714CC52A50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66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CA0B-5B4E-4A70-B3AA-FED47C1DC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809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9424-BEF1-4C58-8CD4-C77C1D5DB3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21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3EEF-FF21-4DA9-8B5F-0C3D2C6211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35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45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2D08-A767-48E9-873E-6D8C1A3743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217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3947-88CB-4B6A-8768-9842B098A0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69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D40E-9DEB-4510-A964-685B0E894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090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05FD-386D-4090-892E-E1675F284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03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05A1-031D-4CC3-A6B8-6E04E5D182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190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DE2C-77FE-4245-93F5-865EFF3B2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798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089-E253-4D9E-A13D-E41BE76892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9234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4B69-9E48-48E1-A568-997E902744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71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5637-89A1-45FC-84BA-7D79E4F6E0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208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BD5-8471-4D1F-B3C2-C8DA4AC58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57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CBA5B-3BD5-47A3-AA7D-E251940F6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180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3CC2-9366-4D56-B00E-8355E18C8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5169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937E-2BE3-4877-B432-EB37FBDE6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568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A515-9A38-492D-8961-4C17A8C566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648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60A1-4EC6-464D-831B-8555CF8D81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2956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B7E3-D0CE-496B-AFA3-5331A8864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0228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70C0-ABB5-4A34-AA93-9B10BC6B55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25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40A3-4A42-4146-B717-DCD01AE9F2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86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61B6-D4F5-4730-80A7-8E62616DB9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865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5983-5D36-4F13-A53C-39C4D5AD40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587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5775-1682-48F1-A7FD-A6F8AD8E5E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103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02F2-5DDD-421A-B590-8BDA7A155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8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9E86-1D52-4838-A1CC-CB34861D88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9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3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21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79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2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9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3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6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1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56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4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66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52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88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40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07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35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38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7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5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76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38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85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88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9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8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6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4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2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2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85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63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5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92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5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90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87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78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7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44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4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86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2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12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38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20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1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43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534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38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6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38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5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63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4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2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4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459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519C-9B38-40CD-8F3B-72A27E69F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4A03-6926-42BA-BBDC-37A248A855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67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4B0F-6844-4B78-9626-E96259182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B1F0-F05A-46C2-8C61-E6D10D76FB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84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85BE-376F-4DE9-9A14-909CF819A1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AA67-2D2D-4AB4-8569-0B7379401E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36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E322-30A8-4574-872A-DA646A937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12B6-8F2E-4D0A-A682-46F0A3DDD8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810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60D9-7554-4039-BB43-C0472804F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F8-863D-4251-9395-B8C3E7503E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90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723-3A6B-485A-8A6A-6F44BC078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7E7-315D-437F-93F8-6AF2ABCF3E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9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344A-4746-4DBD-BCD6-BD7598266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A6BC-BF06-4056-A531-8F99D26728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7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5841-5578-481F-920E-5DE062356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20CA-91C7-4429-954D-9C70DCAAB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110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9D97-CD94-455B-9D44-5AD6D369FC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71C3-27CD-47C0-B71B-C2DFC2240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45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ABB9-2519-4720-BD72-9340CA9F3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717E-6CA1-4F34-B384-B2C15BF3DF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1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63AB-3798-4698-8FE3-72A13BCD8B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FC9-67D2-4145-B10A-12BBF0CB7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3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801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24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88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73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47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28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24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6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D999E-1882-44D2-9687-80FFE7D113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18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978B9-1064-4AC6-92C1-6E5C48138A1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94A87-2AD8-461B-8026-17C7ED1EEF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24B7-34FA-45F8-810B-CA0F45F05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000333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3213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627313" y="1557338"/>
            <a:ext cx="3960812" cy="25193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00FF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76475"/>
            <a:ext cx="4897437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МАТЕМАТИКА </a:t>
            </a:r>
          </a:p>
          <a:p>
            <a:pPr eaLnBrk="1" hangingPunct="1">
              <a:defRPr/>
            </a:pPr>
            <a:r>
              <a:rPr lang="ru-RU" sz="2400" dirty="0" smtClean="0"/>
              <a:t>4 КЛАСС</a:t>
            </a:r>
          </a:p>
          <a:p>
            <a:pPr eaLnBrk="1" hangingPunct="1">
              <a:defRPr/>
            </a:pPr>
            <a:r>
              <a:rPr lang="ru-RU" sz="1800" dirty="0" smtClean="0"/>
              <a:t>Учитель: Когтева Ирина Николаевна</a:t>
            </a:r>
          </a:p>
          <a:p>
            <a:pPr eaLnBrk="1" hangingPunct="1">
              <a:defRPr/>
            </a:pPr>
            <a:r>
              <a:rPr lang="ru-RU" sz="1800" dirty="0" smtClean="0"/>
              <a:t>МБОУ «</a:t>
            </a:r>
            <a:r>
              <a:rPr lang="ru-RU" sz="1800" dirty="0" err="1"/>
              <a:t>К</a:t>
            </a:r>
            <a:r>
              <a:rPr lang="ru-RU" sz="1800" dirty="0" err="1" smtClean="0"/>
              <a:t>раснолипьевская</a:t>
            </a:r>
            <a:r>
              <a:rPr lang="ru-RU" sz="1800" dirty="0" smtClean="0"/>
              <a:t> школа»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113338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latin typeface="Monotype Corsiva" pitchFamily="66" charset="0"/>
              </a:rPr>
              <a:t>УРОК-СКАЗКА</a:t>
            </a:r>
          </a:p>
        </p:txBody>
      </p:sp>
    </p:spTree>
    <p:extLst>
      <p:ext uri="{BB962C8B-B14F-4D97-AF65-F5344CB8AC3E}">
        <p14:creationId xmlns:p14="http://schemas.microsoft.com/office/powerpoint/2010/main" val="2476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Вот наша печка к речке подходит.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Где же здесь плот? Нигде не находим.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Чтобы на речку плот опустить,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Надо задачу быстрее решить!</a:t>
            </a:r>
          </a:p>
        </p:txBody>
      </p:sp>
      <p:pic>
        <p:nvPicPr>
          <p:cNvPr id="9219" name="Picture 12" descr="rech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75945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8001056" cy="5572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14422"/>
            <a:ext cx="77867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 – 8 900 пар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Ж.- ?, в 2 раза &gt;,чем мужской      40 000 п.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 -?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929322" y="1500174"/>
            <a:ext cx="714380" cy="2500330"/>
          </a:xfrm>
          <a:prstGeom prst="rightBrace">
            <a:avLst>
              <a:gd name="adj1" fmla="val 8333"/>
              <a:gd name="adj2" fmla="val 50928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01024" y="6111875"/>
            <a:ext cx="804504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071546"/>
          <a:ext cx="6715172" cy="4500594"/>
        </p:xfrm>
        <a:graphic>
          <a:graphicData uri="http://schemas.openxmlformats.org/drawingml/2006/table">
            <a:tbl>
              <a:tblPr/>
              <a:tblGrid>
                <a:gridCol w="6715172"/>
              </a:tblGrid>
              <a:tr h="4500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1)8900х2=17800(пар) </a:t>
                      </a:r>
                      <a:r>
                        <a:rPr lang="ru-RU" sz="30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женской</a:t>
                      </a:r>
                      <a:r>
                        <a:rPr lang="ru-RU" sz="3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обуви</a:t>
                      </a: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3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latin typeface="Times New Roman"/>
                          <a:ea typeface="Times New Roman"/>
                          <a:cs typeface="Times New Roman"/>
                        </a:rPr>
                        <a:t>2)17800+8900=26700(пар</a:t>
                      </a: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) - мужской и        женской обуви.</a:t>
                      </a:r>
                      <a:endParaRPr lang="ru-RU" sz="3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latin typeface="Times New Roman"/>
                          <a:ea typeface="Times New Roman"/>
                          <a:cs typeface="Times New Roman"/>
                        </a:rPr>
                        <a:t>3)40000-26700=13300(пар</a:t>
                      </a:r>
                      <a:r>
                        <a:rPr lang="ru-RU" sz="3000" dirty="0">
                          <a:latin typeface="Times New Roman"/>
                          <a:ea typeface="Times New Roman"/>
                          <a:cs typeface="Times New Roman"/>
                        </a:rPr>
                        <a:t>) - детской обуви.</a:t>
                      </a:r>
                      <a:endParaRPr lang="ru-RU" sz="3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Ответ:13300 пар.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40000-(8900х2+8900)=13300(пар)</a:t>
                      </a:r>
                      <a:endParaRPr lang="ru-R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196975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Нет, не пройдете дальше вы, детки,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Если не получите хорошей отметки.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Всех посажу я в железные клетки.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А решить вы должны, без сомненья, все уравнения…</a:t>
            </a:r>
          </a:p>
          <a:p>
            <a:pPr eaLnBrk="1" hangingPunct="1">
              <a:buFontTx/>
              <a:buNone/>
              <a:defRPr/>
            </a:pPr>
            <a:endParaRPr lang="ru-RU" sz="2400" b="1" i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43" name="Picture 7" descr="7877_1136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4192587" cy="619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714412" y="500042"/>
            <a:ext cx="9401212" cy="917596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412776"/>
            <a:ext cx="4032448" cy="4684813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12 = 336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· х = 3 190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7" descr="7877_113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314019"/>
            <a:ext cx="3528515" cy="52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928670"/>
            <a:ext cx="3214710" cy="5429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12 = 336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 = 336 · 12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 = 4 032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4032:12=336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336=336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142876" cy="12406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3214686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2" y="2647944"/>
            <a:ext cx="235745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86248" y="4071942"/>
            <a:ext cx="2780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·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3 190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3 190 :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 = 638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638=3 190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3 190=3 190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54524" y="5564202"/>
            <a:ext cx="250033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2000232" y="142852"/>
            <a:ext cx="4978400" cy="107157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7" descr="7877_113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0727"/>
            <a:ext cx="3754213" cy="55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Наплакала речку,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Наплакала море,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smtClean="0">
                <a:solidFill>
                  <a:srgbClr val="0000FF"/>
                </a:solidFill>
                <a:latin typeface="Bookman Old Style" pitchFamily="18" charset="0"/>
              </a:rPr>
              <a:t>Давайте поможем царскому горю.</a:t>
            </a:r>
          </a:p>
        </p:txBody>
      </p:sp>
      <p:pic>
        <p:nvPicPr>
          <p:cNvPr id="11267" name="Picture 7" descr="19_05_nesmey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3052762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714356"/>
            <a:ext cx="3286148" cy="16430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736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         300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72066" y="714356"/>
            <a:ext cx="3286148" cy="15716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324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       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2428860" y="1785926"/>
            <a:ext cx="13573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7422" y="1857364"/>
            <a:ext cx="1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2198" y="1643050"/>
            <a:ext cx="19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57224" y="3000372"/>
            <a:ext cx="7715304" cy="3429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784·600+2 907·30=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0298" y="5572140"/>
            <a:ext cx="242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5419" y="4863018"/>
            <a:ext cx="17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Умножение 17"/>
          <p:cNvSpPr/>
          <p:nvPr/>
        </p:nvSpPr>
        <p:spPr>
          <a:xfrm>
            <a:off x="2571736" y="1357298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множение 18"/>
          <p:cNvSpPr/>
          <p:nvPr/>
        </p:nvSpPr>
        <p:spPr>
          <a:xfrm>
            <a:off x="6286512" y="1071546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066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714356"/>
            <a:ext cx="3286148" cy="16430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736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         300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72066" y="714356"/>
            <a:ext cx="3286148" cy="15716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324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       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2428860" y="1785926"/>
            <a:ext cx="13573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7422" y="1857364"/>
            <a:ext cx="162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220800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00760" y="1571612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2198" y="1643050"/>
            <a:ext cx="19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16200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57224" y="3000372"/>
            <a:ext cx="7715304" cy="3429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784·600+2 907·30=557 610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88" y="4786322"/>
            <a:ext cx="9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784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600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643174" y="5429264"/>
            <a:ext cx="121444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00298" y="5572140"/>
            <a:ext cx="242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470400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4811" y="478632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2907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30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14810" y="5500702"/>
            <a:ext cx="100013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43372" y="5500702"/>
            <a:ext cx="185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87210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7884" y="4857760"/>
            <a:ext cx="1759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470400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87210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929322" y="5500702"/>
            <a:ext cx="12144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29322" y="5572140"/>
            <a:ext cx="171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557610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Умножение 17"/>
          <p:cNvSpPr/>
          <p:nvPr/>
        </p:nvSpPr>
        <p:spPr>
          <a:xfrm>
            <a:off x="2571736" y="1357298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множение 18"/>
          <p:cNvSpPr/>
          <p:nvPr/>
        </p:nvSpPr>
        <p:spPr>
          <a:xfrm>
            <a:off x="6286512" y="1071546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Умножение 19"/>
          <p:cNvSpPr/>
          <p:nvPr/>
        </p:nvSpPr>
        <p:spPr>
          <a:xfrm>
            <a:off x="2714612" y="5000636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Умножение 23"/>
          <p:cNvSpPr/>
          <p:nvPr/>
        </p:nvSpPr>
        <p:spPr>
          <a:xfrm>
            <a:off x="4071934" y="5000636"/>
            <a:ext cx="214314" cy="285752"/>
          </a:xfrm>
          <a:prstGeom prst="mathMultiply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люс 25"/>
          <p:cNvSpPr/>
          <p:nvPr/>
        </p:nvSpPr>
        <p:spPr>
          <a:xfrm>
            <a:off x="5857884" y="5072074"/>
            <a:ext cx="285752" cy="285752"/>
          </a:xfrm>
          <a:prstGeom prst="mathPlus">
            <a:avLst>
              <a:gd name="adj1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</a:rPr>
              <a:t>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066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76250"/>
            <a:ext cx="4032250" cy="5761038"/>
          </a:xfrm>
          <a:solidFill>
            <a:srgbClr val="00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Низкий поклон всем вам, ребята,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Все так решали, все отвечали.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Сколько препятствий смогли вы пройти,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Счастье мое помогли вы найти!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В знак благодарности щуку примите,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Будет она в ваших книгах лежать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И все примеры, и все задачи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smtClean="0">
                <a:solidFill>
                  <a:srgbClr val="FF3300"/>
                </a:solidFill>
                <a:latin typeface="Bookman Old Style" pitchFamily="18" charset="0"/>
              </a:rPr>
              <a:t>Будет всегда помогать вам решать!</a:t>
            </a:r>
          </a:p>
        </p:txBody>
      </p:sp>
      <p:pic>
        <p:nvPicPr>
          <p:cNvPr id="12291" name="Picture 7" descr="20070328111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3973512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82020"/>
              </p:ext>
            </p:extLst>
          </p:nvPr>
        </p:nvGraphicFramePr>
        <p:xfrm>
          <a:off x="683568" y="188640"/>
          <a:ext cx="6762776" cy="5429288"/>
        </p:xfrm>
        <a:graphic>
          <a:graphicData uri="http://schemas.openxmlformats.org/drawingml/2006/table">
            <a:tbl>
              <a:tblPr/>
              <a:tblGrid>
                <a:gridCol w="6762776"/>
              </a:tblGrid>
              <a:tr h="542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Чтобы спорилось нужное дело,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Чтобы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 жизни не знать неудач,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Мы в поход отправляемся смело-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 мир загадок и сложных задач.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 беда, что идти далеко,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 беда, что путь будет труден,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Достижения крупным людям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Никогда не давались легко.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3300"/>
                </a:solidFill>
                <a:latin typeface="Times New Roman" pitchFamily="18" charset="0"/>
              </a:rPr>
              <a:t>      </a:t>
            </a:r>
            <a:br>
              <a:rPr lang="ru-RU" sz="80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8000" dirty="0" smtClean="0">
                <a:solidFill>
                  <a:srgbClr val="FF3300"/>
                </a:solidFill>
                <a:latin typeface="Times New Roman" pitchFamily="18" charset="0"/>
              </a:rPr>
              <a:t>Молодцы!</a:t>
            </a:r>
            <a:endParaRPr lang="ru-RU" sz="8000" dirty="0"/>
          </a:p>
        </p:txBody>
      </p:sp>
      <p:pic>
        <p:nvPicPr>
          <p:cNvPr id="5" name="Содержимое 8" descr="51321436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1500198" cy="18573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428736"/>
            <a:ext cx="7758138" cy="4697427"/>
          </a:xfrm>
        </p:spPr>
        <p:txBody>
          <a:bodyPr/>
          <a:lstStyle/>
          <a:p>
            <a:pPr algn="ctr">
              <a:buFontTx/>
              <a:buNone/>
            </a:pPr>
            <a:endParaRPr lang="ru-RU" sz="6000" b="1" i="1" dirty="0" smtClean="0">
              <a:solidFill>
                <a:srgbClr val="00B050"/>
              </a:solidFill>
              <a:latin typeface="UkrainianGoudyOld" pitchFamily="18" charset="0"/>
            </a:endParaRPr>
          </a:p>
          <a:p>
            <a:pPr algn="ctr">
              <a:buFontTx/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UkrainianGoudyOld" pitchFamily="18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UkrainianGoudyOld" pitchFamily="18" charset="0"/>
              </a:rPr>
              <a:t>за хорошую работу!</a:t>
            </a:r>
          </a:p>
          <a:p>
            <a:endParaRPr lang="ru-RU" dirty="0"/>
          </a:p>
        </p:txBody>
      </p:sp>
      <p:pic>
        <p:nvPicPr>
          <p:cNvPr id="7" name="Рисунок 6" descr="proshanie-4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357694"/>
            <a:ext cx="1854348" cy="148558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01024" y="6111875"/>
            <a:ext cx="804504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5886"/>
      </p:ext>
    </p:extLst>
  </p:cSld>
  <p:clrMapOvr>
    <a:masterClrMapping/>
  </p:clrMapOvr>
  <p:transition spd="med"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18426 C 0.01406 -0.19259 0.01354 -0.20116 0.01302 -0.20949 C 0.01285 -0.21504 0.00972 -0.22546 0.00972 -0.22546 C 0.00816 -0.24537 0.00521 -0.26736 0.01215 -0.28588 C 0.0158 -0.3081 0.02569 -0.32778 0.03108 -0.34954 C 0.03073 -0.36088 0.03125 -0.37268 0.02969 -0.38426 C 0.02917 -0.38935 0.02431 -0.39236 0.02274 -0.39699 C 0.02049 -0.40301 0.02101 -0.40856 0.01806 -0.41435 C 0.01632 -0.42291 0.0151 -0.43125 0.01302 -0.43981 C 0.01267 -0.4419 0.01111 -0.45185 0.00851 -0.45393 C 0.00816 -0.45416 -0.00035 -0.45787 -0.00226 -0.45879 C -0.00365 -0.45926 -0.00573 -0.46041 -0.00573 -0.46041 C -0.00764 -0.46018 -0.02031 -0.45995 -0.02483 -0.45717 C -0.03264 -0.45254 -0.0401 -0.44745 -0.04861 -0.44444 C -0.05417 -0.43912 -0.05625 -0.4375 -0.06285 -0.43981 C -0.06493 -0.44467 -0.06684 -0.45116 -0.06892 -0.45555 C -0.07066 -0.45903 -0.07326 -0.46157 -0.07483 -0.46504 C -0.07517 -0.46666 -0.07604 -0.46829 -0.07604 -0.46991 C -0.07604 -0.47685 -0.07569 -0.48356 -0.07483 -0.49051 C -0.07326 -0.50764 -0.05573 -0.51134 -0.0474 -0.5206 C -0.04618 -0.52199 -0.04531 -0.52407 -0.04392 -0.52546 C -0.04184 -0.52778 -0.03941 -0.52963 -0.03698 -0.53171 C -0.03438 -0.53379 -0.02951 -0.53819 -0.02951 -0.53819 C -0.02604 -0.54537 -0.02222 -0.55278 -0.01771 -0.55879 C -0.01684 -0.56227 -0.01441 -0.56481 -0.01406 -0.56829 C -0.01337 -0.5831 -0.01701 -0.6037 -0.02726 -0.61273 C -0.03003 -0.61504 -0.03299 -0.61551 -0.03559 -0.61759 C -0.04375 -0.6243 -0.03698 -0.6206 -0.04392 -0.62384 C -0.05503 -0.63403 -0.03889 -0.61991 -0.05226 -0.6287 C -0.05399 -0.62986 -0.05521 -0.63217 -0.05694 -0.63333 C -0.06094 -0.63588 -0.0651 -0.63727 -0.06892 -0.63981 C -0.07274 -0.64745 -0.08056 -0.64791 -0.08698 -0.6493 C -0.09236 -0.65185 -0.09774 -0.65532 -0.10365 -0.65717 C -0.10816 -0.66157 -0.11354 -0.66296 -0.11892 -0.66504 C -0.1283 -0.6743 -0.12431 -0.6706 -0.13073 -0.67616 C -0.13993 -0.67569 -0.14913 -0.67616 -0.15816 -0.67477 C -0.1599 -0.67454 -0.16111 -0.67222 -0.16285 -0.67153 C -0.16424 -0.67083 -0.175 -0.66852 -0.17604 -0.66829 C -0.19167 -0.66088 -0.20972 -0.66528 -0.22622 -0.66041 C -0.21944 -0.65162 -0.21354 -0.64213 -0.20712 -0.63333 C -0.20677 -0.63148 -0.20434 -0.62222 -0.20712 -0.61921 C -0.21076 -0.61504 -0.22135 -0.61111 -0.22622 -0.6081 C -0.2309 -0.60879 -0.23559 -0.61041 -0.24045 -0.61111 C -0.25191 -0.6125 -0.27483 -0.61435 -0.27483 -0.61435 C -0.27934 -0.61597 -0.28524 -0.61597 -0.28906 -0.61921 C -0.31406 -0.63842 -0.28681 -0.62014 -0.30955 -0.63495 C -0.31424 -0.64421 -0.31701 -0.64329 -0.32483 -0.64606 C -0.33021 -0.65069 -0.33524 -0.65416 -0.34045 -0.65879 C -0.34549 -0.66944 -0.35191 -0.67268 -0.36059 -0.67616 C -0.37639 -0.69074 -0.3974 -0.69653 -0.41528 -0.70486 C -0.41684 -0.70555 -0.41753 -0.70717 -0.4191 -0.7081 C -0.42413 -0.71157 -0.43003 -0.71227 -0.43576 -0.71435 C -0.43819 -0.71528 -0.44271 -0.71759 -0.44271 -0.71759 C -0.45833 -0.7162 -0.47188 -0.71435 -0.48698 -0.70949 C -0.49149 -0.70532 -0.49688 -0.70185 -0.50226 -0.7 C -0.51059 -0.69282 -0.52153 -0.68379 -0.53073 -0.6794 C -0.53507 -0.67384 -0.53681 -0.67037 -0.54271 -0.66829 C -0.54514 -0.66504 -0.5474 -0.66204 -0.54983 -0.65879 C -0.55469 -0.65254 -0.5559 -0.64444 -0.56076 -0.63819 C -0.56406 -0.62083 -0.55903 -0.6419 -0.56545 -0.62708 C -0.56615 -0.62523 -0.56597 -0.62268 -0.56667 -0.6206 C -0.56719 -0.61898 -0.56823 -0.61759 -0.56892 -0.61597 C -0.57083 -0.60555 -0.57309 -0.59583 -0.57622 -0.58588 C -0.57847 -0.56991 -0.57552 -0.58565 -0.5809 -0.56991 C -0.58438 -0.55972 -0.58559 -0.54907 -0.59045 -0.53981 C -0.59219 -0.53032 -0.59358 -0.52616 -0.6 -0.5206 C -0.60781 -0.50555 -0.62569 -0.50301 -0.63785 -0.49838 C -0.64375 -0.49352 -0.65069 -0.48958 -0.65694 -0.48588 C -0.6592 -0.48449 -0.66163 -0.48379 -0.66406 -0.48264 C -0.66528 -0.48217 -0.66788 -0.48102 -0.66788 -0.48102 C -0.67361 -0.47546 -0.67986 -0.47315 -0.68681 -0.47153 C -0.70069 -0.46504 -0.71632 -0.4662 -0.7309 -0.46504 C -0.7342 -0.46319 -0.73802 -0.4625 -0.74149 -0.46041 C -0.74618 -0.45787 -0.75 -0.45347 -0.75451 -0.45092 C -0.75781 -0.44907 -0.75972 -0.45 -0.76285 -0.44768 C -0.76962 -0.44282 -0.77448 -0.43588 -0.78073 -0.43032 C -0.78403 -0.4243 -0.78819 -0.42153 -0.79149 -0.41597 C -0.79931 -0.40278 -0.79271 -0.40972 -0.79983 -0.40324 C -0.80174 -0.3956 -0.80712 -0.39166 -0.81059 -0.38426 C -0.81389 -0.37708 -0.81528 -0.36898 -0.81892 -0.36204 C -0.82066 -0.35509 -0.82292 -0.34768 -0.82604 -0.34143 C -0.82743 -0.33611 -0.82986 -0.33194 -0.83194 -0.32708 C -0.83333 -0.32384 -0.83681 -0.31759 -0.83681 -0.31759 C -0.83854 -0.30972 -0.84271 -0.30324 -0.84514 -0.29537 C -0.84549 -0.29004 -0.84531 -0.28472 -0.84618 -0.2794 C -0.84653 -0.27754 -0.84792 -0.27639 -0.84861 -0.27477 C -0.84931 -0.27268 -0.85069 -0.26551 -0.85104 -0.26366 C -0.85069 -0.24977 -0.85087 -0.23588 -0.84983 -0.22222 C -0.84965 -0.22037 -0.84792 -0.21921 -0.8474 -0.21759 C -0.84253 -0.20278 -0.83854 -0.19143 -0.82951 -0.1794 C -0.82778 -0.16898 -0.82622 -0.16991 -0.82014 -0.16366 C -0.81146 -0.15463 -0.81927 -0.15856 -0.81059 -0.15555 C -0.80781 -0.15023 -0.80556 -0.14815 -0.80104 -0.14606 C -0.79826 -0.14352 -0.79601 -0.13958 -0.79271 -0.13819 C -0.78958 -0.1368 -0.78733 -0.13611 -0.78438 -0.13333 C -0.78021 -0.1294 -0.77726 -0.12315 -0.77361 -0.11921 C -0.77118 -0.11666 -0.76806 -0.1162 -0.76528 -0.11435 C -0.76406 -0.11273 -0.76302 -0.11088 -0.76181 -0.10949 C -0.76076 -0.10833 -0.7592 -0.10787 -0.75816 -0.10648 C -0.75347 -0.10046 -0.75851 -0.10231 -0.75243 -0.09838 C -0.74722 -0.09514 -0.7401 -0.09398 -0.73438 -0.09213 C -0.7309 -0.08889 -0.72778 -0.0875 -0.72361 -0.08588 C -0.71441 -0.08634 -0.70521 -0.08611 -0.69618 -0.08727 C -0.68681 -0.08842 -0.67813 -0.09629 -0.6691 -0.09838 C -0.6599 -0.10648 -0.64497 -0.11852 -0.63438 -0.12222 C -0.62986 -0.12685 -0.62431 -0.12986 -0.62014 -0.13495 C -0.61719 -0.13842 -0.61528 -0.14305 -0.61181 -0.14606 C -0.60938 -0.14815 -0.60712 -0.15046 -0.60469 -0.15254 C -0.60347 -0.15347 -0.60104 -0.15555 -0.60104 -0.15555 C -0.59392 -0.16829 -0.58438 -0.17407 -0.57378 -0.18102 C -0.56788 -0.18495 -0.56267 -0.18981 -0.55712 -0.19375 C -0.55174 -0.19722 -0.54462 -0.19815 -0.53906 -0.2 C -0.53021 -0.20833 -0.52274 -0.19884 -0.51528 -0.19213 C -0.50868 -0.18634 -0.5026 -0.17916 -0.49618 -0.17315 C -0.49479 -0.17176 -0.49306 -0.17106 -0.49149 -0.16991 C -0.48906 -0.16805 -0.48663 -0.16597 -0.48455 -0.16366 C -0.48108 -0.16018 -0.4691 -0.14444 -0.46528 -0.14282 C -0.45955 -0.13194 -0.44653 -0.11597 -0.43698 -0.11273 C -0.43247 -0.10741 -0.42934 -0.10509 -0.42361 -0.10324 C -0.41267 -0.0956 -0.42604 -0.10416 -0.41285 -0.09838 C -0.40434 -0.09467 -0.39601 -0.08958 -0.38802 -0.08426 C -0.38229 -0.08079 -0.37639 -0.07916 -0.37135 -0.07477 C -0.36163 -0.07569 -0.35226 -0.07616 -0.34271 -0.07778 C -0.33611 -0.07893 -0.33038 -0.08541 -0.32378 -0.08727 C -0.31667 -0.09444 -0.30885 -0.09537 -0.30122 -0.1 C -0.28524 -0.10926 -0.26997 -0.12106 -0.25365 -0.1287 C -0.24844 -0.13842 -0.23455 -0.14699 -0.22622 -0.15092 C -0.2224 -0.15741 -0.21892 -0.15926 -0.21406 -0.16366 C -0.21302 -0.16574 -0.21215 -0.16829 -0.21059 -0.16991 C -0.20868 -0.17245 -0.20365 -0.17616 -0.20365 -0.17616 C -0.19931 -0.18472 -0.2033 -0.17824 -0.19514 -0.18426 C -0.19132 -0.18704 -0.18854 -0.19236 -0.18438 -0.19375 C -0.17691 -0.19629 -0.1691 -0.19815 -0.16181 -0.20162 C -0.15226 -0.20116 -0.14271 -0.20116 -0.13316 -0.2 C -0.13073 -0.19977 -0.12622 -0.19699 -0.12622 -0.19699 C -0.12483 -0.19583 -0.12378 -0.19444 -0.1224 -0.19375 C -0.12031 -0.19236 -0.11528 -0.19051 -0.11528 -0.19051 C -0.1125 -0.18796 -0.10903 -0.18634 -0.10694 -0.18264 C -0.10608 -0.18102 -0.10556 -0.17893 -0.10451 -0.17778 C -0.10278 -0.17569 -0.10035 -0.175 -0.09861 -0.17315 C -0.09358 -0.16805 -0.08941 -0.16111 -0.08438 -0.15555 C -0.08351 -0.1544 -0.08194 -0.1537 -0.08073 -0.15254 C -0.07951 -0.15162 -0.0783 -0.15046 -0.07726 -0.1493 C -0.0717 -0.14282 -0.07066 -0.1375 -0.06285 -0.13495 C -0.06042 -0.12963 -0.05226 -0.12222 -0.05226 -0.12222 C -0.05139 -0.1206 -0.05035 -0.11921 -0.04983 -0.11759 C -0.04913 -0.11551 -0.04965 -0.11296 -0.04861 -0.11111 C -0.0467 -0.10694 -0.04375 -0.10416 -0.04149 -0.1 C -0.03837 -0.0743 -0.02483 -0.04907 -0.01285 -0.0287 C -0.01111 -0.02037 -0.00799 -0.01134 -0.00226 -0.00648 C 0.00035 -0.00116 0.00017 -0.00347 0.00017 -1.85185E-6 " pathEditMode="relative" ptsTypes="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571480"/>
            <a:ext cx="6715172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149695 : 637=235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14810" y="3786190"/>
            <a:ext cx="1571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8596" y="3929066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13542 :  183=74</a:t>
            </a:r>
          </a:p>
        </p:txBody>
      </p:sp>
    </p:spTree>
    <p:extLst>
      <p:ext uri="{BB962C8B-B14F-4D97-AF65-F5344CB8AC3E}">
        <p14:creationId xmlns:p14="http://schemas.microsoft.com/office/powerpoint/2010/main" val="16991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83110"/>
              </p:ext>
            </p:extLst>
          </p:nvPr>
        </p:nvGraphicFramePr>
        <p:xfrm>
          <a:off x="1142976" y="1285859"/>
          <a:ext cx="6477024" cy="5440426"/>
        </p:xfrm>
        <a:graphic>
          <a:graphicData uri="http://schemas.openxmlformats.org/drawingml/2006/table">
            <a:tbl>
              <a:tblPr/>
              <a:tblGrid>
                <a:gridCol w="6477024"/>
              </a:tblGrid>
              <a:tr h="4940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1 ряд</a:t>
                      </a:r>
                      <a:r>
                        <a:rPr lang="ru-RU" sz="4800" b="1" dirty="0" smtClean="0"/>
                        <a:t>     </a:t>
                      </a:r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13542 :  183=</a:t>
                      </a:r>
                    </a:p>
                    <a:p>
                      <a:endParaRPr lang="ru-RU" sz="4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2ряд </a:t>
                      </a:r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149695 : 637=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61" name="AutoShape 1"/>
          <p:cNvSpPr>
            <a:spLocks noChangeArrowheads="1"/>
          </p:cNvSpPr>
          <p:nvPr/>
        </p:nvSpPr>
        <p:spPr bwMode="auto">
          <a:xfrm>
            <a:off x="1235075" y="-7938"/>
            <a:ext cx="942975" cy="266701"/>
          </a:xfrm>
          <a:prstGeom prst="wedgeRectCallout">
            <a:avLst>
              <a:gd name="adj1" fmla="val -49394"/>
              <a:gd name="adj2" fmla="val 180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928670"/>
            <a:ext cx="3214710" cy="5429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 12 = 336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 = 336 · 12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 = 4 032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Ответ:4032.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928670"/>
            <a:ext cx="142876" cy="12406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5786" y="3214686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0562" y="2647944"/>
            <a:ext cx="2357454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86248" y="4071942"/>
            <a:ext cx="2780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·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3 190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3 190 :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 = 638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Ответ:638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54524" y="5564202"/>
            <a:ext cx="250033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User\Desktop\Новая папка\x_9c2d36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357694"/>
            <a:ext cx="2071702" cy="22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000232" y="142852"/>
            <a:ext cx="4978400" cy="107157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4321175" cy="1503362"/>
          </a:xfrm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292725" y="1484313"/>
            <a:ext cx="33829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</a:rPr>
              <a:t>Емеля поймал 15 карасей, а окуней в 8 раз больше. Сколько окуней поймал Емеля?</a:t>
            </a:r>
          </a:p>
        </p:txBody>
      </p:sp>
      <p:pic>
        <p:nvPicPr>
          <p:cNvPr id="6148" name="Picture 8" descr="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49500"/>
            <a:ext cx="51482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>
            <a:fillRect/>
          </a:stretch>
        </p:blipFill>
        <p:spPr bwMode="auto">
          <a:xfrm>
            <a:off x="4030663" y="3908425"/>
            <a:ext cx="51133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84763"/>
            <a:ext cx="43211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4787900" y="2708275"/>
            <a:ext cx="4030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</a:rPr>
              <a:t>Курочка Ряба за год снесла 160 простых яиц, а золотых – в 2 раза меньше. Сколько золотых яиц снесла Курочка Ряба?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859338" y="4292600"/>
            <a:ext cx="4032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</a:rPr>
              <a:t>Баба Яга летит на метле со скоростью 25 км/ч. Сколько времени ей будет нужно, чтобы пролететь 100 км?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5292725" y="5445125"/>
            <a:ext cx="33829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</a:rPr>
              <a:t>Старик за 33 года поймал 1 золотую рыбку. Сколько ему еще надо рыбачить, чтобы поймать 3 золотых рыбки ?</a:t>
            </a:r>
          </a:p>
        </p:txBody>
      </p:sp>
      <p:pic>
        <p:nvPicPr>
          <p:cNvPr id="6154" name="Picture 17" descr="post-69271-1235398933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25538"/>
            <a:ext cx="45354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Самооценка учебной деятельности.</a:t>
            </a:r>
            <a:endParaRPr lang="ru-RU" dirty="0"/>
          </a:p>
        </p:txBody>
      </p:sp>
      <p:pic>
        <p:nvPicPr>
          <p:cNvPr id="4" name="Содержимое 3" descr="emocii-215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357454" cy="2428892"/>
          </a:xfrm>
          <a:prstGeom prst="rect">
            <a:avLst/>
          </a:prstGeom>
        </p:spPr>
      </p:pic>
      <p:pic>
        <p:nvPicPr>
          <p:cNvPr id="5" name="Рисунок 4" descr="emocii-21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214554"/>
            <a:ext cx="3857652" cy="3060389"/>
          </a:xfrm>
          <a:prstGeom prst="rect">
            <a:avLst/>
          </a:prstGeom>
        </p:spPr>
      </p:pic>
      <p:pic>
        <p:nvPicPr>
          <p:cNvPr id="6" name="Рисунок 5" descr="emocii-21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42" y="2500306"/>
            <a:ext cx="2928958" cy="286892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72462" y="6111875"/>
            <a:ext cx="733066" cy="365125"/>
          </a:xfrm>
        </p:spPr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ильмы\рисуночки\рисунки56\domik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0" y="1428750"/>
            <a:ext cx="2540000" cy="2286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548680"/>
            <a:ext cx="7106542" cy="4571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8" name="Picture 3" descr="C:\Users\User\Desktop\фильмы\рисуночки\рисунки56\domik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254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2786063" y="3714750"/>
            <a:ext cx="3500437" cy="1588"/>
          </a:xfrm>
          <a:prstGeom prst="line">
            <a:avLst/>
          </a:prstGeom>
          <a:ln w="476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572000" y="3714750"/>
            <a:ext cx="1714500" cy="11430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786063" y="3714750"/>
            <a:ext cx="1857375" cy="11430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3857625" y="32146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Verdana" pitchFamily="34" charset="0"/>
              </a:rPr>
              <a:t>80м</a:t>
            </a:r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>
            <a:off x="5600293" y="4143374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Verdana" pitchFamily="34" charset="0"/>
              </a:rPr>
              <a:t>35м</a:t>
            </a:r>
          </a:p>
        </p:txBody>
      </p:sp>
      <p:sp>
        <p:nvSpPr>
          <p:cNvPr id="16394" name="TextBox 18"/>
          <p:cNvSpPr txBox="1">
            <a:spLocks noChangeArrowheads="1"/>
          </p:cNvSpPr>
          <p:nvPr/>
        </p:nvSpPr>
        <p:spPr bwMode="auto">
          <a:xfrm>
            <a:off x="2571750" y="414337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Verdana" pitchFamily="34" charset="0"/>
              </a:rPr>
              <a:t>?м</a:t>
            </a:r>
          </a:p>
        </p:txBody>
      </p:sp>
      <p:sp>
        <p:nvSpPr>
          <p:cNvPr id="16395" name="TextBox 19"/>
          <p:cNvSpPr txBox="1">
            <a:spLocks noChangeArrowheads="1"/>
          </p:cNvSpPr>
          <p:nvPr/>
        </p:nvSpPr>
        <p:spPr bwMode="auto">
          <a:xfrm>
            <a:off x="428625" y="4071938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Verdana" pitchFamily="34" charset="0"/>
              </a:rPr>
              <a:t>Р=135м</a:t>
            </a:r>
          </a:p>
        </p:txBody>
      </p:sp>
      <p:pic>
        <p:nvPicPr>
          <p:cNvPr id="16396" name="Picture 2" descr="C:\Documents and Settings\Пользователь\Рабочий стол\Мои рисунки\Новадома2(2)\26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85775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C:\Documents and Settings\Пользователь\Рабочий стол\Мои рисунки\мамонтёнок\mamont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643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8229600" cy="1871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800" dirty="0" smtClean="0">
              <a:solidFill>
                <a:srgbClr val="993300"/>
              </a:solidFill>
            </a:endParaRPr>
          </a:p>
        </p:txBody>
      </p:sp>
      <p:pic>
        <p:nvPicPr>
          <p:cNvPr id="22531" name="Рисунок 4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14625"/>
            <a:ext cx="6477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7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C:\Users\User\Desktop\Новая папка\0_71429_c7bb8734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77" y="3857628"/>
            <a:ext cx="3757606" cy="27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000396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30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85468"/>
              </p:ext>
            </p:extLst>
          </p:nvPr>
        </p:nvGraphicFramePr>
        <p:xfrm>
          <a:off x="785786" y="428604"/>
          <a:ext cx="6929486" cy="3286148"/>
        </p:xfrm>
        <a:graphic>
          <a:graphicData uri="http://schemas.openxmlformats.org/drawingml/2006/table">
            <a:tbl>
              <a:tblPr/>
              <a:tblGrid>
                <a:gridCol w="6929486"/>
              </a:tblGrid>
              <a:tr h="328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5» -  </a:t>
                      </a: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 - </a:t>
                      </a: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 </a:t>
                      </a:r>
                      <a:r>
                        <a:rPr lang="ru-RU" sz="4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40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4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40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4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4429132"/>
          <a:ext cx="6500858" cy="1214445"/>
        </p:xfrm>
        <a:graphic>
          <a:graphicData uri="http://schemas.openxmlformats.org/drawingml/2006/table">
            <a:tbl>
              <a:tblPr/>
              <a:tblGrid>
                <a:gridCol w="6500858"/>
              </a:tblGrid>
              <a:tr h="121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Желаю 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всем успехов !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3300"/>
                </a:solidFill>
                <a:latin typeface="Curlz MT" pitchFamily="82" charset="0"/>
              </a:rPr>
              <a:t>КОД  ЗАМКА - 360</a:t>
            </a:r>
          </a:p>
        </p:txBody>
      </p:sp>
      <p:pic>
        <p:nvPicPr>
          <p:cNvPr id="4099" name="Picture 8" descr="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4283075" cy="482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9" descr="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213100"/>
            <a:ext cx="1298575" cy="166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6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12985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97425"/>
            <a:ext cx="12985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12985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9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00213"/>
            <a:ext cx="12985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12985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 descr="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1298575" cy="18303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5003800" y="2781300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24Х5</a:t>
            </a:r>
          </a:p>
        </p:txBody>
      </p: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8027988" y="6092825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72Х5</a:t>
            </a:r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5148263" y="6021388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36Х4</a:t>
            </a:r>
          </a:p>
        </p:txBody>
      </p:sp>
      <p:sp>
        <p:nvSpPr>
          <p:cNvPr id="4110" name="Text Box 25"/>
          <p:cNvSpPr txBox="1">
            <a:spLocks noChangeArrowheads="1"/>
          </p:cNvSpPr>
          <p:nvPr/>
        </p:nvSpPr>
        <p:spPr bwMode="auto">
          <a:xfrm>
            <a:off x="6659563" y="5013325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56Х3</a:t>
            </a:r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5292725" y="4365625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43Х6</a:t>
            </a: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auto">
          <a:xfrm>
            <a:off x="7956550" y="2997200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62Х7</a:t>
            </a:r>
          </a:p>
        </p:txBody>
      </p:sp>
      <p:sp>
        <p:nvSpPr>
          <p:cNvPr id="4113" name="Text Box 28"/>
          <p:cNvSpPr txBox="1">
            <a:spLocks noChangeArrowheads="1"/>
          </p:cNvSpPr>
          <p:nvPr/>
        </p:nvSpPr>
        <p:spPr bwMode="auto">
          <a:xfrm>
            <a:off x="6516688" y="2924175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00"/>
                </a:solidFill>
                <a:latin typeface="Arial" charset="0"/>
              </a:rPr>
              <a:t>27Х5</a:t>
            </a:r>
          </a:p>
        </p:txBody>
      </p:sp>
    </p:spTree>
    <p:extLst>
      <p:ext uri="{BB962C8B-B14F-4D97-AF65-F5344CB8AC3E}">
        <p14:creationId xmlns:p14="http://schemas.microsoft.com/office/powerpoint/2010/main" val="216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z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042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/>
          <p:cNvSpPr/>
          <p:nvPr/>
        </p:nvSpPr>
        <p:spPr>
          <a:xfrm>
            <a:off x="4000496" y="2285992"/>
            <a:ext cx="3500462" cy="2643206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204</a:t>
            </a:r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· 36</a:t>
            </a:r>
            <a:r>
              <a:rPr lang="ru-RU" sz="2000" b="1" dirty="0" smtClean="0">
                <a:solidFill>
                  <a:prstClr val="white"/>
                </a:solidFill>
              </a:rPr>
              <a:t>0=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142976" y="285728"/>
            <a:ext cx="3143272" cy="2428892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34·х48=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flipV="1">
            <a:off x="1785918" y="31553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490437" y="2046528"/>
            <a:ext cx="9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1632</a:t>
            </a: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50057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73440</a:t>
            </a: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 rot="10182597">
            <a:off x="1975108" y="5937964"/>
            <a:ext cx="5486400" cy="5060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7" descr="post-69271-1235398933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63" y="2582407"/>
            <a:ext cx="4294459" cy="44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_add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48609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175125" y="908050"/>
            <a:ext cx="4968875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000000"/>
                </a:solidFill>
                <a:effectLst/>
                <a:latin typeface="Bookman Old Style" pitchFamily="18" charset="0"/>
              </a:rPr>
              <a:t>Я Водяной, я Водяной,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000000"/>
                </a:solidFill>
                <a:effectLst/>
                <a:latin typeface="Bookman Old Style" pitchFamily="18" charset="0"/>
              </a:rPr>
              <a:t>Никто не водится со мной.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000000"/>
                </a:solidFill>
                <a:effectLst/>
                <a:latin typeface="Bookman Old Style" pitchFamily="18" charset="0"/>
              </a:rPr>
              <a:t>По кочкам печку я пущу,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000000"/>
                </a:solidFill>
                <a:effectLst/>
                <a:latin typeface="Bookman Old Style" pitchFamily="18" charset="0"/>
              </a:rPr>
              <a:t>В болоте всех я утоплю</a:t>
            </a:r>
          </a:p>
        </p:txBody>
      </p:sp>
      <p:pic>
        <p:nvPicPr>
          <p:cNvPr id="8195" name="Picture 12" descr="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" y="3912632"/>
            <a:ext cx="1727200" cy="121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539750" y="4221163"/>
            <a:ext cx="1173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9 975:75</a:t>
            </a:r>
          </a:p>
        </p:txBody>
      </p:sp>
      <p:pic>
        <p:nvPicPr>
          <p:cNvPr id="8197" name="Picture 14" descr="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006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0663"/>
            <a:ext cx="1727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6443663" y="5661025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149 695:637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700338" y="5661025"/>
            <a:ext cx="1173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2 544:53</a:t>
            </a: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4663274" y="4149725"/>
            <a:ext cx="1368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73 285:235</a:t>
            </a:r>
          </a:p>
        </p:txBody>
      </p:sp>
      <p:pic>
        <p:nvPicPr>
          <p:cNvPr id="8203" name="Picture 20" descr="4796c1d4-3e4d-4456-ba8b-5e8b65af11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960813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8229600" cy="223224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5400" b="1" kern="12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9 975:75=133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5400" b="1" kern="120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73 285:235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5400" b="1" kern="1200" dirty="0">
              <a:solidFill>
                <a:prstClr val="black"/>
              </a:solidFill>
              <a:effectLst/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509120"/>
            <a:ext cx="8229600" cy="151068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5400" b="1" kern="1200" dirty="0" smtClean="0">
                <a:solidFill>
                  <a:prstClr val="black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2 544 </a:t>
            </a:r>
            <a:r>
              <a:rPr lang="ru-RU" sz="5400" b="1" kern="1200" dirty="0">
                <a:solidFill>
                  <a:prstClr val="black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5400" b="1" kern="1200" dirty="0" smtClean="0">
                <a:solidFill>
                  <a:prstClr val="black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53=48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5400" b="1" kern="1200" dirty="0" smtClean="0">
                <a:solidFill>
                  <a:prstClr val="black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149 695 </a:t>
            </a:r>
            <a:r>
              <a:rPr lang="ru-RU" sz="5400" b="1" kern="1200" dirty="0">
                <a:solidFill>
                  <a:prstClr val="black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: 637=235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4" y="-171399"/>
            <a:ext cx="3668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5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6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7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8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7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Океан">
  <a:themeElements>
    <a:clrScheme name="Океан 9">
      <a:dk1>
        <a:srgbClr val="000000"/>
      </a:dk1>
      <a:lt1>
        <a:srgbClr val="FFFFFF"/>
      </a:lt1>
      <a:dk2>
        <a:srgbClr val="996633"/>
      </a:dk2>
      <a:lt2>
        <a:srgbClr val="A50021"/>
      </a:lt2>
      <a:accent1>
        <a:srgbClr val="FF6600"/>
      </a:accent1>
      <a:accent2>
        <a:srgbClr val="CC6600"/>
      </a:accent2>
      <a:accent3>
        <a:srgbClr val="CAB8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9">
        <a:dk1>
          <a:srgbClr val="000000"/>
        </a:dk1>
        <a:lt1>
          <a:srgbClr val="FFFFFF"/>
        </a:lt1>
        <a:dk2>
          <a:srgbClr val="996633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CAB8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9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0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1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2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3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4_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b="1" i="1" dirty="0">
            <a:latin typeface="Calibri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564</Words>
  <Application>Microsoft Office PowerPoint</Application>
  <PresentationFormat>Экран (4:3)</PresentationFormat>
  <Paragraphs>175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28</vt:i4>
      </vt:variant>
    </vt:vector>
  </HeadingPairs>
  <TitlesOfParts>
    <vt:vector size="51" baseType="lpstr">
      <vt:lpstr>1_Тема Office</vt:lpstr>
      <vt:lpstr>6_Тема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Океан</vt:lpstr>
      <vt:lpstr>1_Океан</vt:lpstr>
      <vt:lpstr>3_Океан</vt:lpstr>
      <vt:lpstr>4_Океан</vt:lpstr>
      <vt:lpstr>5_Океан</vt:lpstr>
      <vt:lpstr>6_Океан</vt:lpstr>
      <vt:lpstr>7_Океан</vt:lpstr>
      <vt:lpstr>8_Океан</vt:lpstr>
      <vt:lpstr>9_Океан</vt:lpstr>
      <vt:lpstr>Оформление по умолчанию</vt:lpstr>
      <vt:lpstr>УРОК-СКАЗКА</vt:lpstr>
      <vt:lpstr>Презентация PowerPoint</vt:lpstr>
      <vt:lpstr>Презентация PowerPoint</vt:lpstr>
      <vt:lpstr>КОД  ЗАМКА - 360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Молодцы!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Самооценка учебной деятельности.</vt:lpstr>
      <vt:lpstr>.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admnh</cp:lastModifiedBy>
  <cp:revision>15</cp:revision>
  <dcterms:created xsi:type="dcterms:W3CDTF">2018-05-02T15:58:57Z</dcterms:created>
  <dcterms:modified xsi:type="dcterms:W3CDTF">2018-05-16T06:50:42Z</dcterms:modified>
</cp:coreProperties>
</file>