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77" r:id="rId8"/>
    <p:sldId id="262" r:id="rId9"/>
    <p:sldId id="263" r:id="rId10"/>
    <p:sldId id="264" r:id="rId11"/>
    <p:sldId id="265" r:id="rId12"/>
    <p:sldId id="278" r:id="rId13"/>
    <p:sldId id="266" r:id="rId14"/>
    <p:sldId id="271" r:id="rId15"/>
    <p:sldId id="272" r:id="rId16"/>
    <p:sldId id="273" r:id="rId17"/>
    <p:sldId id="274" r:id="rId18"/>
    <p:sldId id="275" r:id="rId19"/>
    <p:sldId id="276" r:id="rId20"/>
    <p:sldId id="267" r:id="rId21"/>
    <p:sldId id="268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00FF00"/>
    <a:srgbClr val="FF3300"/>
    <a:srgbClr val="D3D3D3"/>
    <a:srgbClr val="FAF8E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5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30E2B48-7A51-4A00-B2E0-FB8E45222F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026CD68-A9B6-4B2F-B6B9-597DE94303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36B71B-8FF3-41D5-8B9B-F7CEC1F0950B}" type="slidenum">
              <a:rPr lang="en-US"/>
              <a:pPr/>
              <a:t>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91F98-EAF3-43F9-BE79-34A5B66809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59A2B-8750-4C8A-9F1F-ADAEB46588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67C8E-6ABF-4CE9-9DE6-7A60F4B7BA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84BBF-FD61-45EF-9F5C-6BDFEB65C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05B5D-84E3-432A-8E19-CE60793D3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643D1-66CB-4F19-B9FF-FC5298E2F3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950FF-B4F1-4F69-946B-30316A3F54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51CBE-2DE2-4F73-9EF7-8EF950FBA5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9AC1E-4B57-488C-8B5F-FDE351CE1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B4160-854D-42A6-B15A-E29FAE7FD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C0231-BC31-4C61-AD67-0F578053B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FD854AC1-53E3-494B-BC0D-3F14A0F6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31.png"/><Relationship Id="rId7" Type="http://schemas.openxmlformats.org/officeDocument/2006/relationships/image" Target="../media/image34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image" Target="../media/image49.gif"/><Relationship Id="rId7" Type="http://schemas.openxmlformats.org/officeDocument/2006/relationships/image" Target="../media/image5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6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pPr eaLnBrk="1" hangingPunct="1"/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МБДОУ «Детский сад №15 Малыш» Чувашской Республики г.Алатыря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smtClean="0">
                <a:latin typeface="Times New Roman" pitchFamily="18" charset="0"/>
                <a:cs typeface="Times New Roman" pitchFamily="18" charset="0"/>
              </a:rPr>
            </a:br>
            <a:endParaRPr lang="en-US" sz="16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" name="TextBox 3"/>
          <p:cNvSpPr txBox="1">
            <a:spLocks noChangeArrowheads="1"/>
          </p:cNvSpPr>
          <p:nvPr/>
        </p:nvSpPr>
        <p:spPr bwMode="auto">
          <a:xfrm>
            <a:off x="152400" y="1676400"/>
            <a:ext cx="87630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Times New Roman" pitchFamily="18" charset="0"/>
                <a:cs typeface="Times New Roman" pitchFamily="18" charset="0"/>
              </a:rPr>
              <a:t>Тема мастер-класса</a:t>
            </a:r>
          </a:p>
          <a:p>
            <a:pPr algn="ctr"/>
            <a:r>
              <a:rPr lang="ru-RU" sz="2800" b="1">
                <a:latin typeface="Times New Roman" pitchFamily="18" charset="0"/>
                <a:cs typeface="Times New Roman" pitchFamily="18" charset="0"/>
              </a:rPr>
              <a:t>«Воспитание нравственных качеств личности ребёнка дошкольника посредством </a:t>
            </a:r>
          </a:p>
          <a:p>
            <a:pPr algn="ctr"/>
            <a:r>
              <a:rPr lang="ru-RU" sz="2800" b="1">
                <a:latin typeface="Times New Roman" pitchFamily="18" charset="0"/>
                <a:cs typeface="Times New Roman" pitchFamily="18" charset="0"/>
              </a:rPr>
              <a:t>игровой деятельности»</a:t>
            </a:r>
            <a:endParaRPr lang="ru-RU" sz="2800" b="1"/>
          </a:p>
        </p:txBody>
      </p:sp>
      <p:sp>
        <p:nvSpPr>
          <p:cNvPr id="2052" name="TextBox 4"/>
          <p:cNvSpPr txBox="1">
            <a:spLocks noChangeArrowheads="1"/>
          </p:cNvSpPr>
          <p:nvPr/>
        </p:nvSpPr>
        <p:spPr bwMode="auto">
          <a:xfrm>
            <a:off x="4114800" y="5181600"/>
            <a:ext cx="48133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>
                <a:latin typeface="Times New Roman" pitchFamily="18" charset="0"/>
                <a:cs typeface="Times New Roman" pitchFamily="18" charset="0"/>
              </a:rPr>
            </a:br>
            <a:r>
              <a:rPr lang="ru-RU">
                <a:latin typeface="Times New Roman" pitchFamily="18" charset="0"/>
                <a:cs typeface="Times New Roman" pitchFamily="18" charset="0"/>
              </a:rPr>
              <a:t>Воспитатель:Юфичкина Наталья Анатольевна</a:t>
            </a:r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ъект 2"/>
          <p:cNvSpPr>
            <a:spLocks noGrp="1"/>
          </p:cNvSpPr>
          <p:nvPr>
            <p:ph idx="1"/>
          </p:nvPr>
        </p:nvSpPr>
        <p:spPr>
          <a:xfrm>
            <a:off x="1828800" y="457200"/>
            <a:ext cx="6934200" cy="2057400"/>
          </a:xfrm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ru-RU" sz="2200" smtClean="0">
                <a:latin typeface="Times New Roman" pitchFamily="18" charset="0"/>
                <a:cs typeface="Times New Roman" pitchFamily="18" charset="0"/>
              </a:rPr>
              <a:t>Ведущим видом деятельности ребёнка является игра.</a:t>
            </a: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ru-RU" sz="2200" smtClean="0">
                <a:latin typeface="Times New Roman" pitchFamily="18" charset="0"/>
                <a:cs typeface="Times New Roman" pitchFamily="18" charset="0"/>
              </a:rPr>
              <a:t>Игра для малыша – это не только забава. Играя, ребёнок приобретает знания, умения, навыки, культивирует удовольствие и радость. Это целый мир, в котором он живёт, формирует способности, даже не догадываясь об этом.</a:t>
            </a:r>
          </a:p>
          <a:p>
            <a:pPr marL="0" indent="0">
              <a:buFontTx/>
              <a:buNone/>
            </a:pPr>
            <a:endParaRPr lang="ru-RU" sz="22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304800" y="2514600"/>
            <a:ext cx="662940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>
                <a:latin typeface="Times New Roman" pitchFamily="18" charset="0"/>
                <a:cs typeface="Times New Roman" pitchFamily="18" charset="0"/>
              </a:rPr>
              <a:t>Посредством игры можно воспитать жестокого, равнодушного человека, а можно – человека отзывчивого, нужного обществу. Отсюда возникает проблема: какие игры будут формировать развитие нравственных качеств ребенка, и при каких условиях становление нравственных качеств дошкольника в игре будет проходить эффективнее? Решение данной проблемы осуществляем путем создания условий для формирования в детях нравственных качеств, через игровую деятельность.</a:t>
            </a:r>
          </a:p>
          <a:p>
            <a:endParaRPr lang="ru-RU" sz="220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52600" y="381000"/>
            <a:ext cx="67646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 w="0">
                  <a:solidFill>
                    <a:srgbClr val="0070C0"/>
                  </a:solidFill>
                </a:ln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</a:rPr>
              <a:t>Этапы изготовления куклы</a:t>
            </a:r>
            <a:endParaRPr lang="ru-RU" sz="3200" b="1" cap="all" spc="0" dirty="0">
              <a:ln w="0">
                <a:solidFill>
                  <a:srgbClr val="0070C0"/>
                </a:solidFill>
              </a:ln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1267" name="Picture 3" descr="C:\Users\Пользователь\Desktop\Юфичкина\Презентация\Картинки\4a9e75aeebfde9b4448c6af79262e7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8968" y="1122568"/>
            <a:ext cx="7811632" cy="520203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C:\Users\Пользователь\Desktop\Юфичкина\Презентация\Картинки\detsad-413000-14779041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533400"/>
            <a:ext cx="8153400" cy="584629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Пользователь\Desktop\Юфичкина\Презентация\Картинки\s1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797334"/>
            <a:ext cx="3235508" cy="5060666"/>
          </a:xfrm>
          <a:prstGeom prst="rect">
            <a:avLst/>
          </a:prstGeom>
          <a:noFill/>
        </p:spPr>
      </p:pic>
      <p:pic>
        <p:nvPicPr>
          <p:cNvPr id="12293" name="Picture 5" descr="C:\Users\Пользователь\Desktop\Юфичкина\Презентация\Картинки\children0013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676400"/>
            <a:ext cx="3600450" cy="54006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Пользователь\Desktop\Юфичкина\Презентация\Картинки\s1200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7942" y="3048001"/>
            <a:ext cx="2839499" cy="3810000"/>
          </a:xfrm>
          <a:prstGeom prst="rect">
            <a:avLst/>
          </a:prstGeom>
          <a:noFill/>
        </p:spPr>
      </p:pic>
      <p:pic>
        <p:nvPicPr>
          <p:cNvPr id="31751" name="Picture 7" descr="C:\Users\Пользователь\Desktop\Юфичкина\Презентация\Картинки\block-play-clipart-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657600"/>
            <a:ext cx="2819400" cy="3412224"/>
          </a:xfrm>
          <a:prstGeom prst="rect">
            <a:avLst/>
          </a:prstGeom>
          <a:noFill/>
        </p:spPr>
      </p:pic>
      <p:pic>
        <p:nvPicPr>
          <p:cNvPr id="31752" name="Picture 8" descr="C:\Users\Пользователь\Desktop\Юфичкина\Презентация\Картинки\ff118f26115fa214094b11f1e2772c1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1600200"/>
            <a:ext cx="2133600" cy="2133600"/>
          </a:xfrm>
          <a:prstGeom prst="rect">
            <a:avLst/>
          </a:prstGeom>
          <a:noFill/>
        </p:spPr>
      </p:pic>
      <p:pic>
        <p:nvPicPr>
          <p:cNvPr id="31753" name="Picture 9" descr="C:\Users\Пользователь\Desktop\Юфичкина\Презентация\Картинки\Послушание-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3491" y="1981200"/>
            <a:ext cx="3101509" cy="4591050"/>
          </a:xfrm>
          <a:prstGeom prst="rect">
            <a:avLst/>
          </a:prstGeom>
          <a:noFill/>
        </p:spPr>
      </p:pic>
      <p:pic>
        <p:nvPicPr>
          <p:cNvPr id="31750" name="Picture 6" descr="C:\Users\Пользователь\Desktop\Юфичкина\Презентация\Картинки\Children's world_YalanaDesign_el (10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4419600"/>
            <a:ext cx="3691128" cy="2438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 descr="C:\Users\Пользователь\Desktop\Юфичкина\Презентация\Картинки\bluefair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609600"/>
            <a:ext cx="3549720" cy="5624513"/>
          </a:xfrm>
          <a:prstGeom prst="rect">
            <a:avLst/>
          </a:prstGeom>
          <a:noFill/>
        </p:spPr>
      </p:pic>
      <p:pic>
        <p:nvPicPr>
          <p:cNvPr id="32771" name="Picture 3" descr="C:\Users\Пользователь\Desktop\Юфичкина\Презентация\Картинки\69260993_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1" y="2819400"/>
            <a:ext cx="1735768" cy="3327509"/>
          </a:xfrm>
          <a:prstGeom prst="rect">
            <a:avLst/>
          </a:prstGeom>
          <a:noFill/>
        </p:spPr>
      </p:pic>
      <p:pic>
        <p:nvPicPr>
          <p:cNvPr id="32774" name="Picture 6" descr="C:\Users\Пользователь\Desktop\Юфичкина\Презентация\Картинки\2576966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4519613"/>
            <a:ext cx="4546863" cy="2338387"/>
          </a:xfrm>
          <a:prstGeom prst="rect">
            <a:avLst/>
          </a:prstGeom>
          <a:noFill/>
        </p:spPr>
      </p:pic>
      <p:pic>
        <p:nvPicPr>
          <p:cNvPr id="32777" name="Picture 9" descr="C:\Users\Пользователь\Desktop\Юфичкина\Презентация\Картинки\b0e383465b1ca3ce54d895a2c024d5d1ad07cbc6r1-618-618_hq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2362200"/>
            <a:ext cx="3071812" cy="3071812"/>
          </a:xfrm>
          <a:prstGeom prst="rect">
            <a:avLst/>
          </a:prstGeom>
          <a:noFill/>
        </p:spPr>
      </p:pic>
      <p:pic>
        <p:nvPicPr>
          <p:cNvPr id="32778" name="Picture 10" descr="C:\Users\Пользователь\Desktop\Юфичкина\Презентация\Картинки\640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5600" y="5424488"/>
            <a:ext cx="1219200" cy="1219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1.11111E-6 C 0.00104 -0.00208 0.00347 -0.0037 0.00312 -0.00625 C 0.00277 -0.00833 -0.00921 -0.03217 -0.0106 -0.03449 C -0.0132 -0.04814 -0.01858 -0.05532 -0.0257 -0.06481 C -0.02726 -0.06689 -0.02709 -0.07106 -0.02883 -0.07291 C -0.0323 -0.07662 -0.03681 -0.07824 -0.0408 -0.08101 C -0.04202 -0.08194 -0.04271 -0.08402 -0.04393 -0.08495 C -0.04827 -0.08842 -0.05435 -0.08865 -0.05903 -0.09097 C -0.06771 -0.09537 -0.07553 -0.09791 -0.08473 -0.10115 C -0.09584 -0.10509 -0.10643 -0.11203 -0.11806 -0.11319 C -0.12518 -0.11389 -0.1323 -0.11458 -0.13959 -0.11527 C -0.14688 -0.11666 -0.15348 -0.11805 -0.1606 -0.12129 C -0.22292 -0.1199 -0.23369 -0.12083 -0.27726 -0.11527 C -0.30157 -0.10162 -0.26389 -0.12176 -0.29549 -0.10926 C -0.29723 -0.10856 -0.29827 -0.10601 -0.30001 -0.10509 C -0.3158 -0.09652 -0.33438 -0.0875 -0.35139 -0.08287 C -0.3599 -0.07731 -0.36598 -0.07639 -0.3757 -0.07476 C -0.38438 -0.06713 -0.37674 -0.07268 -0.39237 -0.06875 C -0.39948 -0.06689 -0.3948 -0.06574 -0.40296 -0.06273 C -0.40782 -0.06088 -0.41806 -0.05879 -0.41806 -0.05879 C -0.429 -0.04907 -0.4415 -0.05162 -0.45452 -0.05069 C -0.46546 -0.04699 -0.47466 -0.04583 -0.48629 -0.04444 C -0.49497 -0.04074 -0.50348 -0.04004 -0.51233 -0.03657 C -0.59983 -0.03796 -0.60296 -0.03657 -0.65903 -0.04259 C -0.66841 -0.04537 -0.67587 -0.05254 -0.68473 -0.05671 C -0.68924 -0.06527 -0.70018 -0.08125 -0.70747 -0.08703 C -0.71025 -0.08912 -0.71389 -0.08889 -0.71667 -0.09097 C -0.72136 -0.09421 -0.72622 -0.10046 -0.73021 -0.10509 C -0.73976 -0.1162 -0.74792 -0.1331 -0.7606 -0.1375 C -0.76528 -0.14166 -0.77119 -0.14305 -0.7757 -0.14768 C -0.77848 -0.15069 -0.78074 -0.15416 -0.78334 -0.15764 C -0.79185 -0.16898 -0.77969 -0.15393 -0.7908 -0.16574 C -0.79202 -0.16689 -0.79393 -0.1699 -0.79393 -0.1699 " pathEditMode="relative" ptsTypes="ffffffffffffffffffffffffffffffffA">
                                      <p:cBhvr>
                                        <p:cTn id="14" dur="2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Пользователь\Desktop\Юфичкина\Презентация\Картинки\tr7j2j6ou9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914400"/>
            <a:ext cx="3352800" cy="5663713"/>
          </a:xfrm>
          <a:prstGeom prst="rect">
            <a:avLst/>
          </a:prstGeom>
          <a:noFill/>
        </p:spPr>
      </p:pic>
      <p:pic>
        <p:nvPicPr>
          <p:cNvPr id="33795" name="Picture 3" descr="C:\Users\Пользователь\Desktop\Юфичкина\Презентация\Картинки\2576966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4473" y="5253672"/>
            <a:ext cx="3119527" cy="1604328"/>
          </a:xfrm>
          <a:prstGeom prst="rect">
            <a:avLst/>
          </a:prstGeom>
          <a:noFill/>
        </p:spPr>
      </p:pic>
      <p:pic>
        <p:nvPicPr>
          <p:cNvPr id="33810" name="Picture 18" descr="C:\Users\Пользователь\Desktop\Юфичкина\Презентация\Картинки\AngryFloweryFoxhound-max-1mb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3962400"/>
            <a:ext cx="1456051" cy="1143000"/>
          </a:xfrm>
          <a:prstGeom prst="rect">
            <a:avLst/>
          </a:prstGeom>
          <a:noFill/>
        </p:spPr>
      </p:pic>
      <p:pic>
        <p:nvPicPr>
          <p:cNvPr id="33811" name="Picture 19" descr="C:\Users\Пользователь\Desktop\Юфичкина\Презентация\Картинки\butter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3733800"/>
            <a:ext cx="952500" cy="952500"/>
          </a:xfrm>
          <a:prstGeom prst="rect">
            <a:avLst/>
          </a:prstGeom>
          <a:noFill/>
        </p:spPr>
      </p:pic>
      <p:pic>
        <p:nvPicPr>
          <p:cNvPr id="33837" name="Picture 45" descr="C:\Users\Пользователь\Desktop\Юфичкина\Презентация\Картинки\59e1d320b4170898e19103e8bbec8ae8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11631" y="3733800"/>
            <a:ext cx="1832369" cy="1401762"/>
          </a:xfrm>
          <a:prstGeom prst="rect">
            <a:avLst/>
          </a:prstGeom>
          <a:noFill/>
        </p:spPr>
      </p:pic>
      <p:pic>
        <p:nvPicPr>
          <p:cNvPr id="33838" name="Picture 46" descr="C:\Users\Пользователь\Desktop\Юфичкина\Презентация\Картинки\2130088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914400"/>
            <a:ext cx="1833306" cy="14208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C 0.00365 -0.01296 0.00765 -0.01643 0.01668 -0.02222 C 0.02102 -0.02824 0.0224 -0.03009 0.02865 -0.0324 C 0.03282 -0.03796 0.03699 -0.03796 0.04237 -0.04051 C 0.05105 -0.05208 0.05643 -0.05949 0.06806 -0.06481 C 0.07588 -0.07268 0.08056 -0.07129 0.08942 -0.07476 C 0.09515 -0.08287 0.11789 -0.08588 0.1257 -0.08703 C 0.17327 -0.08588 0.19949 -0.08842 0.23942 -0.07476 C 0.2547 -0.06157 0.27293 -0.05949 0.29081 -0.05671 C 0.29949 -0.05277 0.304 -0.05023 0.31355 -0.04861 C 0.32171 -0.04722 0.33786 -0.04444 0.33786 -0.04444 C 0.37084 -0.03101 0.35418 -0.04074 0.42727 -0.04259 C 0.4323 -0.04398 0.43734 -0.04514 0.44237 -0.04652 C 0.4455 -0.04745 0.4514 -0.05069 0.4514 -0.05069 C 0.45574 -0.05601 0.46043 -0.05555 0.46511 -0.06064 C 0.47102 -0.06713 0.47362 -0.07893 0.47865 -0.08703 C 0.48404 -0.09583 0.47952 -0.08588 0.48629 -0.09514 C 0.48803 -0.09745 0.48907 -0.10092 0.49081 -0.10324 C 0.49636 -0.11064 0.50348 -0.11551 0.50904 -0.12338 C 0.51181 -0.13426 0.51164 -0.14398 0.51668 -0.1537 C 0.51824 -0.16504 0.51841 -0.17338 0.5257 -0.17986 C 0.52865 -0.18611 0.53022 -0.19213 0.53334 -0.19814 C 0.5349 -0.20509 0.53629 -0.21018 0.53942 -0.2162 C 0.54115 -0.22615 0.54393 -0.23217 0.54845 -0.24051 C 0.54897 -0.24398 0.54897 -0.24745 0.55001 -0.25069 C 0.55157 -0.25509 0.55609 -0.26273 0.55609 -0.26273 C 0.55782 -0.27708 0.56129 -0.28009 0.56511 -0.29305 C 0.56893 -0.30648 0.57362 -0.32523 0.58178 -0.33541 C 0.58352 -0.34467 0.58681 -0.35254 0.59393 -0.35555 C 0.60313 -0.36412 0.61477 -0.37222 0.6257 -0.37592 C 0.63022 -0.37986 0.63265 -0.38379 0.63786 -0.38588 C 0.64289 -0.39282 0.64949 -0.39305 0.65609 -0.39606 C 0.6665 -0.40671 0.67345 -0.40648 0.68629 -0.4081 C 0.70001 -0.41435 0.71425 -0.41828 0.72865 -0.42037 C 0.73577 -0.42338 0.74289 -0.43032 0.75001 -0.43032 " pathEditMode="relative" ptsTypes="ffffffffffffffffffffffffffffffffffA">
                                      <p:cBhvr>
                                        <p:cTn id="11" dur="5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Пользователь\Desktop\Юфичкина\Презентация\Картинки\75930915_large_StarLightDesigns_DeepInTheForest_elements__9_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0" y="-609600"/>
            <a:ext cx="4953000" cy="7794885"/>
          </a:xfrm>
          <a:prstGeom prst="rect">
            <a:avLst/>
          </a:prstGeom>
          <a:noFill/>
        </p:spPr>
      </p:pic>
      <p:pic>
        <p:nvPicPr>
          <p:cNvPr id="34819" name="Picture 3" descr="C:\Users\Пользователь\Desktop\Юфичкина\Презентация\Картинки\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981200" y="381000"/>
            <a:ext cx="1143000" cy="1143000"/>
          </a:xfrm>
          <a:prstGeom prst="rect">
            <a:avLst/>
          </a:prstGeom>
          <a:noFill/>
        </p:spPr>
      </p:pic>
      <p:pic>
        <p:nvPicPr>
          <p:cNvPr id="34820" name="Picture 4" descr="C:\Users\Пользователь\Desktop\Юфичкина\Презентация\Картинки\tr7j2j6ou9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1447800"/>
            <a:ext cx="2886964" cy="4876800"/>
          </a:xfrm>
          <a:prstGeom prst="rect">
            <a:avLst/>
          </a:prstGeom>
          <a:noFill/>
        </p:spPr>
      </p:pic>
      <p:pic>
        <p:nvPicPr>
          <p:cNvPr id="34821" name="Picture 5" descr="C:\Users\Пользователь\Desktop\Юфичкина\Презентация\Картинки\1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3733800"/>
            <a:ext cx="1090613" cy="1090613"/>
          </a:xfrm>
          <a:prstGeom prst="rect">
            <a:avLst/>
          </a:prstGeom>
          <a:noFill/>
        </p:spPr>
      </p:pic>
      <p:pic>
        <p:nvPicPr>
          <p:cNvPr id="34822" name="Picture 6" descr="C:\Users\Пользователь\Desktop\Юфичкина\Презентация\Картинки\so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5600" y="0"/>
            <a:ext cx="2247850" cy="239242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Пользователь\Desktop\Юфичкина\Презентация\Картинки\d6a68dd9d2151e7a927ef8c66226960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19200" y="2209800"/>
            <a:ext cx="8382000" cy="5014305"/>
          </a:xfrm>
          <a:prstGeom prst="rect">
            <a:avLst/>
          </a:prstGeom>
          <a:noFill/>
        </p:spPr>
      </p:pic>
      <p:pic>
        <p:nvPicPr>
          <p:cNvPr id="35843" name="Picture 3" descr="C:\Users\Пользователь\Desktop\Юфичкина\Презентация\Картинки\68796015_1294230309_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2362200"/>
            <a:ext cx="1425613" cy="2253442"/>
          </a:xfrm>
          <a:prstGeom prst="rect">
            <a:avLst/>
          </a:prstGeom>
          <a:noFill/>
        </p:spPr>
      </p:pic>
      <p:pic>
        <p:nvPicPr>
          <p:cNvPr id="35844" name="Picture 4" descr="C:\Users\Пользователь\Desktop\Юфичкина\Презентация\Картинки\867d073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3505200"/>
            <a:ext cx="2057400" cy="1388692"/>
          </a:xfrm>
          <a:prstGeom prst="rect">
            <a:avLst/>
          </a:prstGeom>
          <a:noFill/>
        </p:spPr>
      </p:pic>
      <p:pic>
        <p:nvPicPr>
          <p:cNvPr id="35845" name="Picture 5" descr="C:\Users\Пользователь\Desktop\Юфичкина\Презентация\Картинки\transpor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4572000"/>
            <a:ext cx="488950" cy="447257"/>
          </a:xfrm>
          <a:prstGeom prst="rect">
            <a:avLst/>
          </a:prstGeom>
          <a:noFill/>
        </p:spPr>
      </p:pic>
      <p:pic>
        <p:nvPicPr>
          <p:cNvPr id="35846" name="Picture 6" descr="C:\Users\Пользователь\Desktop\Юфичкина\Презентация\Картинки\tr7j2j6ou9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59212" y="3505200"/>
            <a:ext cx="1984788" cy="3352800"/>
          </a:xfrm>
          <a:prstGeom prst="rect">
            <a:avLst/>
          </a:prstGeom>
          <a:noFill/>
        </p:spPr>
      </p:pic>
      <p:pic>
        <p:nvPicPr>
          <p:cNvPr id="35847" name="Picture 7" descr="C:\Users\Пользователь\Desktop\Юфичкина\Презентация\Картинки\174942746_80f8c45f8574ef79624c934d35469f60_80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1676400"/>
            <a:ext cx="2508354" cy="3352800"/>
          </a:xfrm>
          <a:prstGeom prst="rect">
            <a:avLst/>
          </a:prstGeom>
          <a:noFill/>
        </p:spPr>
      </p:pic>
      <p:pic>
        <p:nvPicPr>
          <p:cNvPr id="35848" name="Picture 8" descr="C:\Users\Пользователь\Desktop\Юфичкина\Презентация\Картинки\867d073a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38400" y="2667000"/>
            <a:ext cx="2288438" cy="154463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44444E-6 C -0.00868 -0.01737 -0.02361 -0.01181 -0.0375 -0.01412 C -0.04653 -0.01575 -0.05538 -0.01991 -0.06424 -0.02223 C -0.09392 -0.03774 -0.10035 -0.02686 -0.15122 -0.02825 C -0.15156 -0.02825 -0.1651 -0.03172 -0.16597 -0.03241 C -0.16771 -0.03357 -0.16823 -0.03704 -0.16997 -0.03843 C -0.17049 -0.03889 -0.18003 -0.04213 -0.18073 -0.04237 C -0.18247 -0.05024 -0.18316 -0.05394 -0.18872 -0.05649 C -0.19792 -0.06575 -0.19444 -0.06112 -0.19931 -0.06875 C -0.20174 -0.07871 -0.20677 -0.08195 -0.21146 -0.08889 C -0.21372 -0.09977 -0.21441 -0.1132 -0.21806 -0.12315 C -0.2224 -0.13473 -0.22795 -0.14815 -0.2342 -0.15764 C -0.23854 -0.17639 -0.24792 -0.19537 -0.26094 -0.20209 C -0.26736 -0.21135 -0.27622 -0.2169 -0.28229 -0.22616 C -0.28854 -0.23542 -0.29583 -0.24306 -0.30382 -0.24838 C -0.31024 -0.25278 -0.32378 -0.25741 -0.32917 -0.26274 C -0.33385 -0.26737 -0.33715 -0.26829 -0.34253 -0.27061 C -0.35017 -0.27385 -0.34288 -0.27107 -0.35052 -0.27686 C -0.35677 -0.28172 -0.36667 -0.28149 -0.37344 -0.28287 C -0.3783 -0.28658 -0.38281 -0.2919 -0.38819 -0.29491 C -0.39983 -0.30162 -0.38837 -0.29329 -0.39601 -0.29908 " pathEditMode="relative" rAng="0" ptsTypes="ffffffffffffffffffffA">
                                      <p:cBhvr>
                                        <p:cTn id="6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1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2" name="Picture 8" descr="C:\Users\Пользователь\Desktop\Юфичкина\Презентация\Картинки\9c798ff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7010400"/>
          </a:xfrm>
          <a:prstGeom prst="rect">
            <a:avLst/>
          </a:prstGeom>
          <a:noFill/>
        </p:spPr>
      </p:pic>
      <p:pic>
        <p:nvPicPr>
          <p:cNvPr id="36867" name="Picture 3" descr="C:\Users\Пользователь\Desktop\Юфичкина\Презентация\Картинки\19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2006716"/>
            <a:ext cx="2306638" cy="4851284"/>
          </a:xfrm>
          <a:prstGeom prst="rect">
            <a:avLst/>
          </a:prstGeom>
          <a:noFill/>
        </p:spPr>
      </p:pic>
      <p:pic>
        <p:nvPicPr>
          <p:cNvPr id="36868" name="Picture 4" descr="C:\Users\Пользователь\Desktop\Юфичкина\Презентация\Картинки\dolls-balloons-clipart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133600" y="1728434"/>
            <a:ext cx="3094037" cy="5129566"/>
          </a:xfrm>
          <a:prstGeom prst="rect">
            <a:avLst/>
          </a:prstGeom>
          <a:noFill/>
        </p:spPr>
      </p:pic>
      <p:pic>
        <p:nvPicPr>
          <p:cNvPr id="36869" name="Picture 5" descr="C:\Users\Пользователь\Desktop\Юфичкина\Презентация\Картинки\tr7j2j6ou9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2438400"/>
            <a:ext cx="2616311" cy="4419600"/>
          </a:xfrm>
          <a:prstGeom prst="rect">
            <a:avLst/>
          </a:prstGeom>
          <a:noFill/>
        </p:spPr>
      </p:pic>
      <p:pic>
        <p:nvPicPr>
          <p:cNvPr id="36870" name="Picture 6" descr="C:\Users\Пользователь\Desktop\Юфичкина\Презентация\Картинки\68796019_1294230380_0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2379579"/>
            <a:ext cx="1905000" cy="4478421"/>
          </a:xfrm>
          <a:prstGeom prst="rect">
            <a:avLst/>
          </a:prstGeom>
          <a:noFill/>
        </p:spPr>
      </p:pic>
      <p:pic>
        <p:nvPicPr>
          <p:cNvPr id="36871" name="Picture 7" descr="C:\Users\Пользователь\Desktop\Юфичкина\Презентация\Картинки\kartinki_solnyshko_15_01061352.jpg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228600"/>
            <a:ext cx="2432219" cy="2438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447800" y="685800"/>
            <a:ext cx="5867400" cy="1143000"/>
          </a:xfrm>
        </p:spPr>
        <p:txBody>
          <a:bodyPr/>
          <a:lstStyle/>
          <a:p>
            <a:r>
              <a:rPr lang="ru-RU" sz="2400" b="1" i="1" u="sng" smtClean="0">
                <a:latin typeface="Times New Roman" pitchFamily="18" charset="0"/>
                <a:cs typeface="Times New Roman" pitchFamily="18" charset="0"/>
              </a:rPr>
              <a:t>Моё педагогическое кредо</a:t>
            </a:r>
          </a:p>
        </p:txBody>
      </p:sp>
      <p:sp>
        <p:nvSpPr>
          <p:cNvPr id="3075" name="Объект 2"/>
          <p:cNvSpPr>
            <a:spLocks noGrp="1"/>
          </p:cNvSpPr>
          <p:nvPr>
            <p:ph idx="1"/>
          </p:nvPr>
        </p:nvSpPr>
        <p:spPr>
          <a:xfrm>
            <a:off x="1447800" y="1600200"/>
            <a:ext cx="6400800" cy="19812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sz="2400" b="1" i="1" smtClean="0">
                <a:latin typeface="Times New Roman" pitchFamily="18" charset="0"/>
                <a:cs typeface="Times New Roman" pitchFamily="18" charset="0"/>
              </a:rPr>
              <a:t>Работы прекрасней нет, как ни возьми</a:t>
            </a:r>
          </a:p>
          <a:p>
            <a:pPr marL="0" indent="0">
              <a:buFontTx/>
              <a:buNone/>
            </a:pPr>
            <a:r>
              <a:rPr lang="ru-RU" sz="2400" b="1" i="1" smtClean="0">
                <a:latin typeface="Times New Roman" pitchFamily="18" charset="0"/>
                <a:cs typeface="Times New Roman" pitchFamily="18" charset="0"/>
              </a:rPr>
              <a:t>И в этом признаюсь я честно:</a:t>
            </a:r>
          </a:p>
          <a:p>
            <a:pPr marL="0" indent="0">
              <a:buFontTx/>
              <a:buNone/>
            </a:pPr>
            <a:r>
              <a:rPr lang="ru-RU" sz="2400" b="1" i="1" smtClean="0">
                <a:latin typeface="Times New Roman" pitchFamily="18" charset="0"/>
                <a:cs typeface="Times New Roman" pitchFamily="18" charset="0"/>
              </a:rPr>
              <a:t>Мне интересно работать с детьми</a:t>
            </a:r>
          </a:p>
          <a:p>
            <a:pPr marL="0" indent="0">
              <a:buFontTx/>
              <a:buNone/>
            </a:pPr>
            <a:r>
              <a:rPr lang="ru-RU" sz="2400" b="1" i="1" smtClean="0">
                <a:latin typeface="Times New Roman" pitchFamily="18" charset="0"/>
                <a:cs typeface="Times New Roman" pitchFamily="18" charset="0"/>
              </a:rPr>
              <a:t>И детям со мной интересно.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6400" y="304800"/>
            <a:ext cx="5867400" cy="4724400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Поздравление от меня – это раз.</a:t>
            </a:r>
          </a:p>
          <a:p>
            <a:pPr marL="0" indent="0" algn="ctr">
              <a:buFontTx/>
              <a:buNone/>
              <a:defRPr/>
            </a:pP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Шлю я добрые слова – это два.</a:t>
            </a:r>
          </a:p>
          <a:p>
            <a:pPr marL="0" indent="0" algn="ctr">
              <a:buFontTx/>
              <a:buNone/>
              <a:defRPr/>
            </a:pP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всё время впереди – это три.</a:t>
            </a:r>
          </a:p>
          <a:p>
            <a:pPr marL="0" indent="0" algn="ctr">
              <a:buFontTx/>
              <a:buNone/>
              <a:defRPr/>
            </a:pP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Жить со всеми в дружбе, мире – это четыре.</a:t>
            </a:r>
          </a:p>
          <a:p>
            <a:pPr marL="0" indent="0" algn="ctr">
              <a:buFontTx/>
              <a:buNone/>
              <a:defRPr/>
            </a:pP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Никогда не унывать – это пять.</a:t>
            </a:r>
          </a:p>
          <a:p>
            <a:pPr marL="0" indent="0" algn="ctr">
              <a:buFontTx/>
              <a:buNone/>
              <a:defRPr/>
            </a:pP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Преумножить всё, что есть – это шесть.</a:t>
            </a:r>
          </a:p>
          <a:p>
            <a:pPr marL="0" indent="0" algn="ctr">
              <a:buFontTx/>
              <a:buNone/>
              <a:defRPr/>
            </a:pP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внимательным ко всем – это семь.</a:t>
            </a:r>
          </a:p>
          <a:p>
            <a:pPr marL="0" indent="0" algn="ctr">
              <a:buFontTx/>
              <a:buNone/>
              <a:defRPr/>
            </a:pP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Помнить о добре, о чести – </a:t>
            </a:r>
          </a:p>
          <a:p>
            <a:pPr marL="0" indent="0" algn="ctr">
              <a:buFontTx/>
              <a:buNone/>
              <a:defRPr/>
            </a:pP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восемь, девять, десять.</a:t>
            </a:r>
          </a:p>
          <a:p>
            <a:pPr marL="0" indent="0" algn="ctr">
              <a:buFontTx/>
              <a:buNone/>
              <a:defRPr/>
            </a:pP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Ну, а к этому в придачу – </a:t>
            </a:r>
          </a:p>
          <a:p>
            <a:pPr marL="0" indent="0" algn="ctr">
              <a:buFontTx/>
              <a:buNone/>
              <a:defRPr/>
            </a:pP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счастья, радости удачи.</a:t>
            </a:r>
          </a:p>
          <a:p>
            <a:pPr>
              <a:defRPr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600" y="2590800"/>
            <a:ext cx="87260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31550" cmpd="sng">
                  <a:solidFill>
                    <a:srgbClr val="C00000"/>
                  </a:solidFill>
                  <a:prstDash val="solid"/>
                </a:ln>
                <a:solidFill>
                  <a:srgbClr val="FF33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j-lt"/>
                <a:cs typeface="Times New Roman" pitchFamily="18" charset="0"/>
              </a:rPr>
              <a:t>Спасибо за внимание!</a:t>
            </a:r>
            <a:endParaRPr lang="ru-RU" sz="6000" b="1" dirty="0">
              <a:ln w="31550" cmpd="sng">
                <a:solidFill>
                  <a:srgbClr val="C00000"/>
                </a:solidFill>
                <a:prstDash val="solid"/>
              </a:ln>
              <a:solidFill>
                <a:srgbClr val="FF33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41275" dist="12700" dir="120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8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 u="sng" dirty="0" smtClean="0">
                <a:latin typeface="Times New Roman" pitchFamily="18" charset="0"/>
                <a:cs typeface="Times New Roman" pitchFamily="18" charset="0"/>
              </a:rPr>
              <a:t>Цель мастер-класса:</a:t>
            </a:r>
          </a:p>
        </p:txBody>
      </p:sp>
      <p:sp>
        <p:nvSpPr>
          <p:cNvPr id="409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Tx/>
              <a:buAutoNum type="arabicPeriod"/>
            </a:pPr>
            <a:r>
              <a:rPr lang="ru-RU" i="1" smtClean="0">
                <a:latin typeface="Times New Roman" pitchFamily="18" charset="0"/>
                <a:cs typeface="Times New Roman" pitchFamily="18" charset="0"/>
              </a:rPr>
              <a:t>Познакомить участников мастер-класса с формами обучения, направленными на формирование нравственных ценностей.</a:t>
            </a:r>
          </a:p>
          <a:p>
            <a:pPr marL="514350" indent="-514350">
              <a:buFontTx/>
              <a:buAutoNum type="arabicPeriod"/>
            </a:pPr>
            <a:r>
              <a:rPr lang="ru-RU" i="1" smtClean="0">
                <a:latin typeface="Times New Roman" pitchFamily="18" charset="0"/>
                <a:cs typeface="Times New Roman" pitchFamily="18" charset="0"/>
              </a:rPr>
              <a:t>Освоение и последующее применение технологии в практической деятельности воспитателя.</a:t>
            </a:r>
          </a:p>
          <a:p>
            <a:pPr marL="514350" indent="-514350">
              <a:buFontTx/>
              <a:buAutoNum type="arabicPeriod"/>
            </a:pPr>
            <a:r>
              <a:rPr lang="ru-RU" i="1" smtClean="0">
                <a:latin typeface="Times New Roman" pitchFamily="18" charset="0"/>
                <a:cs typeface="Times New Roman" pitchFamily="18" charset="0"/>
              </a:rPr>
              <a:t>Распространение педагогического опыта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i="1" u="sng" smtClean="0">
                <a:latin typeface="Times New Roman" pitchFamily="18" charset="0"/>
                <a:cs typeface="Times New Roman" pitchFamily="18" charset="0"/>
              </a:rPr>
              <a:t>Задачи мастер-класса</a:t>
            </a:r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724400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Дать элементарные представления педагогам о значении игры как форме работы с дошкольниками в воспитании нравственных качеств личности.</a:t>
            </a:r>
          </a:p>
          <a:p>
            <a:pPr marL="514350" indent="-514350">
              <a:buFontTx/>
              <a:buAutoNum type="arabicPeriod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Создать условия для включения всех участников мастер-класса в активную деятельность.</a:t>
            </a:r>
          </a:p>
          <a:p>
            <a:pPr marL="514350" indent="-514350">
              <a:buFontTx/>
              <a:buAutoNum type="arabicPeriod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Создать позитивный эмоциональный настрой.</a:t>
            </a: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ъект 2"/>
          <p:cNvSpPr>
            <a:spLocks noGrp="1"/>
          </p:cNvSpPr>
          <p:nvPr>
            <p:ph idx="1"/>
          </p:nvPr>
        </p:nvSpPr>
        <p:spPr>
          <a:xfrm>
            <a:off x="228600" y="914400"/>
            <a:ext cx="4953000" cy="49530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«Сердцевина нравственного воспитания - развитие нравственных чувств личности»</a:t>
            </a:r>
          </a:p>
          <a:p>
            <a:pPr marL="0" indent="0" algn="r">
              <a:buFontTx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В.А.Сухомлинский.</a:t>
            </a:r>
          </a:p>
        </p:txBody>
      </p:sp>
      <p:pic>
        <p:nvPicPr>
          <p:cNvPr id="6147" name="Рисунок 3" descr="сухомлинський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762000"/>
            <a:ext cx="3716338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Пользователь\Desktop\Юфичкина\Презентация\Картинки\happy-ki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419601"/>
            <a:ext cx="8426435" cy="2438400"/>
          </a:xfrm>
          <a:prstGeom prst="rect">
            <a:avLst/>
          </a:prstGeom>
          <a:noFill/>
        </p:spPr>
      </p:pic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Задачи нравственного воспитания:</a:t>
            </a:r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486400"/>
          </a:xfrm>
        </p:spPr>
        <p:txBody>
          <a:bodyPr/>
          <a:lstStyle/>
          <a:p>
            <a:pPr marL="457200" indent="-457200">
              <a:buFontTx/>
              <a:buAutoNum type="arabicPeriod"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Формировать доброжелательные дружеские взаимоотношения между детьми; положительное отношение ко всем людям.</a:t>
            </a:r>
          </a:p>
          <a:p>
            <a:pPr marL="457200" indent="-457200">
              <a:buFontTx/>
              <a:buAutoNum type="arabicPeriod"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Воспитывать умение оценивать поступки окружающих.</a:t>
            </a:r>
          </a:p>
          <a:p>
            <a:pPr marL="457200" indent="-457200">
              <a:buFontTx/>
              <a:buAutoNum type="arabicPeriod"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Развивать негативное восприятие и отношение к плохим поступкам в жизни и через игровую деятельность; уверенность в себе и своих возможностях.</a:t>
            </a:r>
          </a:p>
          <a:p>
            <a:pPr marL="457200" indent="-457200">
              <a:buFontTx/>
              <a:buAutoNum type="arabicPeriod"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Поощрять стремление ребенка совершать добрые поступки.</a:t>
            </a:r>
          </a:p>
          <a:p>
            <a:pPr marL="457200" indent="-457200">
              <a:buFontTx/>
              <a:buNone/>
            </a:pPr>
            <a:endParaRPr lang="ru-RU" sz="2400" dirty="0" smtClean="0"/>
          </a:p>
          <a:p>
            <a:pPr marL="457200" indent="-457200"/>
            <a:endParaRPr lang="ru-RU" sz="2400" dirty="0" smtClean="0"/>
          </a:p>
          <a:p>
            <a:pPr marL="457200" indent="-457200">
              <a:buFontTx/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C:\Users\Пользователь\Desktop\Юфичкина\Презентация\Картинки\19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1387" y="3477948"/>
            <a:ext cx="5662613" cy="338005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" y="1447800"/>
            <a:ext cx="845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Развивать представления детей о понятиях «добро». и «зло»., их важности в жизни людей.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Способствовать эмоциональному, духовно-нравственному и интеллектуальному развитию.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Углублять представление детей о доброте, как о ценном, неотъемлемом качестве человека.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3657600"/>
            <a:ext cx="373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8"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Закреплять знание правил вежливого общения.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381000" y="0"/>
            <a:ext cx="8534400" cy="1143000"/>
          </a:xfrm>
        </p:spPr>
        <p:txBody>
          <a:bodyPr/>
          <a:lstStyle/>
          <a:p>
            <a:r>
              <a:rPr lang="ru-RU" sz="2400" b="1" i="1" u="sng" smtClean="0">
                <a:latin typeface="Times New Roman" pitchFamily="18" charset="0"/>
                <a:cs typeface="Times New Roman" pitchFamily="18" charset="0"/>
              </a:rPr>
              <a:t>Актуальность нравственного воспитания по ФГОС в ДОУ</a:t>
            </a:r>
          </a:p>
        </p:txBody>
      </p:sp>
      <p:sp>
        <p:nvSpPr>
          <p:cNvPr id="8195" name="Объект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486400"/>
          </a:xfrm>
        </p:spPr>
        <p:txBody>
          <a:bodyPr/>
          <a:lstStyle/>
          <a:p>
            <a:pPr marL="457200" indent="-457200">
              <a:buFontTx/>
              <a:buAutoNum type="arabicPeriod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Актуальной задачей нашего времени является воспитание у дошкольников нравственных качеств: гуманных отношений (отзывчивость, доброжелательность, заботливое отношение, культуры поведения, чувства коллективизма. Формирование нравственной культуры - важное условие всестороннего воспитания личности ребенка. От того, как будет воспитан ребёнок в нравственном отношении, зависит и становление его жизненной позиции.</a:t>
            </a:r>
          </a:p>
          <a:p>
            <a:pPr marL="457200" indent="-457200">
              <a:buFontTx/>
              <a:buAutoNum type="arabicPeriod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Объединения обучения и воспитания в целостный образовательный процесс на основе нравственных и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социокультурных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ценностей и принятых в обществе правил и норм поведения в интересах человека, семьи, общества.</a:t>
            </a:r>
          </a:p>
          <a:p>
            <a:pPr marL="457200" indent="-457200">
              <a:buFontTx/>
              <a:buAutoNum type="arabicPeriod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Формирование общей культуры личности детей, в том числе ценностей ЗОЖ, развития их социальных, нравственных, эстетических, интеллектуальных, физических качеств инициативности, самостоятельности и ответственности ребёнка.</a:t>
            </a:r>
          </a:p>
          <a:p>
            <a:pPr marL="457200" indent="-457200">
              <a:buFontTx/>
              <a:buAutoNum type="arabicPeriod"/>
            </a:pP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Нравственно-воспитание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педагогический процесс-процесс приобщения к моральным ценностям и конкретного общества.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Объект 2"/>
          <p:cNvSpPr>
            <a:spLocks noGrp="1"/>
          </p:cNvSpPr>
          <p:nvPr>
            <p:ph idx="1"/>
          </p:nvPr>
        </p:nvSpPr>
        <p:spPr>
          <a:xfrm>
            <a:off x="2590800" y="3657600"/>
            <a:ext cx="6553200" cy="26670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sz="2800" i="1" smtClean="0">
                <a:latin typeface="Times New Roman" pitchFamily="18" charset="0"/>
                <a:cs typeface="Times New Roman" pitchFamily="18" charset="0"/>
              </a:rPr>
              <a:t>Любовь к матери, семье, деятельная любовь к людям от моральных чувств через игровые упражнения, навыки к формированию нравственных убеждений, упражнения в нравственных поступках.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00400" y="304800"/>
            <a:ext cx="59436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Характеристика нравственного воспитания</a:t>
            </a:r>
            <a:endParaRPr lang="ru-RU" sz="5400" b="1" dirty="0">
              <a:ln w="17780" cmpd="sng">
                <a:solidFill>
                  <a:srgbClr val="C0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599</Words>
  <Application>Microsoft Office PowerPoint</Application>
  <PresentationFormat>Экран (4:3)</PresentationFormat>
  <Paragraphs>54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Default Design</vt:lpstr>
      <vt:lpstr>МБДОУ «Детский сад №15 Малыш» Чувашской Республики г.Алатыря </vt:lpstr>
      <vt:lpstr>Моё педагогическое кредо</vt:lpstr>
      <vt:lpstr>Цель мастер-класса:</vt:lpstr>
      <vt:lpstr>Задачи мастер-класса</vt:lpstr>
      <vt:lpstr>Слайд 5</vt:lpstr>
      <vt:lpstr>Задачи нравственного воспитания:</vt:lpstr>
      <vt:lpstr>Слайд 7</vt:lpstr>
      <vt:lpstr>Актуальность нравственного воспитания по ФГОС в ДОУ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Permission to this presentation is  currently restricted. This presentation can  be opened by Microsoft Office 11 Beta  or a viewer. For more information,  go to http://office.microsoft.com/viewer.</dc:title>
  <dc:creator/>
  <cp:lastModifiedBy/>
  <cp:revision>81</cp:revision>
  <dcterms:created xsi:type="dcterms:W3CDTF">2004-11-02T00:56:25Z</dcterms:created>
  <dcterms:modified xsi:type="dcterms:W3CDTF">2020-12-21T08:41:07Z</dcterms:modified>
</cp:coreProperties>
</file>