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75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77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27" autoAdjust="0"/>
  </p:normalViewPr>
  <p:slideViewPr>
    <p:cSldViewPr>
      <p:cViewPr varScale="1">
        <p:scale>
          <a:sx n="81" d="100"/>
          <a:sy n="81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933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0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80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96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8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3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9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6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2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7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1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0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6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2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97152"/>
            <a:ext cx="6552728" cy="164630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sz="4000" b="1" dirty="0" smtClean="0">
                <a:solidFill>
                  <a:schemeClr val="tx1"/>
                </a:solidFill>
                <a:effectLst/>
              </a:rPr>
              <a:t>Введение и реализация обновленных ФГОС </a:t>
            </a:r>
            <a:br>
              <a:rPr lang="ru-RU" sz="4000" b="1" dirty="0" smtClean="0">
                <a:solidFill>
                  <a:schemeClr val="tx1"/>
                </a:solidFill>
                <a:effectLst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</a:rPr>
              <a:t>на уроках </a:t>
            </a:r>
            <a:br>
              <a:rPr lang="ru-RU" sz="4000" b="1" dirty="0" smtClean="0">
                <a:solidFill>
                  <a:schemeClr val="tx1"/>
                </a:solidFill>
                <a:effectLst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</a:rPr>
              <a:t>иностранного языка»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/>
              </a:rPr>
            </a:br>
            <a:r>
              <a:rPr lang="ru-RU" sz="3500" dirty="0">
                <a:solidFill>
                  <a:schemeClr val="tx1"/>
                </a:solidFill>
                <a:effectLst/>
              </a:rPr>
              <a:t/>
            </a:r>
            <a:br>
              <a:rPr lang="ru-RU" sz="3500" dirty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rgbClr val="FF0000"/>
                </a:solidFill>
                <a:effectLst/>
              </a:rPr>
              <a:t>Кирдяшева Гульназ Наилевна, </a:t>
            </a:r>
            <a:br>
              <a:rPr lang="ru-RU" sz="2400" b="1" i="1" dirty="0" smtClean="0">
                <a:solidFill>
                  <a:srgbClr val="FF0000"/>
                </a:solidFill>
                <a:effectLst/>
              </a:rPr>
            </a:br>
            <a:r>
              <a:rPr lang="ru-RU" sz="2400" b="1" i="1" dirty="0" smtClean="0">
                <a:solidFill>
                  <a:srgbClr val="FF0000"/>
                </a:solidFill>
                <a:effectLst/>
              </a:rPr>
              <a:t>учитель английского языка </a:t>
            </a:r>
            <a:br>
              <a:rPr lang="ru-RU" sz="2400" b="1" i="1" dirty="0" smtClean="0">
                <a:solidFill>
                  <a:srgbClr val="FF0000"/>
                </a:solidFill>
                <a:effectLst/>
              </a:rPr>
            </a:br>
            <a:r>
              <a:rPr lang="en-US" sz="2400" b="1" i="1" dirty="0" smtClean="0">
                <a:solidFill>
                  <a:srgbClr val="FF0000"/>
                </a:solidFill>
                <a:effectLst/>
              </a:rPr>
              <a:t>I </a:t>
            </a:r>
            <a:r>
              <a:rPr lang="ru-RU" sz="2400" b="1" i="1" dirty="0" smtClean="0">
                <a:solidFill>
                  <a:srgbClr val="FF0000"/>
                </a:solidFill>
                <a:effectLst/>
              </a:rPr>
              <a:t>квалификационной категории </a:t>
            </a:r>
            <a:br>
              <a:rPr lang="ru-RU" sz="2400" b="1" i="1" dirty="0" smtClean="0">
                <a:solidFill>
                  <a:srgbClr val="FF0000"/>
                </a:solidFill>
                <a:effectLst/>
              </a:rPr>
            </a:br>
            <a:r>
              <a:rPr lang="ru-RU" sz="2400" b="1" i="1" dirty="0" smtClean="0">
                <a:solidFill>
                  <a:srgbClr val="FF0000"/>
                </a:solidFill>
                <a:effectLst/>
              </a:rPr>
              <a:t>МКОУ ХМР «СОШ п. Сибирский»</a:t>
            </a:r>
            <a:br>
              <a:rPr lang="ru-RU" sz="2400" b="1" i="1" dirty="0" smtClean="0">
                <a:solidFill>
                  <a:srgbClr val="FF0000"/>
                </a:solidFill>
                <a:effectLst/>
              </a:rPr>
            </a:br>
            <a:r>
              <a:rPr lang="ru-RU" sz="2400" b="1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effectLst/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endParaRPr lang="ru-RU" sz="35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18503" y="188640"/>
            <a:ext cx="9001156" cy="6500858"/>
            <a:chOff x="142876" y="71414"/>
            <a:chExt cx="9001156" cy="6500858"/>
          </a:xfrm>
        </p:grpSpPr>
        <p:sp>
          <p:nvSpPr>
            <p:cNvPr id="7" name="Овал 6"/>
            <p:cNvSpPr/>
            <p:nvPr/>
          </p:nvSpPr>
          <p:spPr>
            <a:xfrm>
              <a:off x="142876" y="1285860"/>
              <a:ext cx="3286116" cy="171451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математическая грамотность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500430" y="71414"/>
              <a:ext cx="2357454" cy="171451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читательская грамотность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571472" y="3429000"/>
              <a:ext cx="2643206" cy="171451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финансовая грамотность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357554" y="4857760"/>
              <a:ext cx="2643206" cy="171451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креативное мышление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6072198" y="3571876"/>
              <a:ext cx="2714644" cy="171451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глобальные компетенции 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5786446" y="1357298"/>
              <a:ext cx="3357586" cy="171451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естественнонаучная грамотность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3"/>
            <p:cNvGrpSpPr/>
            <p:nvPr/>
          </p:nvGrpSpPr>
          <p:grpSpPr>
            <a:xfrm>
              <a:off x="3143240" y="1857364"/>
              <a:ext cx="2928958" cy="2928958"/>
              <a:chOff x="3143240" y="1857364"/>
              <a:chExt cx="2928958" cy="2928958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3143240" y="1857364"/>
                <a:ext cx="2928958" cy="2928958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286116" y="2428868"/>
                <a:ext cx="2643206" cy="1717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</a:pPr>
                <a:r>
                  <a:rPr lang="ru-RU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Направления</a:t>
                </a:r>
              </a:p>
              <a:p>
                <a:pPr marL="342900" lvl="0" indent="-342900">
                  <a:spcBef>
                    <a:spcPct val="20000"/>
                  </a:spcBef>
                </a:pPr>
                <a:r>
                  <a:rPr lang="ru-RU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формирования</a:t>
                </a:r>
              </a:p>
              <a:p>
                <a:pPr marL="342900" lvl="0" indent="-342900">
                  <a:spcBef>
                    <a:spcPct val="20000"/>
                  </a:spcBef>
                </a:pPr>
                <a:r>
                  <a:rPr lang="ru-RU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функциональнойграмотности</a:t>
                </a:r>
                <a:endParaRPr lang="ru-RU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02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33265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Особенности заданий для оценки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функциональной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грамотности: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задача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поставленная вне предметной области и решаемая с помощью предметных знаний;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каждом из заданий описывается жизненная ситуация;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контекст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заданий близок к проблемным ситуациям, возникающим в повседневной жизни;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ситуация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требует осознанного выбора модели поведения;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вопросы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изложены простым и ясным языком;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используются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иллюстрации, таблицы, схемы, диаграммы.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793968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60648"/>
            <a:ext cx="7688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Формирование математической грамотности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772816"/>
            <a:ext cx="2880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предлагается в учебнике «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Spotlight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класс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Здесь необходимо нарисовать карту в масштабе, изучив упражнения 1 и 2.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Pictures\ControlCenter4\Scan\CCI013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3888432" cy="5161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85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Формирование финансовой и математической грамотности на примере упражнений из учебника 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Spotlight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за 5 класс</a:t>
            </a:r>
            <a:endParaRPr lang="ru-RU" sz="2400" dirty="0"/>
          </a:p>
        </p:txBody>
      </p:sp>
      <p:pic>
        <p:nvPicPr>
          <p:cNvPr id="7" name="Рисунок 6" descr="мат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5076825" cy="2238375"/>
          </a:xfrm>
          <a:prstGeom prst="rect">
            <a:avLst/>
          </a:prstGeom>
        </p:spPr>
      </p:pic>
      <p:pic>
        <p:nvPicPr>
          <p:cNvPr id="8" name="Рисунок 7" descr="мат и эконом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508104" y="1438536"/>
            <a:ext cx="3347864" cy="50131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1924" y="40770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данном упражнении предлагается расположить монеты по возрастанию стоимости, а также рассказать о  российских монетах, после этого составить диалог о покупке товаров и решить какими монетами за них заплатить. Цена указана на товаре.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естественнонаучной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грамотности 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689" y="1840194"/>
            <a:ext cx="485775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1556792"/>
            <a:ext cx="30060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данном упражнении из учебника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Spotlight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5 класс предлагается 1) по заголовку определить о чем текст 2) прослушать и узнать о чем текст 3) прочитать текст и ответить на вопросы. Данный текст о насекомых, где они обитают, об их строении и о том,  какое значение они имеют в природе и в жизни человека.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читательской и естественнонаучной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грамотности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92080" y="2060848"/>
            <a:ext cx="32221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данном упражнении из учебника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Spotlight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за 5 класс обучающиеся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выполняя задания по изучающему чтению актуализируют знания о солнечных часах и одновременно могут применить эти знания для изготовления собственной модели солнечных часов.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340768"/>
            <a:ext cx="3948878" cy="495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53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читательской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грамотности </a:t>
            </a:r>
            <a:endParaRPr lang="ru-RU" sz="2800" dirty="0"/>
          </a:p>
        </p:txBody>
      </p:sp>
      <p:pic>
        <p:nvPicPr>
          <p:cNvPr id="5" name="Picture 2" descr="C:\Users\User\Pictures\ControlCenter4\Scan\CCI0130422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3786214" cy="51967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746642"/>
            <a:ext cx="43204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упражнение предлагается в учебнике «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Spotlight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7  класс в рубрике «Литература».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1.  Прочитать краткую информация об авторе и его работах.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2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Необходимо прочитать заголовок рассказа и прослушать звуки, прогнозировать, что происходит в данном отрывке.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2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3. Прослушать текст и заполнить пропуски.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4. Описать и нарисовать портрет мужчины, которого встретил мистер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Отис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(формирование креативного мышления).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5. Разыграть диалог между мистером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Отисом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Кентерберийским привидением.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6. В группах продолжить рассказ (формирование креативного мышления).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6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Глобальные компетенции</a:t>
            </a:r>
            <a:endParaRPr lang="ru-RU" sz="2800" dirty="0"/>
          </a:p>
        </p:txBody>
      </p:sp>
      <p:pic>
        <p:nvPicPr>
          <p:cNvPr id="6" name="Picture 2" descr="C:\Users\User\Pictures\ControlCenter4\Scan\CCI0130422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308037"/>
            <a:ext cx="2976531" cy="4680520"/>
          </a:xfrm>
          <a:prstGeom prst="rect">
            <a:avLst/>
          </a:prstGeom>
          <a:noFill/>
        </p:spPr>
      </p:pic>
      <p:pic>
        <p:nvPicPr>
          <p:cNvPr id="7" name="Picture 3" descr="C:\Users\User\Pictures\ControlCenter4\Scan\CCI0130422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664" y="1308037"/>
            <a:ext cx="2880320" cy="471325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464059"/>
            <a:ext cx="27111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данном УМК    за 8-11 классы есть рубрика «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Going Green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описываются различные экологические проблемы во всем мире.  Конкретно здесь говорится о том, что мировые памятники архитектуры находятся в опасности. Учащимся предлагается ответить на вопрос Почему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Далее необходимо прослушать текст и выполнить упражнения.  В качестве домашнего задания предлагается найти информацию о других памятниках мировой архитектуры, которым грозит какая-либо опасность и дается адрес сайта, где можно найти необходимую информацию.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090" y="116632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Креативное мышление</a:t>
            </a:r>
            <a:endParaRPr lang="ru-RU" sz="2800" dirty="0"/>
          </a:p>
        </p:txBody>
      </p:sp>
      <p:pic>
        <p:nvPicPr>
          <p:cNvPr id="6" name="Picture 2" descr="C:\Users\User\Pictures\ControlCenter4\Scan\CCI0130422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1714" y="908720"/>
            <a:ext cx="3913100" cy="521497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045381"/>
            <a:ext cx="39244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Рубрика «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Culture Corner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в учебниках «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Spotlight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8-11 классы.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упражнение из учебника за 10  класс. Здесь предлагается ознакомиться с системой школьного образования в США и выполнить упражнения после текста. В качестве креативного задания предлагается разработать в группе брошюру для американских учеников об образовании в России, написать о школьных предметах, изучаемых в наших школах, типичном школьном дне, спорте и внеурочных занятиях, брошюра должна быть в форме приглашения для американских учеников провести один год в нашей школе. </a:t>
            </a:r>
          </a:p>
        </p:txBody>
      </p:sp>
    </p:spTree>
    <p:extLst>
      <p:ext uri="{BB962C8B-B14F-4D97-AF65-F5344CB8AC3E}">
        <p14:creationId xmlns:p14="http://schemas.microsoft.com/office/powerpoint/2010/main" val="6070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77048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latin typeface="Monotype Corsiva" pitchFamily="66" charset="0"/>
              </a:rPr>
              <a:t>«</a:t>
            </a:r>
            <a:r>
              <a:rPr lang="ru-RU" sz="2800" b="1" dirty="0">
                <a:latin typeface="Monotype Corsiva" pitchFamily="66" charset="0"/>
              </a:rPr>
              <a:t>Функционально грамотный человек </a:t>
            </a:r>
            <a:r>
              <a:rPr lang="ru-RU" sz="2400" dirty="0">
                <a:latin typeface="Monotype Corsiva" pitchFamily="66" charset="0"/>
              </a:rPr>
              <a:t>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</a:t>
            </a:r>
            <a:r>
              <a:rPr lang="ru-RU" sz="2400" dirty="0" smtClean="0">
                <a:latin typeface="Monotype Corsiva" pitchFamily="66" charset="0"/>
              </a:rPr>
              <a:t>».</a:t>
            </a:r>
            <a:endParaRPr lang="ru-RU" sz="2400" dirty="0">
              <a:latin typeface="Monotype Corsiva" pitchFamily="66" charset="0"/>
            </a:endParaRPr>
          </a:p>
          <a:p>
            <a:pPr algn="r">
              <a:buNone/>
            </a:pPr>
            <a:r>
              <a:rPr lang="ru-RU" sz="2400" dirty="0">
                <a:latin typeface="Monotype Corsiva" pitchFamily="66" charset="0"/>
              </a:rPr>
              <a:t>(А. А. Леонтьев</a:t>
            </a:r>
            <a:r>
              <a:rPr lang="ru-RU" sz="2400" dirty="0" smtClean="0">
                <a:latin typeface="Monotype Corsiva" pitchFamily="66" charset="0"/>
              </a:rPr>
              <a:t>)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00506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YS Text"/>
              </a:rPr>
              <a:t>Цель </a:t>
            </a:r>
            <a:r>
              <a:rPr lang="ru-RU" sz="2400" b="1" dirty="0">
                <a:solidFill>
                  <a:srgbClr val="FF0000"/>
                </a:solidFill>
                <a:latin typeface="YS Text"/>
              </a:rPr>
              <a:t>функциональной грамотности на уроках </a:t>
            </a:r>
            <a:r>
              <a:rPr lang="ru-RU" sz="2400" b="1" dirty="0" smtClean="0">
                <a:solidFill>
                  <a:srgbClr val="FF0000"/>
                </a:solidFill>
                <a:latin typeface="YS Text"/>
              </a:rPr>
              <a:t>иностранных языков 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– </a:t>
            </a:r>
            <a:r>
              <a:rPr lang="ru-RU" sz="2400" dirty="0">
                <a:latin typeface="YS Text"/>
              </a:rPr>
              <a:t>это умение применить полученные знания </a:t>
            </a:r>
            <a:r>
              <a:rPr lang="ru-RU" sz="2400" dirty="0" smtClean="0">
                <a:latin typeface="YS Text"/>
              </a:rPr>
              <a:t>изучаемого языка </a:t>
            </a:r>
            <a:r>
              <a:rPr lang="ru-RU" sz="2400" dirty="0">
                <a:latin typeface="YS Text"/>
              </a:rPr>
              <a:t>на практике, т.е. уметь свободно общаться: говорить, читать и писать на иностранном языке.</a:t>
            </a:r>
            <a:endParaRPr lang="ru-RU" sz="2400" i="0" dirty="0"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24112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908720"/>
            <a:ext cx="3672408" cy="5361459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Многие учителя иностранных языков с опаской </a:t>
            </a:r>
            <a:r>
              <a:rPr lang="ru-RU" sz="2200" dirty="0" smtClean="0">
                <a:solidFill>
                  <a:schemeClr val="tx1"/>
                </a:solidFill>
              </a:rPr>
              <a:t>ждали </a:t>
            </a:r>
            <a:r>
              <a:rPr lang="ru-RU" sz="2200" dirty="0">
                <a:solidFill>
                  <a:schemeClr val="tx1"/>
                </a:solidFill>
              </a:rPr>
              <a:t>перехода на новый Федеральный государственный образовательный стандарт, </a:t>
            </a:r>
            <a:r>
              <a:rPr lang="ru-RU" sz="2200" dirty="0" smtClean="0">
                <a:solidFill>
                  <a:schemeClr val="tx1"/>
                </a:solidFill>
              </a:rPr>
              <a:t>который с 1 сентября 2022 года внедряется в образование. 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725144"/>
            <a:ext cx="78488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22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Так </a:t>
            </a:r>
            <a:r>
              <a:rPr lang="ru-RU" sz="2400" b="1" i="1" dirty="0">
                <a:solidFill>
                  <a:srgbClr val="FF0000"/>
                </a:solidFill>
                <a:latin typeface="+mj-lt"/>
              </a:rPr>
              <a:t>ли он «страшен» на самом деле и как теперь учить школьников иностранному языку 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???</a:t>
            </a:r>
            <a:endParaRPr lang="ru-RU" sz="2400" b="1" i="1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2" y="764704"/>
            <a:ext cx="4293105" cy="429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8784976" cy="662473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 err="1" smtClean="0">
                <a:solidFill>
                  <a:schemeClr val="tx1"/>
                </a:solidFill>
              </a:rPr>
              <a:t>ФГОСе</a:t>
            </a:r>
            <a:r>
              <a:rPr lang="ru-RU" sz="2000" dirty="0" smtClean="0">
                <a:solidFill>
                  <a:schemeClr val="tx1"/>
                </a:solidFill>
              </a:rPr>
              <a:t> изменились требования к планируемым результатам, которые учащиеся должны достичь при изучении первого иностранного языка. Требования касаются развитых навыков во всех видах речевой деятельности: говорении, аудировании, смысловом чтении, письменной речи, фонетике, орфографии и пунктуации, а также количественных нормативов.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ФГОС 3 поколения окончательно вступили в силу осенью 2022-2023 учебного года. Обновленные Федеральные государственные образовательные стандарты будут соответствовать положениям закона «Об образовании в Российской Федерации», устанавливать вариативность сроков программ и детально описывать условия их реализации, систематизировать и уточнять требования к планируемым результатам, оптимизировать требования к основной образовательной и рабочей программам.</a:t>
            </a:r>
          </a:p>
          <a:p>
            <a:endParaRPr lang="ru-RU" sz="165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2040227" cy="12885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3808" y="900071"/>
            <a:ext cx="5947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новых Стандартах 3 поколения учтены недочеты, которые были в прежнем документе и конкретизированы некоторые формулировки.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29045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542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718578"/>
            <a:ext cx="3240360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Нельзя относиться к образованию только как к накоплению знаний.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современных условиях это - прежде всего развитие аналитических способностей и критического мышления у учеников. </a:t>
            </a:r>
            <a:endParaRPr lang="ru-RU" sz="2000" dirty="0" smtClean="0"/>
          </a:p>
          <a:p>
            <a:r>
              <a:rPr lang="ru-RU" sz="2000" dirty="0" smtClean="0"/>
              <a:t>Это </a:t>
            </a:r>
            <a:r>
              <a:rPr lang="ru-RU" sz="2000" dirty="0"/>
              <a:t>умение учиться. </a:t>
            </a:r>
            <a:endParaRPr lang="ru-RU" sz="2000" dirty="0" smtClean="0"/>
          </a:p>
          <a:p>
            <a:r>
              <a:rPr lang="ru-RU" sz="2000" dirty="0" smtClean="0"/>
              <a:t>Умение </a:t>
            </a:r>
            <a:r>
              <a:rPr lang="ru-RU" sz="2000" dirty="0"/>
              <a:t>самому воспринимать знания, успевать за переменами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06967"/>
            <a:ext cx="4392488" cy="32650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75856" y="472514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endParaRPr lang="ru-RU" dirty="0"/>
          </a:p>
          <a:p>
            <a:pPr marL="342900" indent="-342900" algn="r"/>
            <a:r>
              <a:rPr lang="ru-RU" sz="2000" b="1" i="1" dirty="0">
                <a:solidFill>
                  <a:srgbClr val="FF0000"/>
                </a:solidFill>
              </a:rPr>
              <a:t>Президент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marL="342900" indent="-342900" algn="r"/>
            <a:r>
              <a:rPr lang="ru-RU" sz="2000" b="1" i="1" dirty="0" smtClean="0">
                <a:solidFill>
                  <a:srgbClr val="FF0000"/>
                </a:solidFill>
              </a:rPr>
              <a:t>Российской Федерации Владимир</a:t>
            </a:r>
          </a:p>
          <a:p>
            <a:pPr marL="342900" indent="-342900" algn="r"/>
            <a:r>
              <a:rPr lang="ru-RU" sz="2000" b="1" i="1" dirty="0" smtClean="0">
                <a:solidFill>
                  <a:srgbClr val="FF0000"/>
                </a:solidFill>
              </a:rPr>
              <a:t> Владимирович </a:t>
            </a:r>
            <a:r>
              <a:rPr lang="ru-RU" sz="2000" b="1" i="1" dirty="0">
                <a:solidFill>
                  <a:srgbClr val="FF0000"/>
                </a:solidFill>
              </a:rPr>
              <a:t>Путин </a:t>
            </a:r>
          </a:p>
        </p:txBody>
      </p:sp>
    </p:spTree>
    <p:extLst>
      <p:ext uri="{BB962C8B-B14F-4D97-AF65-F5344CB8AC3E}">
        <p14:creationId xmlns:p14="http://schemas.microsoft.com/office/powerpoint/2010/main" val="12671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332656"/>
            <a:ext cx="8280920" cy="5721499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tx1"/>
                </a:solidFill>
              </a:rPr>
              <a:t>ФГОС</a:t>
            </a:r>
            <a:r>
              <a:rPr lang="ru-RU" sz="2500" dirty="0" smtClean="0">
                <a:solidFill>
                  <a:schemeClr val="tx1"/>
                </a:solidFill>
              </a:rPr>
              <a:t> – это федеральные государственные образовательные стандарты. Они представляют собой совокупность требований к программам образования.</a:t>
            </a:r>
          </a:p>
          <a:p>
            <a:r>
              <a:rPr lang="ru-RU" sz="2500" b="1" dirty="0" smtClean="0">
                <a:solidFill>
                  <a:schemeClr val="tx1"/>
                </a:solidFill>
              </a:rPr>
              <a:t>Основные задачи ФГОС</a:t>
            </a:r>
            <a:r>
              <a:rPr lang="ru-RU" sz="2500" dirty="0" smtClean="0">
                <a:solidFill>
                  <a:schemeClr val="tx1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</a:rPr>
              <a:t>создание </a:t>
            </a:r>
            <a:r>
              <a:rPr lang="ru-RU" sz="2500" u="sng" dirty="0" smtClean="0">
                <a:solidFill>
                  <a:schemeClr val="tx1"/>
                </a:solidFill>
              </a:rPr>
              <a:t>единого образовательного пространства </a:t>
            </a:r>
            <a:r>
              <a:rPr lang="ru-RU" sz="2500" dirty="0" smtClean="0">
                <a:solidFill>
                  <a:schemeClr val="tx1"/>
                </a:solidFill>
              </a:rPr>
              <a:t>по всей Российской Федерации;</a:t>
            </a:r>
          </a:p>
          <a:p>
            <a:pPr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</a:rPr>
              <a:t>обеспечение </a:t>
            </a:r>
            <a:r>
              <a:rPr lang="ru-RU" sz="2500" u="sng" dirty="0" smtClean="0">
                <a:solidFill>
                  <a:schemeClr val="tx1"/>
                </a:solidFill>
              </a:rPr>
              <a:t>преемственности</a:t>
            </a:r>
            <a:r>
              <a:rPr lang="ru-RU" sz="2500" dirty="0" smtClean="0">
                <a:solidFill>
                  <a:schemeClr val="tx1"/>
                </a:solidFill>
              </a:rPr>
              <a:t> образовательных программ начального общего, основного общего и среднего общего образования.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5251320" cy="208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6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4673"/>
            <a:ext cx="3672408" cy="3456383"/>
          </a:xfrm>
        </p:spPr>
        <p:txBody>
          <a:bodyPr>
            <a:normAutofit/>
          </a:bodyPr>
          <a:lstStyle/>
          <a:p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Чем </a:t>
            </a:r>
            <a:r>
              <a:rPr lang="ru-RU" sz="2200" dirty="0">
                <a:solidFill>
                  <a:schemeClr val="tx1"/>
                </a:solidFill>
              </a:rPr>
              <a:t>новые стандарты принципиально отличаются от тех, что </a:t>
            </a:r>
            <a:r>
              <a:rPr lang="ru-RU" sz="2200" dirty="0" smtClean="0">
                <a:solidFill>
                  <a:schemeClr val="tx1"/>
                </a:solidFill>
              </a:rPr>
              <a:t>действовали раньше? 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Почему </a:t>
            </a:r>
            <a:r>
              <a:rPr lang="ru-RU" sz="2200" dirty="0">
                <a:solidFill>
                  <a:schemeClr val="tx1"/>
                </a:solidFill>
              </a:rPr>
              <a:t>нужно было их менять? 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Что </a:t>
            </a:r>
            <a:r>
              <a:rPr lang="ru-RU" sz="2200" dirty="0">
                <a:solidFill>
                  <a:schemeClr val="tx1"/>
                </a:solidFill>
              </a:rPr>
              <a:t>не устраивало?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0392" y="5661248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 smtClean="0">
              <a:latin typeface="+mj-lt"/>
            </a:endParaRPr>
          </a:p>
          <a:p>
            <a:endParaRPr lang="ru-RU" sz="2200" dirty="0">
              <a:latin typeface="+mj-lt"/>
            </a:endParaRPr>
          </a:p>
          <a:p>
            <a:endParaRPr lang="ru-RU" sz="22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888432" cy="2592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9038" y="3717032"/>
            <a:ext cx="8644962" cy="269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!!! Четыре 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ключевых компонента ФГОС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которых должен строиться учебный процесс: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85750" lvl="0" indent="-342900">
              <a:lnSpc>
                <a:spcPct val="107000"/>
              </a:lnSpc>
              <a:spcAft>
                <a:spcPts val="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85750" lvl="0" indent="-342900">
              <a:lnSpc>
                <a:spcPct val="107000"/>
              </a:lnSpc>
              <a:spcAft>
                <a:spcPts val="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85750" lvl="0" indent="-342900">
              <a:lnSpc>
                <a:spcPct val="107000"/>
              </a:lnSpc>
              <a:spcAft>
                <a:spcPts val="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учебная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учебно-методическая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литература;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85750" lvl="0" indent="-342900">
              <a:lnSpc>
                <a:spcPct val="107000"/>
              </a:lnSpc>
              <a:spcAft>
                <a:spcPts val="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задания национальных исследований в области качества.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476672"/>
            <a:ext cx="5688632" cy="30963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ФГОС стали </a:t>
            </a:r>
            <a:r>
              <a:rPr lang="ru-RU" sz="2200" b="1" dirty="0">
                <a:solidFill>
                  <a:schemeClr val="tx1"/>
                </a:solidFill>
              </a:rPr>
              <a:t>своего рода </a:t>
            </a:r>
            <a:r>
              <a:rPr lang="ru-RU" sz="2200" b="1" u="sng" dirty="0">
                <a:solidFill>
                  <a:schemeClr val="tx1"/>
                </a:solidFill>
              </a:rPr>
              <a:t>профессиональным вызовом</a:t>
            </a:r>
            <a:r>
              <a:rPr lang="ru-RU" sz="2200" b="1" dirty="0">
                <a:solidFill>
                  <a:schemeClr val="tx1"/>
                </a:solidFill>
              </a:rPr>
              <a:t>, возложив на </a:t>
            </a:r>
            <a:r>
              <a:rPr lang="ru-RU" sz="2200" b="1" dirty="0" smtClean="0">
                <a:solidFill>
                  <a:schemeClr val="tx1"/>
                </a:solidFill>
              </a:rPr>
              <a:t>преподавателей </a:t>
            </a:r>
            <a:r>
              <a:rPr lang="ru-RU" sz="2200" b="1" dirty="0">
                <a:solidFill>
                  <a:schemeClr val="tx1"/>
                </a:solidFill>
              </a:rPr>
              <a:t>множество функций: 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учитель </a:t>
            </a:r>
            <a:r>
              <a:rPr lang="ru-RU" sz="2200" dirty="0">
                <a:solidFill>
                  <a:schemeClr val="tx1"/>
                </a:solidFill>
              </a:rPr>
              <a:t>— автор и исполнитель образовательной программы;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учитель </a:t>
            </a:r>
            <a:r>
              <a:rPr lang="ru-RU" sz="2200" dirty="0">
                <a:solidFill>
                  <a:schemeClr val="tx1"/>
                </a:solidFill>
              </a:rPr>
              <a:t>— проектировщик учебного процесса и методист;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учитель </a:t>
            </a:r>
            <a:r>
              <a:rPr lang="ru-RU" sz="2200" dirty="0">
                <a:solidFill>
                  <a:schemeClr val="tx1"/>
                </a:solidFill>
              </a:rPr>
              <a:t>— специалист по </a:t>
            </a:r>
            <a:r>
              <a:rPr lang="ru-RU" sz="2200" dirty="0" err="1">
                <a:solidFill>
                  <a:schemeClr val="tx1"/>
                </a:solidFill>
              </a:rPr>
              <a:t>межпредметным</a:t>
            </a:r>
            <a:r>
              <a:rPr lang="ru-RU" sz="2200" dirty="0">
                <a:solidFill>
                  <a:schemeClr val="tx1"/>
                </a:solidFill>
              </a:rPr>
              <a:t> связям и </a:t>
            </a:r>
            <a:r>
              <a:rPr lang="ru-RU" sz="2200" dirty="0" err="1">
                <a:solidFill>
                  <a:schemeClr val="tx1"/>
                </a:solidFill>
              </a:rPr>
              <a:t>метапредметным</a:t>
            </a:r>
            <a:r>
              <a:rPr lang="ru-RU" sz="2200" dirty="0">
                <a:solidFill>
                  <a:schemeClr val="tx1"/>
                </a:solidFill>
              </a:rPr>
              <a:t> компетенциям;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учитель </a:t>
            </a:r>
            <a:r>
              <a:rPr lang="ru-RU" sz="2200" dirty="0">
                <a:solidFill>
                  <a:schemeClr val="tx1"/>
                </a:solidFill>
              </a:rPr>
              <a:t>— эксперт по личностному развитию.</a:t>
            </a:r>
          </a:p>
          <a:p>
            <a:endParaRPr lang="ru-RU" sz="2200" dirty="0" smtClean="0">
              <a:solidFill>
                <a:schemeClr val="tx1"/>
              </a:solidFill>
            </a:endParaRPr>
          </a:p>
          <a:p>
            <a:endParaRPr lang="ru-RU" sz="2200" dirty="0" smtClean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 smtClean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005064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В тех стандартах, что </a:t>
            </a:r>
            <a:r>
              <a:rPr lang="ru-RU" sz="2200" b="1" dirty="0" smtClean="0"/>
              <a:t>действовали раньше </a:t>
            </a:r>
            <a:r>
              <a:rPr lang="ru-RU" sz="2200" b="1" dirty="0"/>
              <a:t>- прописаны только общие, очень размытые формулировки. </a:t>
            </a:r>
          </a:p>
          <a:p>
            <a:endParaRPr lang="ru-RU" sz="2200" dirty="0" smtClean="0">
              <a:latin typeface="+mj-lt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+mj-lt"/>
              </a:rPr>
              <a:t>В </a:t>
            </a:r>
            <a:r>
              <a:rPr lang="ru-RU" sz="2200" b="1" dirty="0">
                <a:solidFill>
                  <a:srgbClr val="FF0000"/>
                </a:solidFill>
                <a:latin typeface="+mj-lt"/>
              </a:rPr>
              <a:t>новой версии - все очень подробно: какой минимум знаний и умений должен освоить ученик. Упор сделан на то, как ребенок может применять знания на практике.</a:t>
            </a:r>
          </a:p>
          <a:p>
            <a:endParaRPr lang="ru-RU" sz="2200" dirty="0">
              <a:latin typeface="+mj-lt"/>
            </a:endParaRPr>
          </a:p>
          <a:p>
            <a:endParaRPr lang="ru-RU" sz="22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233639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tx1"/>
                </a:solidFill>
              </a:rPr>
              <a:t>Основные </a:t>
            </a:r>
            <a:r>
              <a:rPr lang="ru-RU" sz="2200" b="1" dirty="0" smtClean="0">
                <a:solidFill>
                  <a:schemeClr val="tx1"/>
                </a:solidFill>
              </a:rPr>
              <a:t>изменения, внесённые </a:t>
            </a:r>
            <a:r>
              <a:rPr lang="ru-RU" sz="2200" b="1" dirty="0">
                <a:solidFill>
                  <a:schemeClr val="tx1"/>
                </a:solidFill>
              </a:rPr>
              <a:t/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в обновлённые ФГОС НОО и </a:t>
            </a:r>
            <a:r>
              <a:rPr lang="ru-RU" sz="2200" b="1" dirty="0" smtClean="0">
                <a:solidFill>
                  <a:schemeClr val="tx1"/>
                </a:solidFill>
              </a:rPr>
              <a:t>ООО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1) Впервые вводится ФГОС НОО и ООО </a:t>
            </a:r>
            <a:r>
              <a:rPr lang="ru-RU" sz="2000" u="sng" dirty="0" smtClean="0">
                <a:solidFill>
                  <a:schemeClr val="tx1"/>
                </a:solidFill>
              </a:rPr>
              <a:t>одновременно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2) Чётко прописаны </a:t>
            </a:r>
            <a:r>
              <a:rPr lang="ru-RU" sz="2000" u="sng" dirty="0" smtClean="0">
                <a:solidFill>
                  <a:schemeClr val="tx1"/>
                </a:solidFill>
              </a:rPr>
              <a:t>обязательства</a:t>
            </a:r>
            <a:r>
              <a:rPr lang="ru-RU" sz="2000" dirty="0" smtClean="0">
                <a:solidFill>
                  <a:schemeClr val="tx1"/>
                </a:solidFill>
              </a:rPr>
              <a:t> образовательного учреждения перед учениками и родителями.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3) Сделан акцент на развитие </a:t>
            </a:r>
            <a:r>
              <a:rPr lang="ru-RU" sz="2000" u="sng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u="sng" dirty="0" smtClean="0">
                <a:solidFill>
                  <a:schemeClr val="tx1"/>
                </a:solidFill>
              </a:rPr>
              <a:t>личностных </a:t>
            </a:r>
            <a:r>
              <a:rPr lang="ru-RU" sz="2000" dirty="0" smtClean="0">
                <a:solidFill>
                  <a:schemeClr val="tx1"/>
                </a:solidFill>
              </a:rPr>
              <a:t>навыков.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4) </a:t>
            </a:r>
            <a:r>
              <a:rPr lang="ru-RU" sz="2000" u="sng" dirty="0" smtClean="0">
                <a:solidFill>
                  <a:schemeClr val="tx1"/>
                </a:solidFill>
              </a:rPr>
              <a:t>Подробно</a:t>
            </a:r>
            <a:r>
              <a:rPr lang="ru-RU" sz="2000" dirty="0" smtClean="0">
                <a:solidFill>
                  <a:schemeClr val="tx1"/>
                </a:solidFill>
              </a:rPr>
              <a:t> указан перечень </a:t>
            </a:r>
            <a:r>
              <a:rPr lang="ru-RU" sz="2000" u="sng" dirty="0" smtClean="0">
                <a:solidFill>
                  <a:schemeClr val="tx1"/>
                </a:solidFill>
              </a:rPr>
              <a:t>предметных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u="sng" dirty="0" smtClean="0">
                <a:solidFill>
                  <a:schemeClr val="tx1"/>
                </a:solidFill>
              </a:rPr>
              <a:t>межпредметных навыков</a:t>
            </a:r>
            <a:r>
              <a:rPr lang="ru-RU" sz="2000" dirty="0" smtClean="0">
                <a:solidFill>
                  <a:schemeClr val="tx1"/>
                </a:solidFill>
              </a:rPr>
              <a:t>, которыми должен обладать ученик в рамках каждой дисциплины.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5) Расписан </a:t>
            </a:r>
            <a:r>
              <a:rPr lang="ru-RU" sz="2000" u="sng" dirty="0" smtClean="0">
                <a:solidFill>
                  <a:schemeClr val="tx1"/>
                </a:solidFill>
              </a:rPr>
              <a:t>формат работы</a:t>
            </a:r>
            <a:r>
              <a:rPr lang="ru-RU" sz="2000" dirty="0" smtClean="0">
                <a:solidFill>
                  <a:schemeClr val="tx1"/>
                </a:solidFill>
              </a:rPr>
              <a:t> в рамках каждого предмета для развития этих навыков.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6) Зафиксированы </a:t>
            </a:r>
            <a:r>
              <a:rPr lang="ru-RU" sz="2000" u="sng" dirty="0" smtClean="0">
                <a:solidFill>
                  <a:schemeClr val="tx1"/>
                </a:solidFill>
              </a:rPr>
              <a:t>контрольные точки</a:t>
            </a:r>
            <a:r>
              <a:rPr lang="ru-RU" sz="2000" dirty="0" smtClean="0">
                <a:solidFill>
                  <a:schemeClr val="tx1"/>
                </a:solidFill>
              </a:rPr>
              <a:t> с конкретными результатами учеников.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7) Строго обозначено, </a:t>
            </a:r>
            <a:r>
              <a:rPr lang="ru-RU" sz="2000" u="sng" dirty="0" smtClean="0">
                <a:solidFill>
                  <a:schemeClr val="tx1"/>
                </a:solidFill>
              </a:rPr>
              <a:t>какие темы</a:t>
            </a:r>
            <a:r>
              <a:rPr lang="ru-RU" sz="2000" dirty="0" smtClean="0">
                <a:solidFill>
                  <a:schemeClr val="tx1"/>
                </a:solidFill>
              </a:rPr>
              <a:t> должны освоить дети в определённый год обучения.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8) Содержание тем по новым ФГОС </a:t>
            </a:r>
            <a:r>
              <a:rPr lang="ru-RU" sz="2000" u="sng" dirty="0" smtClean="0">
                <a:solidFill>
                  <a:schemeClr val="tx1"/>
                </a:solidFill>
              </a:rPr>
              <a:t>не рекомендовано менять</a:t>
            </a:r>
            <a:r>
              <a:rPr lang="ru-RU" sz="2000" dirty="0" smtClean="0">
                <a:solidFill>
                  <a:schemeClr val="tx1"/>
                </a:solidFill>
              </a:rPr>
              <a:t> местами.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480720"/>
          </a:xfrm>
        </p:spPr>
        <p:txBody>
          <a:bodyPr>
            <a:normAutofit fontScale="92500" lnSpcReduction="10000"/>
          </a:bodyPr>
          <a:lstStyle/>
          <a:p>
            <a:r>
              <a:rPr lang="ru-RU" sz="2100" dirty="0" smtClean="0">
                <a:solidFill>
                  <a:schemeClr val="tx1"/>
                </a:solidFill>
              </a:rPr>
              <a:t>9) Вводится предмет «</a:t>
            </a:r>
            <a:r>
              <a:rPr lang="ru-RU" sz="2100" u="sng" dirty="0" smtClean="0">
                <a:solidFill>
                  <a:schemeClr val="tx1"/>
                </a:solidFill>
              </a:rPr>
              <a:t>Функциональная грамотность</a:t>
            </a:r>
            <a:r>
              <a:rPr lang="ru-RU" sz="2100" dirty="0" smtClean="0">
                <a:solidFill>
                  <a:schemeClr val="tx1"/>
                </a:solidFill>
              </a:rPr>
              <a:t>», как одна из составляющих на уроках.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10) Учитываются </a:t>
            </a:r>
            <a:r>
              <a:rPr lang="ru-RU" sz="2100" u="sng" dirty="0" smtClean="0">
                <a:solidFill>
                  <a:schemeClr val="tx1"/>
                </a:solidFill>
              </a:rPr>
              <a:t>возрастные и психологические особенности</a:t>
            </a:r>
            <a:r>
              <a:rPr lang="ru-RU" sz="2100" dirty="0" smtClean="0">
                <a:solidFill>
                  <a:schemeClr val="tx1"/>
                </a:solidFill>
              </a:rPr>
              <a:t> учеников всех классов. Уточнено минимальное и максимальное количество часов, необходимых для полноценной </a:t>
            </a:r>
            <a:r>
              <a:rPr lang="ru-RU" sz="2100" u="sng" dirty="0" smtClean="0">
                <a:solidFill>
                  <a:schemeClr val="tx1"/>
                </a:solidFill>
              </a:rPr>
              <a:t>реализации</a:t>
            </a:r>
            <a:r>
              <a:rPr lang="ru-RU" sz="2100" dirty="0" smtClean="0">
                <a:solidFill>
                  <a:schemeClr val="tx1"/>
                </a:solidFill>
              </a:rPr>
              <a:t> основных образовательных программ.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11) Расширяются возможности для реализации </a:t>
            </a:r>
            <a:r>
              <a:rPr lang="ru-RU" sz="2100" u="sng" dirty="0" smtClean="0">
                <a:solidFill>
                  <a:schemeClr val="tx1"/>
                </a:solidFill>
              </a:rPr>
              <a:t>права выбора</a:t>
            </a:r>
            <a:r>
              <a:rPr lang="ru-RU" sz="2100" dirty="0" smtClean="0">
                <a:solidFill>
                  <a:schemeClr val="tx1"/>
                </a:solidFill>
              </a:rPr>
              <a:t> педагогическими работниками методик обучения и воспитания.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12) Школы имеют право обучать детей </a:t>
            </a:r>
            <a:r>
              <a:rPr lang="ru-RU" sz="2100" u="sng" dirty="0" smtClean="0">
                <a:solidFill>
                  <a:schemeClr val="tx1"/>
                </a:solidFill>
              </a:rPr>
              <a:t>на родном языке</a:t>
            </a:r>
            <a:r>
              <a:rPr lang="ru-RU" sz="2100" dirty="0" smtClean="0">
                <a:solidFill>
                  <a:schemeClr val="tx1"/>
                </a:solidFill>
              </a:rPr>
              <a:t>, то есть на любом языке Российской Федерации.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13) Прописана процедура </a:t>
            </a:r>
            <a:r>
              <a:rPr lang="ru-RU" sz="2100" u="sng" dirty="0" smtClean="0">
                <a:solidFill>
                  <a:schemeClr val="tx1"/>
                </a:solidFill>
              </a:rPr>
              <a:t>оценки качества образования</a:t>
            </a:r>
            <a:r>
              <a:rPr lang="ru-RU" sz="21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14) Прописана возможность реализации системы образования через </a:t>
            </a:r>
            <a:r>
              <a:rPr lang="ru-RU" sz="2100" u="sng" dirty="0" smtClean="0">
                <a:solidFill>
                  <a:schemeClr val="tx1"/>
                </a:solidFill>
              </a:rPr>
              <a:t>семейное обучение</a:t>
            </a:r>
            <a:r>
              <a:rPr lang="ru-RU" sz="21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15) Обеспечение </a:t>
            </a:r>
            <a:r>
              <a:rPr lang="ru-RU" sz="2100" u="sng" dirty="0" smtClean="0">
                <a:solidFill>
                  <a:schemeClr val="tx1"/>
                </a:solidFill>
              </a:rPr>
              <a:t>доступа</a:t>
            </a:r>
            <a:r>
              <a:rPr lang="ru-RU" sz="2100" dirty="0" smtClean="0">
                <a:solidFill>
                  <a:schemeClr val="tx1"/>
                </a:solidFill>
              </a:rPr>
              <a:t> к информационно-образовательной среде образовательной организации, в том числе электронной.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16) Введены </a:t>
            </a:r>
            <a:r>
              <a:rPr lang="ru-RU" sz="2100" u="sng" dirty="0" smtClean="0">
                <a:solidFill>
                  <a:schemeClr val="tx1"/>
                </a:solidFill>
              </a:rPr>
              <a:t>единые требования</a:t>
            </a:r>
            <a:r>
              <a:rPr lang="ru-RU" sz="2100" dirty="0" smtClean="0">
                <a:solidFill>
                  <a:schemeClr val="tx1"/>
                </a:solidFill>
              </a:rPr>
              <a:t> к составлению рабочих программ, в том числе и программ внеурочной деятельности.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17) Определено </a:t>
            </a:r>
            <a:r>
              <a:rPr lang="ru-RU" sz="2100" u="sng" dirty="0" smtClean="0">
                <a:solidFill>
                  <a:schemeClr val="tx1"/>
                </a:solidFill>
              </a:rPr>
              <a:t>базовое содержание</a:t>
            </a:r>
            <a:r>
              <a:rPr lang="ru-RU" sz="2100" dirty="0" smtClean="0">
                <a:solidFill>
                  <a:schemeClr val="tx1"/>
                </a:solidFill>
              </a:rPr>
              <a:t> программы воспитания.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18) Уточнены задачи и условия программы </a:t>
            </a:r>
            <a:r>
              <a:rPr lang="ru-RU" sz="2100" u="sng" dirty="0" smtClean="0">
                <a:solidFill>
                  <a:schemeClr val="tx1"/>
                </a:solidFill>
              </a:rPr>
              <a:t>коррекционной работы</a:t>
            </a:r>
            <a:r>
              <a:rPr lang="ru-RU" sz="2100" dirty="0" smtClean="0">
                <a:solidFill>
                  <a:schemeClr val="tx1"/>
                </a:solidFill>
              </a:rPr>
              <a:t> с детьми с ОВЗ.</a:t>
            </a:r>
          </a:p>
          <a:p>
            <a:endParaRPr lang="ru-RU" sz="19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868749"/>
            <a:ext cx="7848872" cy="3061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2) </a:t>
            </a:r>
            <a:r>
              <a:rPr lang="ru-RU" sz="2000" dirty="0">
                <a:solidFill>
                  <a:schemeClr val="tx1"/>
                </a:solidFill>
              </a:rPr>
              <a:t>Конкретизировано содержание речи (приведён список тем для освоения основных видов речевой деятельности</a:t>
            </a:r>
            <a:r>
              <a:rPr lang="ru-RU" sz="2000" dirty="0" smtClean="0">
                <a:solidFill>
                  <a:schemeClr val="tx1"/>
                </a:solidFill>
              </a:rPr>
              <a:t>);</a:t>
            </a:r>
            <a:endParaRPr lang="ru-RU" sz="1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3) Каждый вид речевой деятельности детализирован отдельно;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4) Подробно указан перечень предметных и межпредметных навыков, которыми должен обладать ученик в рамках обеих дисциплин.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8247"/>
            <a:ext cx="3456384" cy="23042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9992" y="760206"/>
            <a:ext cx="29163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1) Предметные </a:t>
            </a:r>
            <a:r>
              <a:rPr lang="ru-RU" sz="2000" dirty="0"/>
              <a:t>результаты по учебным предметам «Иностранный язык» и «Второй иностранный язык» детализированы и конкретизированы отдельно</a:t>
            </a:r>
            <a:r>
              <a:rPr lang="ru-RU" sz="2000" dirty="0" smtClean="0"/>
              <a:t>;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30336"/>
            <a:ext cx="5973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Что же касается иностранного языка…</a:t>
            </a:r>
          </a:p>
        </p:txBody>
      </p:sp>
    </p:spTree>
    <p:extLst>
      <p:ext uri="{BB962C8B-B14F-4D97-AF65-F5344CB8AC3E}">
        <p14:creationId xmlns:p14="http://schemas.microsoft.com/office/powerpoint/2010/main" val="20108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205428"/>
            <a:ext cx="386165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19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900" dirty="0" smtClean="0">
                <a:latin typeface="+mj-lt"/>
              </a:rPr>
              <a:t>В обновленных стандартах появился значительный блок о развитии </a:t>
            </a:r>
            <a:r>
              <a:rPr lang="ru-RU" sz="1900" b="1" dirty="0" smtClean="0">
                <a:latin typeface="+mj-lt"/>
              </a:rPr>
              <a:t>цифровых компетенций </a:t>
            </a:r>
            <a:r>
              <a:rPr lang="ru-RU" sz="1900" dirty="0" smtClean="0">
                <a:latin typeface="+mj-lt"/>
              </a:rPr>
              <a:t>у обучающихся и использовании </a:t>
            </a:r>
            <a:r>
              <a:rPr lang="ru-RU" sz="1900" b="1" dirty="0" smtClean="0">
                <a:latin typeface="+mj-lt"/>
              </a:rPr>
              <a:t>цифровых ресурсов </a:t>
            </a:r>
            <a:r>
              <a:rPr lang="ru-RU" sz="1900" dirty="0" smtClean="0">
                <a:latin typeface="+mj-lt"/>
              </a:rPr>
              <a:t>в образовательном процессе.</a:t>
            </a:r>
          </a:p>
          <a:p>
            <a:endParaRPr lang="ru-RU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944639"/>
            <a:ext cx="813690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900" b="1" dirty="0" smtClean="0">
                <a:latin typeface="+mj-lt"/>
              </a:rPr>
              <a:t>Педагог</a:t>
            </a:r>
            <a:r>
              <a:rPr lang="ru-RU" sz="1900" dirty="0" smtClean="0">
                <a:latin typeface="+mj-lt"/>
              </a:rPr>
              <a:t> должен указывать в рабочей программе, для чего планирует использовать цифровые ресурсы и для изучения каких тем.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900" b="1" dirty="0" smtClean="0">
                <a:latin typeface="+mj-lt"/>
              </a:rPr>
              <a:t>Учащиеся </a:t>
            </a:r>
            <a:r>
              <a:rPr lang="ru-RU" sz="1900" dirty="0" smtClean="0">
                <a:latin typeface="+mj-lt"/>
              </a:rPr>
              <a:t>должны уметь использовать технологии для обучения.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900" b="1" dirty="0" smtClean="0">
                <a:solidFill>
                  <a:srgbClr val="FF0000"/>
                </a:solidFill>
                <a:latin typeface="+mj-lt"/>
              </a:rPr>
              <a:t>Также важно транслировать правила безопасного поведения: учитель должен сам соблюдать правила цифровой безопасности и работы с данными и научить этому учеников!!!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>
              <a:latin typeface="+mj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168352" cy="2196724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522920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!!! Изучение </a:t>
            </a:r>
            <a:r>
              <a:rPr lang="ru-RU" sz="2000" i="1" dirty="0"/>
              <a:t>второго иностранного языка из перечня, предлагаемых организацией, осуществляется по </a:t>
            </a:r>
            <a:r>
              <a:rPr lang="ru-RU" sz="2000" i="1" dirty="0" smtClean="0"/>
              <a:t>заявлению родителей (законных представителей) и </a:t>
            </a:r>
            <a:r>
              <a:rPr lang="ru-RU" sz="2000" i="1" dirty="0"/>
              <a:t>при наличии в организации необходимых </a:t>
            </a:r>
            <a:r>
              <a:rPr lang="ru-RU" sz="2000" i="1" dirty="0" smtClean="0"/>
              <a:t>условий</a:t>
            </a:r>
            <a:r>
              <a:rPr lang="ru-RU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53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685</TotalTime>
  <Words>1364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Trebuchet MS</vt:lpstr>
      <vt:lpstr>Wingdings 3</vt:lpstr>
      <vt:lpstr>YS Text</vt:lpstr>
      <vt:lpstr>Аспект</vt:lpstr>
      <vt:lpstr>«Введение и реализация обновленных ФГОС  на уроках  иностранного языка»  Кирдяшева Гульназ Наилевна,  учитель английского языка  I квалификационной категории  МКОУ ХМР «СОШ п. Сибирский»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преподавания учебного предмета  «Иностранный язык»  в 2022-2023 учебном году в связи с переходом на ФГОС 3 поколения» </dc:title>
  <dc:creator>Александра</dc:creator>
  <cp:lastModifiedBy>Кирдяшева Гульназ Наилевна</cp:lastModifiedBy>
  <cp:revision>54</cp:revision>
  <dcterms:created xsi:type="dcterms:W3CDTF">2022-11-17T10:24:14Z</dcterms:created>
  <dcterms:modified xsi:type="dcterms:W3CDTF">2023-11-02T06:41:09Z</dcterms:modified>
</cp:coreProperties>
</file>