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sldIdLst>
    <p:sldId id="256" r:id="rId2"/>
    <p:sldId id="258" r:id="rId3"/>
    <p:sldId id="257" r:id="rId4"/>
    <p:sldId id="260" r:id="rId5"/>
    <p:sldId id="264" r:id="rId6"/>
    <p:sldId id="262" r:id="rId7"/>
    <p:sldId id="270" r:id="rId8"/>
    <p:sldId id="271" r:id="rId9"/>
    <p:sldId id="265" r:id="rId10"/>
    <p:sldId id="263" r:id="rId11"/>
    <p:sldId id="267" r:id="rId12"/>
    <p:sldId id="269" r:id="rId13"/>
    <p:sldId id="266" r:id="rId14"/>
    <p:sldId id="27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739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9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31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025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05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965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151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530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72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0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181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12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319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01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3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95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1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3643" y="1556951"/>
            <a:ext cx="8637845" cy="3912973"/>
          </a:xfrm>
        </p:spPr>
        <p:txBody>
          <a:bodyPr>
            <a:normAutofit fontScale="90000"/>
          </a:bodyPr>
          <a:lstStyle/>
          <a:p>
            <a:r>
              <a:rPr lang="ru-RU" sz="6700" cap="all" dirty="0" smtClean="0">
                <a:solidFill>
                  <a:srgbClr val="FF0000"/>
                </a:solidFill>
              </a:rPr>
              <a:t/>
            </a:r>
            <a:br>
              <a:rPr lang="ru-RU" sz="6700" cap="all" dirty="0" smtClean="0">
                <a:solidFill>
                  <a:srgbClr val="FF0000"/>
                </a:solidFill>
              </a:rPr>
            </a:br>
            <a:r>
              <a:rPr lang="ru-RU" sz="6700" cap="all" dirty="0" smtClean="0">
                <a:solidFill>
                  <a:srgbClr val="FF0000"/>
                </a:solidFill>
              </a:rPr>
              <a:t/>
            </a:r>
            <a:br>
              <a:rPr lang="ru-RU" sz="6700" cap="all" dirty="0" smtClean="0">
                <a:solidFill>
                  <a:srgbClr val="FF0000"/>
                </a:solidFill>
              </a:rPr>
            </a:br>
            <a:r>
              <a:rPr lang="ru-RU" sz="6700" cap="all" dirty="0">
                <a:solidFill>
                  <a:srgbClr val="FF0000"/>
                </a:solidFill>
              </a:rPr>
              <a:t/>
            </a:r>
            <a:br>
              <a:rPr lang="ru-RU" sz="6700" cap="all" dirty="0">
                <a:solidFill>
                  <a:srgbClr val="FF0000"/>
                </a:solidFill>
              </a:rPr>
            </a:br>
            <a:r>
              <a:rPr lang="ru-RU" sz="5300" cap="all" dirty="0">
                <a:solidFill>
                  <a:prstClr val="black"/>
                </a:solidFill>
              </a:rPr>
              <a:t/>
            </a:r>
            <a:br>
              <a:rPr lang="ru-RU" sz="5300" cap="all" dirty="0">
                <a:solidFill>
                  <a:prstClr val="black"/>
                </a:solidFill>
              </a:rPr>
            </a:br>
            <a:r>
              <a:rPr lang="ru-RU" sz="4400" cap="all" dirty="0">
                <a:solidFill>
                  <a:srgbClr val="FF0000"/>
                </a:solidFill>
              </a:rPr>
              <a:t/>
            </a:r>
            <a:br>
              <a:rPr lang="ru-RU" sz="4400" cap="all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99867" y="5618204"/>
            <a:ext cx="4428066" cy="115043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подготовили </a:t>
            </a:r>
          </a:p>
          <a:p>
            <a:pPr algn="just">
              <a:lnSpc>
                <a:spcPct val="120000"/>
              </a:lnSpc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№1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Кандалакша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Бурак О. А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учитель начальных классов МБОУ СОШ №6                им. А.С. Пушкина г. Калуга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Красильникова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В.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46638" y="2125363"/>
            <a:ext cx="744700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«ШКОЛЬНЫЙ УРОК» </a:t>
            </a:r>
            <a:b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КАК ИНВАРИАНТНЫЙ МОДУЛЬ 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РАБОЧЕЙ ПРОГРАММЫ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ВОСПИТАНИЯ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8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9244" y="873211"/>
            <a:ext cx="9300518" cy="5378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дистанционных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технологий 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 обеспечить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активности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программы-тренажеры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зачеты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мультимедийные презентации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научно-популярные передачи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фильмы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обучающие сайты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уроки онлайн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видеолекции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онлайн-конференции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845" y="2743200"/>
            <a:ext cx="4876799" cy="3328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282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3957" y="832022"/>
            <a:ext cx="79495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исследовательской </a:t>
            </a:r>
            <a:endParaRPr lang="ru-RU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проектной деятельности 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980" y="3509319"/>
            <a:ext cx="4334133" cy="2889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48498" y="2150075"/>
            <a:ext cx="754585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помогает приобрести школьникам: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самостоятельного решения теоретической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генерирования и оформления собственных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идей;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уважительного отношения к чужим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идеям,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оформленным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исследователей;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публичного выступления перед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аудиторией;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аргументирования и отстаивания своей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точки зрения.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8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016" y="922638"/>
            <a:ext cx="9959545" cy="4967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событийных уроков, </a:t>
            </a:r>
            <a:endParaRPr lang="ru-RU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 - экскурсий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разнообразить формы работы на уроках,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мотивацию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изучению предмета, воспитывать любовь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Родине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своему народу, науке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искусству.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специально разработанные занятия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событийные уроки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(посвященные историческим датам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событиям);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экскурсии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онлайн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экскурсии,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расширяющие образовательное пространство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историческим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личностям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людям науки и искусства, любовь к прекрасному,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природе, к родному краю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773" y="3275783"/>
            <a:ext cx="4382529" cy="3015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2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1535" y="922638"/>
            <a:ext cx="821312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предметных образовательных 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 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развитию познавательной активности.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предметные декады                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олимпиады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 урок-исследование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урок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860" y="2905382"/>
            <a:ext cx="5181600" cy="3388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056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57" y="609599"/>
            <a:ext cx="9992497" cy="560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59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0389" y="1501050"/>
            <a:ext cx="659850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 </a:t>
            </a:r>
            <a:r>
              <a:rPr lang="ru-RU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712 от 11.12. 2020 (вступил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силу 08.01.2021г.)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в некоторые федеральные государственные образовательные стандарты общего образования по вопросам воспитания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103" y="1301578"/>
            <a:ext cx="4123040" cy="2061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05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0475" y="1062680"/>
            <a:ext cx="848497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примерной 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 педагогам увидеть потенциал их совместной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деятельности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его реализации;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реалистичные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учитывающие требования ФГОС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уникальность каждой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школы;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педагогическим коллективам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решать с помощью данных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проблемы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личностного развития школьников, 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гармоничного вхождения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социальный мир и профилактики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противоправного поведения.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35" y="1285101"/>
            <a:ext cx="10570003" cy="48438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8227" y="247135"/>
            <a:ext cx="8954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примерной программы: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76865" y="840259"/>
            <a:ext cx="9893644" cy="516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 потенциал урока включает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группы возможностей: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доверительных отношений с учителем;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интереса к учению, к процессу познания;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соблюдать на уроке общепринятые нормы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ценностному аспекту изучаемых на уроках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значимой информацией - инициирование ее обсуждения, высказывания учащимися своего мнения по ее поводу, выработки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своего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примеров ответственного, гражданского поведения,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проявления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человеколюбия и добросердечности, через подбор соответствующих текстов для чтения, задач для решения, проблемных ситуаций для обсуждения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классе;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культуры общения.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9146" y="873211"/>
            <a:ext cx="61948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Инвариантный модуль – «Школьный урок»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558" y="1982039"/>
            <a:ext cx="3059623" cy="305962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41622" y="2319760"/>
            <a:ext cx="778475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урока: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образом?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каких механизмов?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каких педагогических приемов и техник?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96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2022" y="642552"/>
            <a:ext cx="9069860" cy="5444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интересным: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важно находить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время, повод и темы для неформального общения со своими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учениками, уметь слушать детей;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стараться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на уроках знакомые детям образы (герои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известных произведений и фильмов),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коммуникацию более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эффективной;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во время урока к личному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опыту учеников; найти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увлечь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слабых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и сильных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на индивидуальных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особенностях, интересах и увлечениях детей;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воспитывающее содержание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урока, то,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побудит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задуматься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ценностях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нравственных вопросов, жизненных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проблемах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(информация о вредных привычках,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нравственных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безнравственных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поступках людей, о героизме и малодушии,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 и экологии,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культуре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362" y="4337093"/>
            <a:ext cx="4094206" cy="2520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10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0963" y="1219200"/>
            <a:ext cx="100254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Воспитывающими уроки становятся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тогда…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интересны школьникам, и те с удовольствием включаются в организуемую учителем деятельность;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побуждают школьников задуматься о ценностях, нравственных вопросах, жизненных проблемах;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от времени на них используются игры, дискуссии и другие парные или групповые формы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18720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2811" y="501099"/>
            <a:ext cx="925109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урок игровых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 помогает: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мотивацию детей к получению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доброжелательную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атмосферу во время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наладить позитивные межличностные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 в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классе.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настольная игра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ролевая игры, деловая игра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географический турнир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эстафета, дуэль)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КВН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кроссворд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урок-конкурс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стихийных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бедствиях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урок-сказка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 пресс-конференция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аукцион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дискуссия                                                          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панорама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телемост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живая газета”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  суд (следствие)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087" y="3089189"/>
            <a:ext cx="4870556" cy="31690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10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662</TotalTime>
  <Words>707</Words>
  <Application>Microsoft Office PowerPoint</Application>
  <PresentationFormat>Широкоэкранный</PresentationFormat>
  <Paragraphs>95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Garamond</vt:lpstr>
      <vt:lpstr>Times New Roman</vt:lpstr>
      <vt:lpstr>Wingdings</vt:lpstr>
      <vt:lpstr>Натуральные материалы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«ШКОЛЬНЫЙ УРОК»  КАК ИНВАРИАНТНЫЙ МОДУЛЬ  РАБОЧЕЙ программы воспитания</dc:title>
  <dc:creator>User</dc:creator>
  <cp:lastModifiedBy>User</cp:lastModifiedBy>
  <cp:revision>36</cp:revision>
  <dcterms:created xsi:type="dcterms:W3CDTF">2021-11-16T08:57:35Z</dcterms:created>
  <dcterms:modified xsi:type="dcterms:W3CDTF">2023-12-17T13:08:47Z</dcterms:modified>
</cp:coreProperties>
</file>