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EF4E8"/>
    <a:srgbClr val="FFCCFF"/>
    <a:srgbClr val="85C789"/>
    <a:srgbClr val="FAD4DF"/>
    <a:srgbClr val="F8D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ED5C1-35ED-4A4C-A5E2-FAA5C395C668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90670-AD3F-46C0-8246-9D04A7BF78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4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90670-AD3F-46C0-8246-9D04A7BF78F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56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90670-AD3F-46C0-8246-9D04A7BF78F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27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90670-AD3F-46C0-8246-9D04A7BF78F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79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90670-AD3F-46C0-8246-9D04A7BF78F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51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90670-AD3F-46C0-8246-9D04A7BF78F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49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90670-AD3F-46C0-8246-9D04A7BF78F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44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90670-AD3F-46C0-8246-9D04A7BF78F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23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90670-AD3F-46C0-8246-9D04A7BF78F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2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90670-AD3F-46C0-8246-9D04A7BF78F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61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90670-AD3F-46C0-8246-9D04A7BF78F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275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90670-AD3F-46C0-8246-9D04A7BF78F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01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5DC0A-0447-4EAA-BD88-FD1127863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7A0E42-F409-40F3-80B0-392F32B88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57FE7-6DBD-42AF-8C04-5FA99976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030-8E38-42CD-AE64-B71F356EB442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265CC3-0436-4A62-A8EC-2464064A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D7CECC-66BD-4A0A-85F1-C3A39975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9E4F-7928-4E85-880E-EEED7531B0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91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0"/>
    </mc:Choice>
    <mc:Fallback>
      <p:transition advTm="4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BEB92-D163-4831-8E0C-2C0EA224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831105-1446-4E8B-ADF8-E4DFC5BBF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E2FEC-FC71-4F48-9C76-1354DAA1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030-8E38-42CD-AE64-B71F356EB442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D04D9-8075-4B3F-802A-C08D05ED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7941C-6E02-4349-8816-6075D05F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9E4F-7928-4E85-880E-EEED7531B0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64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0"/>
    </mc:Choice>
    <mc:Fallback>
      <p:transition advTm="4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8F8951-F14E-423A-A406-E5C60DF0E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54A82D-4074-4FA6-B7E5-7E0509B10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422FB-3B7E-4612-BD91-8C6631E5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030-8E38-42CD-AE64-B71F356EB442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69BC37-3872-40C5-9A8A-FE163F0A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C14AF-3716-4101-9AE4-48BA8A97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9E4F-7928-4E85-880E-EEED7531B0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46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0"/>
    </mc:Choice>
    <mc:Fallback>
      <p:transition advTm="4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CCF90-0AEF-4965-842D-515AFC6A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4FA5D-76CF-421D-BC6C-C0F6E28A2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03FD83-D8DB-4975-A9A8-83FFDCE5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030-8E38-42CD-AE64-B71F356EB442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A9923-8578-47AC-8253-F44A8B09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B1E5C3-EA98-451F-AC9D-34690283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9E4F-7928-4E85-880E-EEED7531B0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47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0"/>
    </mc:Choice>
    <mc:Fallback>
      <p:transition advTm="4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7C627-362E-4543-8CBE-85BA89B0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AB593E-1656-405E-8D90-66850EFF5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C5F3B-33B9-4029-BA28-9F73BA70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030-8E38-42CD-AE64-B71F356EB442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4D1819-2049-457F-B37A-6DFBE5F3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8849B7-9E39-422A-9EB4-B6BEC754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9E4F-7928-4E85-880E-EEED7531B0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24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0"/>
    </mc:Choice>
    <mc:Fallback>
      <p:transition advTm="4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95850-9EC3-47F4-A5A2-006618F4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35037-7F42-44D4-990D-B31E69B26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357AD8-8542-475D-9E0F-015C668D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C8556-5300-4E54-8369-86A33112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030-8E38-42CD-AE64-B71F356EB442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89D6D0-08C1-4E31-9875-E9018A6F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A6AB4C-F46A-4660-9B8D-61E788B9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9E4F-7928-4E85-880E-EEED7531B0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74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0"/>
    </mc:Choice>
    <mc:Fallback>
      <p:transition advTm="4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5E225-A5D6-492A-849C-54A5432C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41A82-3CDD-443E-B503-ACB30464B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F8BFA2-5004-44D1-89DA-1A51B14E1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2F9406-A4B7-4975-83A4-B905AA91E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42910C-DA4B-4DFB-B61C-1B579C00E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51AC02-BDCF-487E-8E63-971B40CA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030-8E38-42CD-AE64-B71F356EB442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DE15D5-6B46-49E4-AC8C-F139E91A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6209C-1D13-4D28-AAE8-47D560D8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9E4F-7928-4E85-880E-EEED7531B0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30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0"/>
    </mc:Choice>
    <mc:Fallback>
      <p:transition advTm="4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6BD9F-1EF2-4E6F-AD8B-AFCC5B7F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01BFDF-BA70-4080-9838-064B9CFF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030-8E38-42CD-AE64-B71F356EB442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FC47F4-975E-428A-B42D-CFAB9F5C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000E92-18A4-41FF-8FB9-2C7322F3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9E4F-7928-4E85-880E-EEED7531B0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34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0"/>
    </mc:Choice>
    <mc:Fallback>
      <p:transition advTm="4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5D434-A650-4406-88F3-72D0548D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030-8E38-42CD-AE64-B71F356EB442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A8B952-51C2-409B-8911-421D5626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AF21B7-997D-4C29-92FA-7B24F939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9E4F-7928-4E85-880E-EEED7531B0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22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0"/>
    </mc:Choice>
    <mc:Fallback>
      <p:transition advTm="4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14A70-4964-441B-8396-7F09D0F5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17776C-7ECC-4AA8-AA64-7A42DD118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644CA-D0C6-40E2-9F12-32B51927E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66B0A-430C-4D83-A24A-E01D2769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030-8E38-42CD-AE64-B71F356EB442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BE01BD-3458-4328-BA47-F8E1741F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EAFBB-6663-4A91-A18D-254F7FD7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9E4F-7928-4E85-880E-EEED7531B0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73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0"/>
    </mc:Choice>
    <mc:Fallback>
      <p:transition advTm="4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45C58-5BED-4DD0-9318-B05DF0E2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D70402-CD60-44F9-84BC-563EF4068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572325-143C-4487-B89A-76E9BC92C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2C793-7721-4483-B6FE-11328069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F030-8E38-42CD-AE64-B71F356EB442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C31EA1-74F6-49E6-BD6D-1D7F74DA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2D9AE-D81F-434A-A618-FA904312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9E4F-7928-4E85-880E-EEED7531B0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20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0"/>
    </mc:Choice>
    <mc:Fallback>
      <p:transition advTm="4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181A0-4E44-4C1D-AF2E-501AA903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B815FD-4068-4EDA-B3E9-D781A7CE5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AACC0-D874-48E4-9914-506B5CAF4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F030-8E38-42CD-AE64-B71F356EB442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1ACD89-D0EE-4FBE-9F26-1A372319B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13AC6-17DF-42F5-8D16-5501166C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9E4F-7928-4E85-880E-EEED7531B0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53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Tm="40000"/>
    </mc:Choice>
    <mc:Fallback>
      <p:transition advTm="4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3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E684BB6-0D71-41C9-89C0-91BCE6B3BA8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06816D5-4F34-4F08-A11F-35CAA5B054B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66D3944-054F-4C72-A5DB-3F985E309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75321A-F19B-4F20-8B59-905A4B392737}"/>
                  </a:ext>
                </a:extLst>
              </p:cNvPr>
              <p:cNvSpPr/>
              <p:nvPr/>
            </p:nvSpPr>
            <p:spPr>
              <a:xfrm>
                <a:off x="8763990" y="1092530"/>
                <a:ext cx="249381" cy="486888"/>
              </a:xfrm>
              <a:prstGeom prst="rect">
                <a:avLst/>
              </a:prstGeom>
              <a:solidFill>
                <a:srgbClr val="FEF4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4E634B0-CAAC-4B74-B264-0667A08273A8}"/>
                  </a:ext>
                </a:extLst>
              </p:cNvPr>
              <p:cNvSpPr/>
              <p:nvPr/>
            </p:nvSpPr>
            <p:spPr>
              <a:xfrm>
                <a:off x="10816442" y="3061855"/>
                <a:ext cx="249381" cy="486888"/>
              </a:xfrm>
              <a:prstGeom prst="rect">
                <a:avLst/>
              </a:prstGeom>
              <a:solidFill>
                <a:srgbClr val="F8D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9B38978-1953-4428-9B9C-BC74B92EF626}"/>
                  </a:ext>
                </a:extLst>
              </p:cNvPr>
              <p:cNvSpPr/>
              <p:nvPr/>
            </p:nvSpPr>
            <p:spPr>
              <a:xfrm>
                <a:off x="10295906" y="4033653"/>
                <a:ext cx="233548" cy="300841"/>
              </a:xfrm>
              <a:prstGeom prst="rect">
                <a:avLst/>
              </a:prstGeom>
              <a:solidFill>
                <a:srgbClr val="FA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EBCDC04-A2C4-48D1-855C-739B3A98D4A5}"/>
                  </a:ext>
                </a:extLst>
              </p:cNvPr>
              <p:cNvSpPr/>
              <p:nvPr/>
            </p:nvSpPr>
            <p:spPr>
              <a:xfrm>
                <a:off x="95003" y="6659088"/>
                <a:ext cx="1341911" cy="109847"/>
              </a:xfrm>
              <a:prstGeom prst="rect">
                <a:avLst/>
              </a:prstGeom>
              <a:solidFill>
                <a:srgbClr val="85C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7410D97F-935A-4718-967A-A179EA179F1B}"/>
                </a:ext>
              </a:extLst>
            </p:cNvPr>
            <p:cNvGrpSpPr/>
            <p:nvPr/>
          </p:nvGrpSpPr>
          <p:grpSpPr>
            <a:xfrm>
              <a:off x="1852553" y="322615"/>
              <a:ext cx="9747659" cy="6346369"/>
              <a:chOff x="1852553" y="322615"/>
              <a:chExt cx="9747659" cy="6346369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B89D2EA-623A-4418-8FC3-07D5C8640FBE}"/>
                  </a:ext>
                </a:extLst>
              </p:cNvPr>
              <p:cNvSpPr/>
              <p:nvPr/>
            </p:nvSpPr>
            <p:spPr>
              <a:xfrm>
                <a:off x="2078182" y="322615"/>
                <a:ext cx="8585859" cy="11875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МБДОУ «Ясли-сад комбинированного типа № 76 города Донецка»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99ACA47-851D-45E3-9FA1-F4FF47F48C87}"/>
                  </a:ext>
                </a:extLst>
              </p:cNvPr>
              <p:cNvSpPr/>
              <p:nvPr/>
            </p:nvSpPr>
            <p:spPr>
              <a:xfrm>
                <a:off x="2078181" y="1874323"/>
                <a:ext cx="8585859" cy="2159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>
                  <a:spcAft>
                    <a:spcPts val="1200"/>
                  </a:spcAft>
                </a:pPr>
                <a:r>
                  <a:rPr lang="ru-RU" sz="28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ПРЕЗЕНТАЦИЯ</a:t>
                </a:r>
              </a:p>
              <a:p>
                <a:pPr algn="ctr"/>
                <a:r>
                  <a:rPr lang="ru-RU" sz="28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тему: </a:t>
                </a:r>
                <a:r>
                  <a:rPr lang="ru-RU" sz="2800" b="1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«Организация занятий по социально-коммуникативному развитию младших дошкольников с учетом ФГОС ДО»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C5925A5D-BB3F-4727-9DD9-60BA988A03DE}"/>
                  </a:ext>
                </a:extLst>
              </p:cNvPr>
              <p:cNvSpPr/>
              <p:nvPr/>
            </p:nvSpPr>
            <p:spPr>
              <a:xfrm>
                <a:off x="7030192" y="4192980"/>
                <a:ext cx="4570020" cy="11875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8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Подготовила:</a:t>
                </a:r>
              </a:p>
              <a:p>
                <a:r>
                  <a:rPr lang="ru-RU" sz="28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воспитатель Фролова Н. В.</a:t>
                </a:r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9B3848D-BB44-465B-A2D1-D54C38831518}"/>
                  </a:ext>
                </a:extLst>
              </p:cNvPr>
              <p:cNvSpPr/>
              <p:nvPr/>
            </p:nvSpPr>
            <p:spPr>
              <a:xfrm>
                <a:off x="3810990" y="6163294"/>
                <a:ext cx="4570020" cy="5056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Донецк – 2023 год</a:t>
                </a:r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EB356BF6-3B23-45D0-81C4-26B97DDB78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2553" y="4068298"/>
                <a:ext cx="3295400" cy="1901033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225638974"/>
      </p:ext>
    </p:extLst>
  </p:cSld>
  <p:clrMapOvr>
    <a:masterClrMapping/>
  </p:clrMapOvr>
  <p:transition spd="slow" advTm="4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9B3848D-BB44-465B-A2D1-D54C38831518}"/>
              </a:ext>
            </a:extLst>
          </p:cNvPr>
          <p:cNvSpPr/>
          <p:nvPr/>
        </p:nvSpPr>
        <p:spPr>
          <a:xfrm>
            <a:off x="10841183" y="6543798"/>
            <a:ext cx="1350817" cy="31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6E95F9D-3700-4F09-B140-07B822BE2AB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3516EDC7-D1C1-4980-BEA0-CAF63AC2A73F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406816D5-4F34-4F08-A11F-35CAA5B054BC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766D3944-054F-4C72-A5DB-3F985E309F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</p:spPr>
            </p:pic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6875321A-F19B-4F20-8B59-905A4B392737}"/>
                    </a:ext>
                  </a:extLst>
                </p:cNvPr>
                <p:cNvSpPr/>
                <p:nvPr/>
              </p:nvSpPr>
              <p:spPr>
                <a:xfrm>
                  <a:off x="8763990" y="1092530"/>
                  <a:ext cx="249381" cy="486888"/>
                </a:xfrm>
                <a:prstGeom prst="rect">
                  <a:avLst/>
                </a:prstGeom>
                <a:solidFill>
                  <a:srgbClr val="FEF4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A4E634B0-CAAC-4B74-B264-0667A08273A8}"/>
                    </a:ext>
                  </a:extLst>
                </p:cNvPr>
                <p:cNvSpPr/>
                <p:nvPr/>
              </p:nvSpPr>
              <p:spPr>
                <a:xfrm>
                  <a:off x="10816442" y="3061855"/>
                  <a:ext cx="249381" cy="486888"/>
                </a:xfrm>
                <a:prstGeom prst="rect">
                  <a:avLst/>
                </a:prstGeom>
                <a:solidFill>
                  <a:srgbClr val="F8D0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79B38978-1953-4428-9B9C-BC74B92EF626}"/>
                    </a:ext>
                  </a:extLst>
                </p:cNvPr>
                <p:cNvSpPr/>
                <p:nvPr/>
              </p:nvSpPr>
              <p:spPr>
                <a:xfrm>
                  <a:off x="10295906" y="4033653"/>
                  <a:ext cx="233548" cy="300841"/>
                </a:xfrm>
                <a:prstGeom prst="rect">
                  <a:avLst/>
                </a:prstGeom>
                <a:solidFill>
                  <a:srgbClr val="FAD4D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BEBCDC04-A2C4-48D1-855C-739B3A98D4A5}"/>
                    </a:ext>
                  </a:extLst>
                </p:cNvPr>
                <p:cNvSpPr/>
                <p:nvPr/>
              </p:nvSpPr>
              <p:spPr>
                <a:xfrm>
                  <a:off x="95003" y="6659088"/>
                  <a:ext cx="1341911" cy="109847"/>
                </a:xfrm>
                <a:prstGeom prst="rect">
                  <a:avLst/>
                </a:prstGeom>
                <a:solidFill>
                  <a:srgbClr val="85C78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99ACA47-851D-45E3-9FA1-F4FF47F48C87}"/>
                  </a:ext>
                </a:extLst>
              </p:cNvPr>
              <p:cNvSpPr/>
              <p:nvPr/>
            </p:nvSpPr>
            <p:spPr>
              <a:xfrm>
                <a:off x="2100944" y="423553"/>
                <a:ext cx="7990111" cy="1809008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indent="457200" algn="ctr"/>
                <a:r>
                  <a:rPr lang="ru-RU" sz="2800" b="1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Игры, в которых младшие дошкольники пространственно-двигательную задачу решают не одновременно, а в составе небольших групп, действующих по очереди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C95D8C09-82F8-4E72-AF77-4A930B18E508}"/>
                  </a:ext>
                </a:extLst>
              </p:cNvPr>
              <p:cNvSpPr/>
              <p:nvPr/>
            </p:nvSpPr>
            <p:spPr>
              <a:xfrm>
                <a:off x="10841182" y="6543798"/>
                <a:ext cx="1350817" cy="314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Слайд 10</a:t>
                </a: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D86D05A-A6F5-4B09-81C0-2E3AF981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185" y="2792679"/>
              <a:ext cx="3309257" cy="248194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4CC0576-63BF-4A0A-8817-5594A94A8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039" y="3046266"/>
              <a:ext cx="3620406" cy="1974767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239449E-162B-4986-B8BC-55DB046E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042" y="2792679"/>
              <a:ext cx="3309257" cy="2481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16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>
        <p14:ferris dir="l"/>
      </p:transition>
    </mc:Choice>
    <mc:Fallback>
      <p:transition spd="slow" advTm="4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9B3848D-BB44-465B-A2D1-D54C38831518}"/>
              </a:ext>
            </a:extLst>
          </p:cNvPr>
          <p:cNvSpPr/>
          <p:nvPr/>
        </p:nvSpPr>
        <p:spPr>
          <a:xfrm>
            <a:off x="10841183" y="6543798"/>
            <a:ext cx="1350817" cy="31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5227C31-F908-48E7-A840-55817C3ADFA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3516EDC7-D1C1-4980-BEA0-CAF63AC2A73F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406816D5-4F34-4F08-A11F-35CAA5B054BC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766D3944-054F-4C72-A5DB-3F985E309F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</p:spPr>
            </p:pic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6875321A-F19B-4F20-8B59-905A4B392737}"/>
                    </a:ext>
                  </a:extLst>
                </p:cNvPr>
                <p:cNvSpPr/>
                <p:nvPr/>
              </p:nvSpPr>
              <p:spPr>
                <a:xfrm>
                  <a:off x="8763990" y="1092530"/>
                  <a:ext cx="249381" cy="486888"/>
                </a:xfrm>
                <a:prstGeom prst="rect">
                  <a:avLst/>
                </a:prstGeom>
                <a:solidFill>
                  <a:srgbClr val="FEF4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A4E634B0-CAAC-4B74-B264-0667A08273A8}"/>
                    </a:ext>
                  </a:extLst>
                </p:cNvPr>
                <p:cNvSpPr/>
                <p:nvPr/>
              </p:nvSpPr>
              <p:spPr>
                <a:xfrm>
                  <a:off x="10816442" y="3061855"/>
                  <a:ext cx="249381" cy="486888"/>
                </a:xfrm>
                <a:prstGeom prst="rect">
                  <a:avLst/>
                </a:prstGeom>
                <a:solidFill>
                  <a:srgbClr val="F8D0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79B38978-1953-4428-9B9C-BC74B92EF626}"/>
                    </a:ext>
                  </a:extLst>
                </p:cNvPr>
                <p:cNvSpPr/>
                <p:nvPr/>
              </p:nvSpPr>
              <p:spPr>
                <a:xfrm>
                  <a:off x="10295906" y="4033653"/>
                  <a:ext cx="233548" cy="300841"/>
                </a:xfrm>
                <a:prstGeom prst="rect">
                  <a:avLst/>
                </a:prstGeom>
                <a:solidFill>
                  <a:srgbClr val="FAD4D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BEBCDC04-A2C4-48D1-855C-739B3A98D4A5}"/>
                    </a:ext>
                  </a:extLst>
                </p:cNvPr>
                <p:cNvSpPr/>
                <p:nvPr/>
              </p:nvSpPr>
              <p:spPr>
                <a:xfrm>
                  <a:off x="95003" y="6659088"/>
                  <a:ext cx="1341911" cy="109847"/>
                </a:xfrm>
                <a:prstGeom prst="rect">
                  <a:avLst/>
                </a:prstGeom>
                <a:solidFill>
                  <a:srgbClr val="85C78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99ACA47-851D-45E3-9FA1-F4FF47F48C87}"/>
                  </a:ext>
                </a:extLst>
              </p:cNvPr>
              <p:cNvSpPr/>
              <p:nvPr/>
            </p:nvSpPr>
            <p:spPr>
              <a:xfrm>
                <a:off x="2100944" y="423553"/>
                <a:ext cx="7990111" cy="1547751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indent="457200" algn="ctr"/>
                <a:r>
                  <a:rPr lang="ru-RU" sz="2800" b="1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Игры, которые направлены на обучение младших дошкольников помогать друг другу и окружающим людям (животным)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C95D8C09-82F8-4E72-AF77-4A930B18E508}"/>
                  </a:ext>
                </a:extLst>
              </p:cNvPr>
              <p:cNvSpPr/>
              <p:nvPr/>
            </p:nvSpPr>
            <p:spPr>
              <a:xfrm>
                <a:off x="10841182" y="6543798"/>
                <a:ext cx="1350817" cy="314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Слайд 11</a:t>
                </a:r>
              </a:p>
            </p:txBody>
          </p:sp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DE8C431-9B56-47DC-9EE6-8CE28AC04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986" y="1971304"/>
              <a:ext cx="4506124" cy="337959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A6D99B0-9731-4AB0-B67B-A6D79617F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891" y="1971304"/>
              <a:ext cx="4717455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21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>
        <p14:ferris dir="l"/>
      </p:transition>
    </mc:Choice>
    <mc:Fallback>
      <p:transition spd="slow" advTm="4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381A523-ECE6-421E-B50B-3BC7996815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06816D5-4F34-4F08-A11F-35CAA5B054B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66D3944-054F-4C72-A5DB-3F985E309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75321A-F19B-4F20-8B59-905A4B392737}"/>
                  </a:ext>
                </a:extLst>
              </p:cNvPr>
              <p:cNvSpPr/>
              <p:nvPr/>
            </p:nvSpPr>
            <p:spPr>
              <a:xfrm>
                <a:off x="8763990" y="1092530"/>
                <a:ext cx="249381" cy="486888"/>
              </a:xfrm>
              <a:prstGeom prst="rect">
                <a:avLst/>
              </a:prstGeom>
              <a:solidFill>
                <a:srgbClr val="FEF4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4E634B0-CAAC-4B74-B264-0667A08273A8}"/>
                  </a:ext>
                </a:extLst>
              </p:cNvPr>
              <p:cNvSpPr/>
              <p:nvPr/>
            </p:nvSpPr>
            <p:spPr>
              <a:xfrm>
                <a:off x="10816442" y="3061855"/>
                <a:ext cx="249381" cy="486888"/>
              </a:xfrm>
              <a:prstGeom prst="rect">
                <a:avLst/>
              </a:prstGeom>
              <a:solidFill>
                <a:srgbClr val="F8D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9B38978-1953-4428-9B9C-BC74B92EF626}"/>
                  </a:ext>
                </a:extLst>
              </p:cNvPr>
              <p:cNvSpPr/>
              <p:nvPr/>
            </p:nvSpPr>
            <p:spPr>
              <a:xfrm>
                <a:off x="10295906" y="4033653"/>
                <a:ext cx="233548" cy="300841"/>
              </a:xfrm>
              <a:prstGeom prst="rect">
                <a:avLst/>
              </a:prstGeom>
              <a:solidFill>
                <a:srgbClr val="FA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EBCDC04-A2C4-48D1-855C-739B3A98D4A5}"/>
                  </a:ext>
                </a:extLst>
              </p:cNvPr>
              <p:cNvSpPr/>
              <p:nvPr/>
            </p:nvSpPr>
            <p:spPr>
              <a:xfrm>
                <a:off x="95003" y="6659088"/>
                <a:ext cx="1341911" cy="109847"/>
              </a:xfrm>
              <a:prstGeom prst="rect">
                <a:avLst/>
              </a:prstGeom>
              <a:solidFill>
                <a:srgbClr val="85C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B3848D-BB44-465B-A2D1-D54C38831518}"/>
                </a:ext>
              </a:extLst>
            </p:cNvPr>
            <p:cNvSpPr/>
            <p:nvPr/>
          </p:nvSpPr>
          <p:spPr>
            <a:xfrm>
              <a:off x="10841183" y="6543798"/>
              <a:ext cx="1350817" cy="314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12</a:t>
              </a: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683DE37-0E65-4CF4-B438-AD5AD0B75401}"/>
                </a:ext>
              </a:extLst>
            </p:cNvPr>
            <p:cNvGrpSpPr/>
            <p:nvPr/>
          </p:nvGrpSpPr>
          <p:grpSpPr>
            <a:xfrm>
              <a:off x="1223157" y="415643"/>
              <a:ext cx="9745684" cy="5881242"/>
              <a:chOff x="1223157" y="415643"/>
              <a:chExt cx="9745684" cy="5881242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99ACA47-851D-45E3-9FA1-F4FF47F48C87}"/>
                  </a:ext>
                </a:extLst>
              </p:cNvPr>
              <p:cNvSpPr/>
              <p:nvPr/>
            </p:nvSpPr>
            <p:spPr>
              <a:xfrm>
                <a:off x="1323112" y="415643"/>
                <a:ext cx="9545775" cy="1009893"/>
              </a:xfrm>
              <a:prstGeom prst="rect">
                <a:avLst/>
              </a:prstGeom>
              <a:solidFill>
                <a:srgbClr val="FEF4E8"/>
              </a:solidFill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Этапы организации игровых занятий по социально-коммуникативному развитию младших дошкольников</a:t>
                </a:r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601FF14D-8368-4472-BF42-2BD86FD3476D}"/>
                  </a:ext>
                </a:extLst>
              </p:cNvPr>
              <p:cNvSpPr/>
              <p:nvPr/>
            </p:nvSpPr>
            <p:spPr>
              <a:xfrm>
                <a:off x="1223157" y="1711534"/>
                <a:ext cx="9745684" cy="1717466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8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ru-RU" sz="28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этап</a:t>
                </a:r>
              </a:p>
              <a:p>
                <a:pPr algn="ctr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Установление определенного перечня требований, дифференциация конкретных способов общения («образы общения»), подлежащих усвоению детьми, формирование опыта культурного общения осуществляются одновременно с вхождением младшего дошкольника в новый образ жизни</a:t>
                </a: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DEFD678D-3862-49D1-9107-0C6EFD63D19C}"/>
                  </a:ext>
                </a:extLst>
              </p:cNvPr>
              <p:cNvSpPr/>
              <p:nvPr/>
            </p:nvSpPr>
            <p:spPr>
              <a:xfrm>
                <a:off x="1223157" y="3714998"/>
                <a:ext cx="9745684" cy="1131616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8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 </a:t>
                </a:r>
                <a:r>
                  <a:rPr lang="ru-RU" sz="28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этап</a:t>
                </a:r>
              </a:p>
              <a:p>
                <a:pPr algn="ctr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объединение отдельных действий, приемов и навыков общения в целостную систему, их закрепление</a:t>
                </a: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48BCA007-1BBD-4EDA-A345-6EA5846518F9}"/>
                  </a:ext>
                </a:extLst>
              </p:cNvPr>
              <p:cNvSpPr/>
              <p:nvPr/>
            </p:nvSpPr>
            <p:spPr>
              <a:xfrm>
                <a:off x="1223157" y="5165269"/>
                <a:ext cx="9745684" cy="1131616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8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 </a:t>
                </a:r>
                <a:r>
                  <a:rPr lang="ru-RU" sz="28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этап</a:t>
                </a:r>
              </a:p>
              <a:p>
                <a:pPr algn="ctr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закрепление формируемых социально-коммуникативных навыков и навыков культурного общения, применение их в различных условиях общественной жизни</a:t>
                </a:r>
              </a:p>
            </p:txBody>
          </p:sp>
          <p:sp>
            <p:nvSpPr>
              <p:cNvPr id="2" name="Стрелка: вниз 1">
                <a:extLst>
                  <a:ext uri="{FF2B5EF4-FFF2-40B4-BE49-F238E27FC236}">
                    <a16:creationId xmlns:a16="http://schemas.microsoft.com/office/drawing/2014/main" id="{C32ADD7A-23BA-4106-A9CA-2CB9E2DC126A}"/>
                  </a:ext>
                </a:extLst>
              </p:cNvPr>
              <p:cNvSpPr/>
              <p:nvPr/>
            </p:nvSpPr>
            <p:spPr>
              <a:xfrm>
                <a:off x="5545777" y="1425536"/>
                <a:ext cx="1092529" cy="278076"/>
              </a:xfrm>
              <a:prstGeom prst="downArrow">
                <a:avLst/>
              </a:prstGeom>
              <a:solidFill>
                <a:srgbClr val="9933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Стрелка: вниз 25">
                <a:extLst>
                  <a:ext uri="{FF2B5EF4-FFF2-40B4-BE49-F238E27FC236}">
                    <a16:creationId xmlns:a16="http://schemas.microsoft.com/office/drawing/2014/main" id="{5F9A25C6-636F-47CD-A77F-92ED43F7A243}"/>
                  </a:ext>
                </a:extLst>
              </p:cNvPr>
              <p:cNvSpPr/>
              <p:nvPr/>
            </p:nvSpPr>
            <p:spPr>
              <a:xfrm>
                <a:off x="5545777" y="3422078"/>
                <a:ext cx="1092529" cy="278076"/>
              </a:xfrm>
              <a:prstGeom prst="downArrow">
                <a:avLst/>
              </a:prstGeom>
              <a:solidFill>
                <a:srgbClr val="9933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Стрелка: вниз 26">
                <a:extLst>
                  <a:ext uri="{FF2B5EF4-FFF2-40B4-BE49-F238E27FC236}">
                    <a16:creationId xmlns:a16="http://schemas.microsoft.com/office/drawing/2014/main" id="{4E2EBAB6-8BAF-4E7B-AB4F-B3F0785549BC}"/>
                  </a:ext>
                </a:extLst>
              </p:cNvPr>
              <p:cNvSpPr/>
              <p:nvPr/>
            </p:nvSpPr>
            <p:spPr>
              <a:xfrm>
                <a:off x="5545776" y="4868390"/>
                <a:ext cx="1092529" cy="278076"/>
              </a:xfrm>
              <a:prstGeom prst="downArrow">
                <a:avLst/>
              </a:prstGeom>
              <a:solidFill>
                <a:srgbClr val="9933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948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0">
        <p14:prism isContent="1" isInverted="1"/>
      </p:transition>
    </mc:Choice>
    <mc:Fallback>
      <p:transition spd="slow" advTm="4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65572B0-AC7A-4EEF-A837-BB57671C54F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B43B63E9-021B-4958-9BE4-81734496072F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DF60C742-51A8-4872-B198-25AEA1E3E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F3C1F43E-52FC-4B97-9539-407471277074}"/>
                  </a:ext>
                </a:extLst>
              </p:cNvPr>
              <p:cNvSpPr/>
              <p:nvPr/>
            </p:nvSpPr>
            <p:spPr>
              <a:xfrm>
                <a:off x="8763990" y="1092530"/>
                <a:ext cx="249381" cy="486888"/>
              </a:xfrm>
              <a:prstGeom prst="rect">
                <a:avLst/>
              </a:prstGeom>
              <a:solidFill>
                <a:srgbClr val="FEF4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7953C595-740E-44C9-9349-EE59F843AC2B}"/>
                  </a:ext>
                </a:extLst>
              </p:cNvPr>
              <p:cNvSpPr/>
              <p:nvPr/>
            </p:nvSpPr>
            <p:spPr>
              <a:xfrm>
                <a:off x="10816442" y="3061855"/>
                <a:ext cx="249381" cy="486888"/>
              </a:xfrm>
              <a:prstGeom prst="rect">
                <a:avLst/>
              </a:prstGeom>
              <a:solidFill>
                <a:srgbClr val="F8D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EAF1B88D-4AE9-4C51-A464-CE88BE1E605D}"/>
                  </a:ext>
                </a:extLst>
              </p:cNvPr>
              <p:cNvSpPr/>
              <p:nvPr/>
            </p:nvSpPr>
            <p:spPr>
              <a:xfrm>
                <a:off x="10295906" y="4033653"/>
                <a:ext cx="233548" cy="300841"/>
              </a:xfrm>
              <a:prstGeom prst="rect">
                <a:avLst/>
              </a:prstGeom>
              <a:solidFill>
                <a:srgbClr val="FA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65936669-542F-4850-95A8-75BA5C9D270E}"/>
                  </a:ext>
                </a:extLst>
              </p:cNvPr>
              <p:cNvSpPr/>
              <p:nvPr/>
            </p:nvSpPr>
            <p:spPr>
              <a:xfrm>
                <a:off x="95003" y="6659088"/>
                <a:ext cx="1341911" cy="109847"/>
              </a:xfrm>
              <a:prstGeom prst="rect">
                <a:avLst/>
              </a:prstGeom>
              <a:solidFill>
                <a:srgbClr val="85C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423292B-497A-4C02-A22A-DA1BCA02D0FA}"/>
                </a:ext>
              </a:extLst>
            </p:cNvPr>
            <p:cNvSpPr/>
            <p:nvPr/>
          </p:nvSpPr>
          <p:spPr>
            <a:xfrm>
              <a:off x="10841183" y="6543798"/>
              <a:ext cx="1350817" cy="314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13</a:t>
              </a:r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C7E6C9CF-587A-4EB3-A650-06BD92BBC71C}"/>
                </a:ext>
              </a:extLst>
            </p:cNvPr>
            <p:cNvGrpSpPr/>
            <p:nvPr/>
          </p:nvGrpSpPr>
          <p:grpSpPr>
            <a:xfrm>
              <a:off x="1270663" y="423554"/>
              <a:ext cx="10367156" cy="5788975"/>
              <a:chOff x="1270663" y="423554"/>
              <a:chExt cx="10367156" cy="5788975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6C5224E4-C9F3-475B-BCA9-5CF6041C1154}"/>
                  </a:ext>
                </a:extLst>
              </p:cNvPr>
              <p:cNvSpPr/>
              <p:nvPr/>
            </p:nvSpPr>
            <p:spPr>
              <a:xfrm>
                <a:off x="1270663" y="423554"/>
                <a:ext cx="10367154" cy="1009893"/>
              </a:xfrm>
              <a:prstGeom prst="rect">
                <a:avLst/>
              </a:prstGeom>
              <a:solidFill>
                <a:srgbClr val="FEF4E8"/>
              </a:solidFill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600" b="1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Педагогические условия повышения игровых занятий по социально-коммуникативному развитию младших дошкольников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4B838A8-71C0-43A3-8FC9-05D7BCC64A5D}"/>
                  </a:ext>
                </a:extLst>
              </p:cNvPr>
              <p:cNvSpPr/>
              <p:nvPr/>
            </p:nvSpPr>
            <p:spPr>
              <a:xfrm>
                <a:off x="1892135" y="1526233"/>
                <a:ext cx="9745684" cy="734538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Использование демократического стиля общения с детьми, соблюдение требований речевого этикета</a:t>
                </a:r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4D4BE456-1F48-4AE9-8827-E8E8EFC89097}"/>
                  </a:ext>
                </a:extLst>
              </p:cNvPr>
              <p:cNvSpPr/>
              <p:nvPr/>
            </p:nvSpPr>
            <p:spPr>
              <a:xfrm>
                <a:off x="1892133" y="2368908"/>
                <a:ext cx="9745684" cy="682332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Обеспечение постоянного, систематического диалогического взаимодействия в повседневной жизни на различных уровнях</a:t>
                </a: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DDDD9C3-A8C5-4E39-A0F0-5362D4D34F1C}"/>
                  </a:ext>
                </a:extLst>
              </p:cNvPr>
              <p:cNvSpPr/>
              <p:nvPr/>
            </p:nvSpPr>
            <p:spPr>
              <a:xfrm>
                <a:off x="1892133" y="3166878"/>
                <a:ext cx="9745684" cy="1025481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Целенаправленное использование специально разработанных игр, упражнений, бесед для развития вербальных навыков, которые обеспечивают культуру общения</a:t>
                </a:r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1925D14E-9B09-4706-8E27-48D576D53DF9}"/>
                  </a:ext>
                </a:extLst>
              </p:cNvPr>
              <p:cNvSpPr/>
              <p:nvPr/>
            </p:nvSpPr>
            <p:spPr>
              <a:xfrm>
                <a:off x="1892133" y="4327002"/>
                <a:ext cx="9745684" cy="706839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Обеспечение содержательной стороны жизни младших дошкольников в дошкольном учреждении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F8698EF2-325B-4F1C-AF4A-65218D2D95BC}"/>
                  </a:ext>
                </a:extLst>
              </p:cNvPr>
              <p:cNvSpPr/>
              <p:nvPr/>
            </p:nvSpPr>
            <p:spPr>
              <a:xfrm>
                <a:off x="1892133" y="5168231"/>
                <a:ext cx="9745684" cy="1044298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анализа и оценки общения и взаимодействия младших дошкольников в процессе игровой деятельности со сверстниками и взрослыми, умения вступать в контакт, учитывать эмоционально состояние партнера по общению и др.</a:t>
                </a:r>
              </a:p>
            </p:txBody>
          </p: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7BF032C8-B812-40ED-97B5-9FC7BF964D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0663" y="1433447"/>
                <a:ext cx="0" cy="4220496"/>
              </a:xfrm>
              <a:prstGeom prst="line">
                <a:avLst/>
              </a:prstGeom>
              <a:ln w="5715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id="{3AE69D8E-4094-4490-BA6F-54F424097859}"/>
                  </a:ext>
                </a:extLst>
              </p:cNvPr>
              <p:cNvCxnSpPr/>
              <p:nvPr/>
            </p:nvCxnSpPr>
            <p:spPr>
              <a:xfrm>
                <a:off x="1270663" y="5653943"/>
                <a:ext cx="621472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>
                <a:extLst>
                  <a:ext uri="{FF2B5EF4-FFF2-40B4-BE49-F238E27FC236}">
                    <a16:creationId xmlns:a16="http://schemas.microsoft.com/office/drawing/2014/main" id="{411763DC-904B-4CA1-8DE5-68E538969C23}"/>
                  </a:ext>
                </a:extLst>
              </p:cNvPr>
              <p:cNvCxnSpPr/>
              <p:nvPr/>
            </p:nvCxnSpPr>
            <p:spPr>
              <a:xfrm>
                <a:off x="1270663" y="4714068"/>
                <a:ext cx="621472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>
                <a:extLst>
                  <a:ext uri="{FF2B5EF4-FFF2-40B4-BE49-F238E27FC236}">
                    <a16:creationId xmlns:a16="http://schemas.microsoft.com/office/drawing/2014/main" id="{8E6E3481-77D8-4EF2-AA17-596B353AB15D}"/>
                  </a:ext>
                </a:extLst>
              </p:cNvPr>
              <p:cNvCxnSpPr/>
              <p:nvPr/>
            </p:nvCxnSpPr>
            <p:spPr>
              <a:xfrm>
                <a:off x="1270663" y="3679618"/>
                <a:ext cx="621472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>
                <a:extLst>
                  <a:ext uri="{FF2B5EF4-FFF2-40B4-BE49-F238E27FC236}">
                    <a16:creationId xmlns:a16="http://schemas.microsoft.com/office/drawing/2014/main" id="{3CC44DB3-F8A9-4DC5-86B2-12C83EBA7E48}"/>
                  </a:ext>
                </a:extLst>
              </p:cNvPr>
              <p:cNvCxnSpPr/>
              <p:nvPr/>
            </p:nvCxnSpPr>
            <p:spPr>
              <a:xfrm>
                <a:off x="1270663" y="2719970"/>
                <a:ext cx="621472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>
                <a:extLst>
                  <a:ext uri="{FF2B5EF4-FFF2-40B4-BE49-F238E27FC236}">
                    <a16:creationId xmlns:a16="http://schemas.microsoft.com/office/drawing/2014/main" id="{F7EEDF8E-1CCF-4766-825D-467AD4BBE0E8}"/>
                  </a:ext>
                </a:extLst>
              </p:cNvPr>
              <p:cNvCxnSpPr/>
              <p:nvPr/>
            </p:nvCxnSpPr>
            <p:spPr>
              <a:xfrm>
                <a:off x="1270663" y="1898073"/>
                <a:ext cx="621472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717107"/>
      </p:ext>
    </p:extLst>
  </p:cSld>
  <p:clrMapOvr>
    <a:masterClrMapping/>
  </p:clrMapOvr>
  <p:transition spd="slow" advTm="40000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23292B-497A-4C02-A22A-DA1BCA02D0FA}"/>
              </a:ext>
            </a:extLst>
          </p:cNvPr>
          <p:cNvSpPr/>
          <p:nvPr/>
        </p:nvSpPr>
        <p:spPr>
          <a:xfrm>
            <a:off x="10841183" y="6543798"/>
            <a:ext cx="1350817" cy="31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8425FC-7E03-40F9-AC1C-A4AEA9EE2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231"/>
      </p:ext>
    </p:extLst>
  </p:cSld>
  <p:clrMapOvr>
    <a:masterClrMapping/>
  </p:clrMapOvr>
  <p:transition spd="slow" advTm="4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CF5E66A-4FF2-4B56-8A9F-287B13BF85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06816D5-4F34-4F08-A11F-35CAA5B054B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66D3944-054F-4C72-A5DB-3F985E309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75321A-F19B-4F20-8B59-905A4B392737}"/>
                  </a:ext>
                </a:extLst>
              </p:cNvPr>
              <p:cNvSpPr/>
              <p:nvPr/>
            </p:nvSpPr>
            <p:spPr>
              <a:xfrm>
                <a:off x="8763990" y="1092530"/>
                <a:ext cx="249381" cy="486888"/>
              </a:xfrm>
              <a:prstGeom prst="rect">
                <a:avLst/>
              </a:prstGeom>
              <a:solidFill>
                <a:srgbClr val="FEF4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4E634B0-CAAC-4B74-B264-0667A08273A8}"/>
                  </a:ext>
                </a:extLst>
              </p:cNvPr>
              <p:cNvSpPr/>
              <p:nvPr/>
            </p:nvSpPr>
            <p:spPr>
              <a:xfrm>
                <a:off x="10816442" y="3061855"/>
                <a:ext cx="249381" cy="486888"/>
              </a:xfrm>
              <a:prstGeom prst="rect">
                <a:avLst/>
              </a:prstGeom>
              <a:solidFill>
                <a:srgbClr val="F8D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9B38978-1953-4428-9B9C-BC74B92EF626}"/>
                  </a:ext>
                </a:extLst>
              </p:cNvPr>
              <p:cNvSpPr/>
              <p:nvPr/>
            </p:nvSpPr>
            <p:spPr>
              <a:xfrm>
                <a:off x="10295906" y="4033653"/>
                <a:ext cx="233548" cy="300841"/>
              </a:xfrm>
              <a:prstGeom prst="rect">
                <a:avLst/>
              </a:prstGeom>
              <a:solidFill>
                <a:srgbClr val="FA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EBCDC04-A2C4-48D1-855C-739B3A98D4A5}"/>
                  </a:ext>
                </a:extLst>
              </p:cNvPr>
              <p:cNvSpPr/>
              <p:nvPr/>
            </p:nvSpPr>
            <p:spPr>
              <a:xfrm>
                <a:off x="95003" y="6659088"/>
                <a:ext cx="1341911" cy="109847"/>
              </a:xfrm>
              <a:prstGeom prst="rect">
                <a:avLst/>
              </a:prstGeom>
              <a:solidFill>
                <a:srgbClr val="85C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99ACA47-851D-45E3-9FA1-F4FF47F48C87}"/>
                </a:ext>
              </a:extLst>
            </p:cNvPr>
            <p:cNvSpPr/>
            <p:nvPr/>
          </p:nvSpPr>
          <p:spPr>
            <a:xfrm>
              <a:off x="1161804" y="510145"/>
              <a:ext cx="9654638" cy="53557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indent="457200" algn="just"/>
              <a:r>
                <a:rPr lang="ru-RU" sz="2400" b="1" i="1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Социально-коммуникативное развитие детей дошкольного возраста 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дошкольном образовательном учреждении; формирование позитивных установок к различным видам труда и творчества; формирование основ безопасного поведения в быту, социуме, природе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B3848D-BB44-465B-A2D1-D54C38831518}"/>
                </a:ext>
              </a:extLst>
            </p:cNvPr>
            <p:cNvSpPr/>
            <p:nvPr/>
          </p:nvSpPr>
          <p:spPr>
            <a:xfrm>
              <a:off x="10664040" y="6517574"/>
              <a:ext cx="1350817" cy="340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2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4834434-606D-491E-AF4C-6573DFAE6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27" y="5341857"/>
              <a:ext cx="2044555" cy="1220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58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0">
        <p:split orient="vert"/>
      </p:transition>
    </mc:Choice>
    <mc:Fallback>
      <p:transition spd="slow" advTm="4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094438D-9F5A-4CA0-97F7-31235F72762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06816D5-4F34-4F08-A11F-35CAA5B054B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66D3944-054F-4C72-A5DB-3F985E309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75321A-F19B-4F20-8B59-905A4B392737}"/>
                  </a:ext>
                </a:extLst>
              </p:cNvPr>
              <p:cNvSpPr/>
              <p:nvPr/>
            </p:nvSpPr>
            <p:spPr>
              <a:xfrm>
                <a:off x="8763990" y="1092530"/>
                <a:ext cx="249381" cy="486888"/>
              </a:xfrm>
              <a:prstGeom prst="rect">
                <a:avLst/>
              </a:prstGeom>
              <a:solidFill>
                <a:srgbClr val="FEF4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4E634B0-CAAC-4B74-B264-0667A08273A8}"/>
                  </a:ext>
                </a:extLst>
              </p:cNvPr>
              <p:cNvSpPr/>
              <p:nvPr/>
            </p:nvSpPr>
            <p:spPr>
              <a:xfrm>
                <a:off x="10816442" y="3061855"/>
                <a:ext cx="249381" cy="486888"/>
              </a:xfrm>
              <a:prstGeom prst="rect">
                <a:avLst/>
              </a:prstGeom>
              <a:solidFill>
                <a:srgbClr val="F8D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9B38978-1953-4428-9B9C-BC74B92EF626}"/>
                  </a:ext>
                </a:extLst>
              </p:cNvPr>
              <p:cNvSpPr/>
              <p:nvPr/>
            </p:nvSpPr>
            <p:spPr>
              <a:xfrm>
                <a:off x="10295906" y="4033653"/>
                <a:ext cx="233548" cy="300841"/>
              </a:xfrm>
              <a:prstGeom prst="rect">
                <a:avLst/>
              </a:prstGeom>
              <a:solidFill>
                <a:srgbClr val="FA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EBCDC04-A2C4-48D1-855C-739B3A98D4A5}"/>
                  </a:ext>
                </a:extLst>
              </p:cNvPr>
              <p:cNvSpPr/>
              <p:nvPr/>
            </p:nvSpPr>
            <p:spPr>
              <a:xfrm>
                <a:off x="95003" y="6659088"/>
                <a:ext cx="1341911" cy="109847"/>
              </a:xfrm>
              <a:prstGeom prst="rect">
                <a:avLst/>
              </a:prstGeom>
              <a:solidFill>
                <a:srgbClr val="85C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99ACA47-851D-45E3-9FA1-F4FF47F48C87}"/>
                </a:ext>
              </a:extLst>
            </p:cNvPr>
            <p:cNvSpPr/>
            <p:nvPr/>
          </p:nvSpPr>
          <p:spPr>
            <a:xfrm>
              <a:off x="1216187" y="938152"/>
              <a:ext cx="9654638" cy="2157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indent="457200" algn="ctr"/>
              <a:r>
                <a:rPr lang="ru-RU" sz="2800" b="1" i="1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Общение – это определенное взаимодействие людей, в ходе которого они обмениваются различной информацией для того, чтобы наладить отношения и объединить свои усилия для достижения общего результата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B3848D-BB44-465B-A2D1-D54C38831518}"/>
                </a:ext>
              </a:extLst>
            </p:cNvPr>
            <p:cNvSpPr/>
            <p:nvPr/>
          </p:nvSpPr>
          <p:spPr>
            <a:xfrm>
              <a:off x="10664040" y="6517574"/>
              <a:ext cx="1350817" cy="340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3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5149D1F-DB81-4AA2-977B-885BDA0A2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641" y="2441179"/>
              <a:ext cx="5939730" cy="3786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204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0">
        <p:blinds dir="vert"/>
      </p:transition>
    </mc:Choice>
    <mc:Fallback>
      <p:transition spd="slow" advTm="40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58ABFB48-B494-4EC8-82DE-CF7C4DEEA45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06816D5-4F34-4F08-A11F-35CAA5B054B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66D3944-054F-4C72-A5DB-3F985E309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75321A-F19B-4F20-8B59-905A4B392737}"/>
                  </a:ext>
                </a:extLst>
              </p:cNvPr>
              <p:cNvSpPr/>
              <p:nvPr/>
            </p:nvSpPr>
            <p:spPr>
              <a:xfrm>
                <a:off x="8763990" y="1092530"/>
                <a:ext cx="249381" cy="486888"/>
              </a:xfrm>
              <a:prstGeom prst="rect">
                <a:avLst/>
              </a:prstGeom>
              <a:solidFill>
                <a:srgbClr val="FEF4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4E634B0-CAAC-4B74-B264-0667A08273A8}"/>
                  </a:ext>
                </a:extLst>
              </p:cNvPr>
              <p:cNvSpPr/>
              <p:nvPr/>
            </p:nvSpPr>
            <p:spPr>
              <a:xfrm>
                <a:off x="10816442" y="3061855"/>
                <a:ext cx="249381" cy="486888"/>
              </a:xfrm>
              <a:prstGeom prst="rect">
                <a:avLst/>
              </a:prstGeom>
              <a:solidFill>
                <a:srgbClr val="F8D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9B38978-1953-4428-9B9C-BC74B92EF626}"/>
                  </a:ext>
                </a:extLst>
              </p:cNvPr>
              <p:cNvSpPr/>
              <p:nvPr/>
            </p:nvSpPr>
            <p:spPr>
              <a:xfrm>
                <a:off x="10295906" y="4033653"/>
                <a:ext cx="233548" cy="300841"/>
              </a:xfrm>
              <a:prstGeom prst="rect">
                <a:avLst/>
              </a:prstGeom>
              <a:solidFill>
                <a:srgbClr val="FA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EBCDC04-A2C4-48D1-855C-739B3A98D4A5}"/>
                  </a:ext>
                </a:extLst>
              </p:cNvPr>
              <p:cNvSpPr/>
              <p:nvPr/>
            </p:nvSpPr>
            <p:spPr>
              <a:xfrm>
                <a:off x="95003" y="6659088"/>
                <a:ext cx="1341911" cy="109847"/>
              </a:xfrm>
              <a:prstGeom prst="rect">
                <a:avLst/>
              </a:prstGeom>
              <a:solidFill>
                <a:srgbClr val="85C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B3848D-BB44-465B-A2D1-D54C38831518}"/>
                </a:ext>
              </a:extLst>
            </p:cNvPr>
            <p:cNvSpPr/>
            <p:nvPr/>
          </p:nvSpPr>
          <p:spPr>
            <a:xfrm>
              <a:off x="10841183" y="6543798"/>
              <a:ext cx="1350817" cy="314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4</a:t>
              </a:r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3964FA0F-5B2E-4A3B-B6EE-5871B9FA24D4}"/>
                </a:ext>
              </a:extLst>
            </p:cNvPr>
            <p:cNvGrpSpPr/>
            <p:nvPr/>
          </p:nvGrpSpPr>
          <p:grpSpPr>
            <a:xfrm>
              <a:off x="1436914" y="327562"/>
              <a:ext cx="10284031" cy="6242461"/>
              <a:chOff x="1436914" y="416627"/>
              <a:chExt cx="10284031" cy="6242461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99ACA47-851D-45E3-9FA1-F4FF47F48C87}"/>
                  </a:ext>
                </a:extLst>
              </p:cNvPr>
              <p:cNvSpPr/>
              <p:nvPr/>
            </p:nvSpPr>
            <p:spPr>
              <a:xfrm>
                <a:off x="1757548" y="416627"/>
                <a:ext cx="8538358" cy="1066800"/>
              </a:xfrm>
              <a:prstGeom prst="rect">
                <a:avLst/>
              </a:prstGeom>
              <a:solidFill>
                <a:srgbClr val="FEF4E8"/>
              </a:solidFill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 эффективного формирования и развития социально-коммуникативных навыков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ACD3D2C7-622A-4484-AAF0-049437200DE2}"/>
                  </a:ext>
                </a:extLst>
              </p:cNvPr>
              <p:cNvSpPr/>
              <p:nvPr/>
            </p:nvSpPr>
            <p:spPr>
              <a:xfrm>
                <a:off x="2125681" y="1625930"/>
                <a:ext cx="9595264" cy="960911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19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обеспечение детей знаниями в области коммуникативной компетенции, ориентация педагога на демократический стиль общения с воспитанниками, соблюдение им требований речевого этикета</a:t>
                </a:r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6A8912E0-1AA2-405C-AF22-3EE1D983950F}"/>
                  </a:ext>
                </a:extLst>
              </p:cNvPr>
              <p:cNvSpPr/>
              <p:nvPr/>
            </p:nvSpPr>
            <p:spPr>
              <a:xfrm>
                <a:off x="2125681" y="2659083"/>
                <a:ext cx="9595264" cy="654133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19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обеспечение постоянного, систематического диалогического взаимодействия в повседневной жизни на различных уровнях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8C7C0A5-6016-43C0-9EB3-B8AC729A1846}"/>
                  </a:ext>
                </a:extLst>
              </p:cNvPr>
              <p:cNvSpPr/>
              <p:nvPr/>
            </p:nvSpPr>
            <p:spPr>
              <a:xfrm>
                <a:off x="2125681" y="3369622"/>
                <a:ext cx="9595264" cy="664031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19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целенаправленное использование специально разработанных игр, упражнений, бесед для развития вербальных навыков, обеспечивающих культуру общения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7BF0C217-8155-4447-8192-13961F88215A}"/>
                  </a:ext>
                </a:extLst>
              </p:cNvPr>
              <p:cNvSpPr/>
              <p:nvPr/>
            </p:nvSpPr>
            <p:spPr>
              <a:xfrm>
                <a:off x="2125681" y="4090060"/>
                <a:ext cx="9595264" cy="908466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19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обеспечение содержательной стороны жизни ребенка в дошкольном учреждении, которая будет находить отражение в его общении как со сверстниками, так со взрослыми</a:t>
                </a: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E5D7D905-1888-4F71-9523-692B1748F6A9}"/>
                  </a:ext>
                </a:extLst>
              </p:cNvPr>
              <p:cNvSpPr/>
              <p:nvPr/>
            </p:nvSpPr>
            <p:spPr>
              <a:xfrm>
                <a:off x="2125681" y="5067791"/>
                <a:ext cx="9595264" cy="608614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19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воспитание эмпатии, доброжелательной ориентации на собеседника, уважение к его личности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95140447-B1BA-43C0-81A7-090773F56F37}"/>
                  </a:ext>
                </a:extLst>
              </p:cNvPr>
              <p:cNvSpPr/>
              <p:nvPr/>
            </p:nvSpPr>
            <p:spPr>
              <a:xfrm>
                <a:off x="2125681" y="5745670"/>
                <a:ext cx="9595264" cy="913418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19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единство подходов ДОУ и семьи к воспитанию культуры общения, педагогическая пропаганда знаний по культуре общения среди родителей, наличие культуры общения у взрослых между собой и в отношениях с ребенком</a:t>
                </a:r>
              </a:p>
            </p:txBody>
          </p:sp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id="{47A41512-86E5-4730-B60B-AE33D713A9B7}"/>
                  </a:ext>
                </a:extLst>
              </p:cNvPr>
              <p:cNvCxnSpPr>
                <a:cxnSpLocks/>
                <a:stCxn id="14" idx="1"/>
              </p:cNvCxnSpPr>
              <p:nvPr/>
            </p:nvCxnSpPr>
            <p:spPr>
              <a:xfrm flipH="1" flipV="1">
                <a:off x="1436914" y="950026"/>
                <a:ext cx="320634" cy="1"/>
              </a:xfrm>
              <a:prstGeom prst="line">
                <a:avLst/>
              </a:prstGeom>
              <a:ln w="381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BD08097E-ED50-4DF2-9AEA-EB3B6CFCC608}"/>
                  </a:ext>
                </a:extLst>
              </p:cNvPr>
              <p:cNvCxnSpPr/>
              <p:nvPr/>
            </p:nvCxnSpPr>
            <p:spPr>
              <a:xfrm>
                <a:off x="1436914" y="950026"/>
                <a:ext cx="0" cy="5237018"/>
              </a:xfrm>
              <a:prstGeom prst="line">
                <a:avLst/>
              </a:prstGeom>
              <a:ln w="381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>
                <a:extLst>
                  <a:ext uri="{FF2B5EF4-FFF2-40B4-BE49-F238E27FC236}">
                    <a16:creationId xmlns:a16="http://schemas.microsoft.com/office/drawing/2014/main" id="{38D3509C-9CFD-4CA0-9E25-0B4196CBC45E}"/>
                  </a:ext>
                </a:extLst>
              </p:cNvPr>
              <p:cNvCxnSpPr/>
              <p:nvPr/>
            </p:nvCxnSpPr>
            <p:spPr>
              <a:xfrm>
                <a:off x="1436914" y="6222670"/>
                <a:ext cx="688767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>
                <a:extLst>
                  <a:ext uri="{FF2B5EF4-FFF2-40B4-BE49-F238E27FC236}">
                    <a16:creationId xmlns:a16="http://schemas.microsoft.com/office/drawing/2014/main" id="{E08D4AE6-CFE7-4F70-AF0C-CE763D7A1400}"/>
                  </a:ext>
                </a:extLst>
              </p:cNvPr>
              <p:cNvCxnSpPr/>
              <p:nvPr/>
            </p:nvCxnSpPr>
            <p:spPr>
              <a:xfrm>
                <a:off x="1436914" y="5425044"/>
                <a:ext cx="688767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>
                <a:extLst>
                  <a:ext uri="{FF2B5EF4-FFF2-40B4-BE49-F238E27FC236}">
                    <a16:creationId xmlns:a16="http://schemas.microsoft.com/office/drawing/2014/main" id="{45CCAB8B-6186-48BC-BB3C-5BAA8B1FD61D}"/>
                  </a:ext>
                </a:extLst>
              </p:cNvPr>
              <p:cNvCxnSpPr/>
              <p:nvPr/>
            </p:nvCxnSpPr>
            <p:spPr>
              <a:xfrm>
                <a:off x="1436914" y="4522519"/>
                <a:ext cx="688767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>
                <a:extLst>
                  <a:ext uri="{FF2B5EF4-FFF2-40B4-BE49-F238E27FC236}">
                    <a16:creationId xmlns:a16="http://schemas.microsoft.com/office/drawing/2014/main" id="{815014A3-42D1-4F8C-9DEE-52A83DBE5702}"/>
                  </a:ext>
                </a:extLst>
              </p:cNvPr>
              <p:cNvCxnSpPr/>
              <p:nvPr/>
            </p:nvCxnSpPr>
            <p:spPr>
              <a:xfrm>
                <a:off x="1436914" y="3726873"/>
                <a:ext cx="688767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CC7C2A55-62A8-4284-9296-E7F2DFBFF141}"/>
                  </a:ext>
                </a:extLst>
              </p:cNvPr>
              <p:cNvCxnSpPr/>
              <p:nvPr/>
            </p:nvCxnSpPr>
            <p:spPr>
              <a:xfrm>
                <a:off x="1436914" y="2943101"/>
                <a:ext cx="688767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>
                <a:extLst>
                  <a:ext uri="{FF2B5EF4-FFF2-40B4-BE49-F238E27FC236}">
                    <a16:creationId xmlns:a16="http://schemas.microsoft.com/office/drawing/2014/main" id="{756661D7-7975-4306-9024-B5AB721599DE}"/>
                  </a:ext>
                </a:extLst>
              </p:cNvPr>
              <p:cNvCxnSpPr/>
              <p:nvPr/>
            </p:nvCxnSpPr>
            <p:spPr>
              <a:xfrm>
                <a:off x="1446810" y="2088078"/>
                <a:ext cx="688767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0687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0">
        <p14:switch dir="r"/>
      </p:transition>
    </mc:Choice>
    <mc:Fallback>
      <p:transition spd="slow" advTm="4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1C607C12-C6B4-4ABB-9B1A-60E96F3B0D5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06816D5-4F34-4F08-A11F-35CAA5B054B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66D3944-054F-4C72-A5DB-3F985E309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75321A-F19B-4F20-8B59-905A4B392737}"/>
                  </a:ext>
                </a:extLst>
              </p:cNvPr>
              <p:cNvSpPr/>
              <p:nvPr/>
            </p:nvSpPr>
            <p:spPr>
              <a:xfrm>
                <a:off x="8763990" y="1092530"/>
                <a:ext cx="249381" cy="486888"/>
              </a:xfrm>
              <a:prstGeom prst="rect">
                <a:avLst/>
              </a:prstGeom>
              <a:solidFill>
                <a:srgbClr val="FEF4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4E634B0-CAAC-4B74-B264-0667A08273A8}"/>
                  </a:ext>
                </a:extLst>
              </p:cNvPr>
              <p:cNvSpPr/>
              <p:nvPr/>
            </p:nvSpPr>
            <p:spPr>
              <a:xfrm>
                <a:off x="10816442" y="3061855"/>
                <a:ext cx="249381" cy="486888"/>
              </a:xfrm>
              <a:prstGeom prst="rect">
                <a:avLst/>
              </a:prstGeom>
              <a:solidFill>
                <a:srgbClr val="F8D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9B38978-1953-4428-9B9C-BC74B92EF626}"/>
                  </a:ext>
                </a:extLst>
              </p:cNvPr>
              <p:cNvSpPr/>
              <p:nvPr/>
            </p:nvSpPr>
            <p:spPr>
              <a:xfrm>
                <a:off x="10295906" y="4033653"/>
                <a:ext cx="233548" cy="300841"/>
              </a:xfrm>
              <a:prstGeom prst="rect">
                <a:avLst/>
              </a:prstGeom>
              <a:solidFill>
                <a:srgbClr val="FA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EBCDC04-A2C4-48D1-855C-739B3A98D4A5}"/>
                  </a:ext>
                </a:extLst>
              </p:cNvPr>
              <p:cNvSpPr/>
              <p:nvPr/>
            </p:nvSpPr>
            <p:spPr>
              <a:xfrm>
                <a:off x="95003" y="6659088"/>
                <a:ext cx="1341911" cy="109847"/>
              </a:xfrm>
              <a:prstGeom prst="rect">
                <a:avLst/>
              </a:prstGeom>
              <a:solidFill>
                <a:srgbClr val="85C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B3848D-BB44-465B-A2D1-D54C38831518}"/>
                </a:ext>
              </a:extLst>
            </p:cNvPr>
            <p:cNvSpPr/>
            <p:nvPr/>
          </p:nvSpPr>
          <p:spPr>
            <a:xfrm>
              <a:off x="10841183" y="6543798"/>
              <a:ext cx="1350817" cy="314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5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92FEDCBB-1A74-4B45-A736-60A909BAC743}"/>
                </a:ext>
              </a:extLst>
            </p:cNvPr>
            <p:cNvGrpSpPr/>
            <p:nvPr/>
          </p:nvGrpSpPr>
          <p:grpSpPr>
            <a:xfrm>
              <a:off x="1182583" y="423554"/>
              <a:ext cx="10477007" cy="5712029"/>
              <a:chOff x="1182583" y="423554"/>
              <a:chExt cx="10477007" cy="5712029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99ACA47-851D-45E3-9FA1-F4FF47F48C87}"/>
                  </a:ext>
                </a:extLst>
              </p:cNvPr>
              <p:cNvSpPr/>
              <p:nvPr/>
            </p:nvSpPr>
            <p:spPr>
              <a:xfrm>
                <a:off x="3725387" y="423554"/>
                <a:ext cx="5391397" cy="597725"/>
              </a:xfrm>
              <a:prstGeom prst="rect">
                <a:avLst/>
              </a:prstGeom>
              <a:solidFill>
                <a:srgbClr val="FEF4E8"/>
              </a:solidFill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Игровые занятия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ACD3D2C7-622A-4484-AAF0-049437200DE2}"/>
                  </a:ext>
                </a:extLst>
              </p:cNvPr>
              <p:cNvSpPr/>
              <p:nvPr/>
            </p:nvSpPr>
            <p:spPr>
              <a:xfrm>
                <a:off x="4763489" y="1575458"/>
                <a:ext cx="3315195" cy="4560125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4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дети учатся взаимодействовать друг с другом, уступать друг другу, учитывать пожелания сверстников, обращаться к игровым персонажам и партнерам по игре вежливо, использовать в речи вежливые слова и т.д.</a:t>
                </a:r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601FF14D-8368-4472-BF42-2BD86FD3476D}"/>
                  </a:ext>
                </a:extLst>
              </p:cNvPr>
              <p:cNvSpPr/>
              <p:nvPr/>
            </p:nvSpPr>
            <p:spPr>
              <a:xfrm>
                <a:off x="1182583" y="1587336"/>
                <a:ext cx="3315195" cy="3186546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4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детей формируются начальные формы самооценки, самоконтроля, организованности, межличностных отношений среди сверстников</a:t>
                </a:r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AB8F9803-8493-43AF-85AF-57776A66282C}"/>
                  </a:ext>
                </a:extLst>
              </p:cNvPr>
              <p:cNvSpPr/>
              <p:nvPr/>
            </p:nvSpPr>
            <p:spPr>
              <a:xfrm>
                <a:off x="8344395" y="1577439"/>
                <a:ext cx="3315195" cy="3196444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4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детей развиваются  различные средства общения: мимика, пантомимика, жесты, движения, эмоции, внимание, сенсорика, память, мышление и речь</a:t>
                </a:r>
              </a:p>
            </p:txBody>
          </p:sp>
          <p:cxnSp>
            <p:nvCxnSpPr>
              <p:cNvPr id="3" name="Прямая со стрелкой 2">
                <a:extLst>
                  <a:ext uri="{FF2B5EF4-FFF2-40B4-BE49-F238E27FC236}">
                    <a16:creationId xmlns:a16="http://schemas.microsoft.com/office/drawing/2014/main" id="{437D2A9A-3B53-45B6-A96E-7E2BE410B9F8}"/>
                  </a:ext>
                </a:extLst>
              </p:cNvPr>
              <p:cNvCxnSpPr/>
              <p:nvPr/>
            </p:nvCxnSpPr>
            <p:spPr>
              <a:xfrm flipH="1">
                <a:off x="3443844" y="1034141"/>
                <a:ext cx="2977242" cy="541317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>
                <a:extLst>
                  <a:ext uri="{FF2B5EF4-FFF2-40B4-BE49-F238E27FC236}">
                    <a16:creationId xmlns:a16="http://schemas.microsoft.com/office/drawing/2014/main" id="{D1EDBF9E-ECEE-4D3D-B8AD-7EC85DB6F9FA}"/>
                  </a:ext>
                </a:extLst>
              </p:cNvPr>
              <p:cNvCxnSpPr>
                <a:endCxn id="15" idx="0"/>
              </p:cNvCxnSpPr>
              <p:nvPr/>
            </p:nvCxnSpPr>
            <p:spPr>
              <a:xfrm>
                <a:off x="6421085" y="1027710"/>
                <a:ext cx="2" cy="547748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1E246FDC-FA9E-48E4-8822-83D02C42D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1085" y="1034141"/>
                <a:ext cx="3150427" cy="541317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F6D8048D-7735-411F-9ED7-48E79F182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726" y="4999751"/>
              <a:ext cx="1683661" cy="126274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37C22E6-3A8F-463F-BA7C-6C720849E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990" y="4851071"/>
              <a:ext cx="2537421" cy="174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85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0">
        <p14:gallery dir="l"/>
      </p:transition>
    </mc:Choice>
    <mc:Fallback>
      <p:transition spd="slow" advTm="4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2C0D63D-58B1-4E94-B603-6C145D14411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06816D5-4F34-4F08-A11F-35CAA5B054B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66D3944-054F-4C72-A5DB-3F985E309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75321A-F19B-4F20-8B59-905A4B392737}"/>
                  </a:ext>
                </a:extLst>
              </p:cNvPr>
              <p:cNvSpPr/>
              <p:nvPr/>
            </p:nvSpPr>
            <p:spPr>
              <a:xfrm>
                <a:off x="8763990" y="1092530"/>
                <a:ext cx="249381" cy="486888"/>
              </a:xfrm>
              <a:prstGeom prst="rect">
                <a:avLst/>
              </a:prstGeom>
              <a:solidFill>
                <a:srgbClr val="FEF4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4E634B0-CAAC-4B74-B264-0667A08273A8}"/>
                  </a:ext>
                </a:extLst>
              </p:cNvPr>
              <p:cNvSpPr/>
              <p:nvPr/>
            </p:nvSpPr>
            <p:spPr>
              <a:xfrm>
                <a:off x="10816442" y="3061855"/>
                <a:ext cx="249381" cy="486888"/>
              </a:xfrm>
              <a:prstGeom prst="rect">
                <a:avLst/>
              </a:prstGeom>
              <a:solidFill>
                <a:srgbClr val="F8D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9B38978-1953-4428-9B9C-BC74B92EF626}"/>
                  </a:ext>
                </a:extLst>
              </p:cNvPr>
              <p:cNvSpPr/>
              <p:nvPr/>
            </p:nvSpPr>
            <p:spPr>
              <a:xfrm>
                <a:off x="10295906" y="4033653"/>
                <a:ext cx="233548" cy="300841"/>
              </a:xfrm>
              <a:prstGeom prst="rect">
                <a:avLst/>
              </a:prstGeom>
              <a:solidFill>
                <a:srgbClr val="FA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EBCDC04-A2C4-48D1-855C-739B3A98D4A5}"/>
                  </a:ext>
                </a:extLst>
              </p:cNvPr>
              <p:cNvSpPr/>
              <p:nvPr/>
            </p:nvSpPr>
            <p:spPr>
              <a:xfrm>
                <a:off x="95003" y="6659088"/>
                <a:ext cx="1341911" cy="109847"/>
              </a:xfrm>
              <a:prstGeom prst="rect">
                <a:avLst/>
              </a:prstGeom>
              <a:solidFill>
                <a:srgbClr val="85C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B3848D-BB44-465B-A2D1-D54C38831518}"/>
                </a:ext>
              </a:extLst>
            </p:cNvPr>
            <p:cNvSpPr/>
            <p:nvPr/>
          </p:nvSpPr>
          <p:spPr>
            <a:xfrm>
              <a:off x="10841183" y="6543798"/>
              <a:ext cx="1350817" cy="314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6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C7B04CA2-5E5F-4B2F-8B44-C0C657FB5330}"/>
                </a:ext>
              </a:extLst>
            </p:cNvPr>
            <p:cNvGrpSpPr/>
            <p:nvPr/>
          </p:nvGrpSpPr>
          <p:grpSpPr>
            <a:xfrm>
              <a:off x="1270663" y="423554"/>
              <a:ext cx="10367156" cy="5858493"/>
              <a:chOff x="1270663" y="423554"/>
              <a:chExt cx="10367156" cy="5858493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99ACA47-851D-45E3-9FA1-F4FF47F48C87}"/>
                  </a:ext>
                </a:extLst>
              </p:cNvPr>
              <p:cNvSpPr/>
              <p:nvPr/>
            </p:nvSpPr>
            <p:spPr>
              <a:xfrm>
                <a:off x="1270663" y="423554"/>
                <a:ext cx="9545775" cy="1009893"/>
              </a:xfrm>
              <a:prstGeom prst="rect">
                <a:avLst/>
              </a:prstGeom>
              <a:solidFill>
                <a:srgbClr val="FEF4E8"/>
              </a:solidFill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2800" b="1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Группы игровых занятий для социально-коммуникативного развития младших дошкольников </a:t>
                </a:r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601FF14D-8368-4472-BF42-2BD86FD3476D}"/>
                  </a:ext>
                </a:extLst>
              </p:cNvPr>
              <p:cNvSpPr/>
              <p:nvPr/>
            </p:nvSpPr>
            <p:spPr>
              <a:xfrm>
                <a:off x="1892135" y="1526232"/>
                <a:ext cx="9745684" cy="1009893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Игры-забавы и игры-хороводы, позволяющие создавать общность движений и игровых интересов у детей, усиливающие эмоционально положительные переживания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5D774AA1-1942-4026-950D-F7AFA64B18F8}"/>
                  </a:ext>
                </a:extLst>
              </p:cNvPr>
              <p:cNvSpPr/>
              <p:nvPr/>
            </p:nvSpPr>
            <p:spPr>
              <a:xfrm>
                <a:off x="1892135" y="2630885"/>
                <a:ext cx="9745684" cy="682332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Игры, которые подразумевают организацию действий детей небольшими группами по очереди</a:t>
                </a: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011C3F38-6C5C-4662-9F1D-ED6EA663AFB1}"/>
                  </a:ext>
                </a:extLst>
              </p:cNvPr>
              <p:cNvSpPr/>
              <p:nvPr/>
            </p:nvSpPr>
            <p:spPr>
              <a:xfrm>
                <a:off x="1892135" y="3403020"/>
                <a:ext cx="9745684" cy="1025481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Игры нравственной направленности, которые способствуют нравственному воспитанию детей, формированию их волевых качеств, нейтрализации отрицательного отношения к людям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2E717D4D-69B5-4498-ABB0-32D99FDF1CD5}"/>
                  </a:ext>
                </a:extLst>
              </p:cNvPr>
              <p:cNvSpPr/>
              <p:nvPr/>
            </p:nvSpPr>
            <p:spPr>
              <a:xfrm>
                <a:off x="1892135" y="4518304"/>
                <a:ext cx="9745684" cy="706839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Игры, в которых младшие дошкольники пространственно-двигательную задачу решают не одновременно, а в составе небольших групп, действующих по очереди</a:t>
                </a: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2FA46ABA-71BD-42D4-AE5D-31C3D366C307}"/>
                  </a:ext>
                </a:extLst>
              </p:cNvPr>
              <p:cNvSpPr/>
              <p:nvPr/>
            </p:nvSpPr>
            <p:spPr>
              <a:xfrm>
                <a:off x="1892135" y="5310620"/>
                <a:ext cx="9745684" cy="971427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ru-RU" sz="2000" b="1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Игры, которые направлены на обучение младших дошкольников помогать друг другу и окружающим людям (животным) в тех или иных ситуациях, что требует от них особой осознанности и определенных усилий.</a:t>
                </a:r>
              </a:p>
            </p:txBody>
          </p:sp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A8960023-E7F0-49C8-AA5D-829F06862A17}"/>
                  </a:ext>
                </a:extLst>
              </p:cNvPr>
              <p:cNvCxnSpPr/>
              <p:nvPr/>
            </p:nvCxnSpPr>
            <p:spPr>
              <a:xfrm>
                <a:off x="1270663" y="1433447"/>
                <a:ext cx="0" cy="4326085"/>
              </a:xfrm>
              <a:prstGeom prst="line">
                <a:avLst/>
              </a:prstGeom>
              <a:ln w="5715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>
                <a:extLst>
                  <a:ext uri="{FF2B5EF4-FFF2-40B4-BE49-F238E27FC236}">
                    <a16:creationId xmlns:a16="http://schemas.microsoft.com/office/drawing/2014/main" id="{7FAE3B53-A89F-40D1-8CF1-02760E002245}"/>
                  </a:ext>
                </a:extLst>
              </p:cNvPr>
              <p:cNvCxnSpPr/>
              <p:nvPr/>
            </p:nvCxnSpPr>
            <p:spPr>
              <a:xfrm>
                <a:off x="1270663" y="5771408"/>
                <a:ext cx="621472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>
                <a:extLst>
                  <a:ext uri="{FF2B5EF4-FFF2-40B4-BE49-F238E27FC236}">
                    <a16:creationId xmlns:a16="http://schemas.microsoft.com/office/drawing/2014/main" id="{8D4D8D3D-F63A-4399-A2CE-5E49F1E35213}"/>
                  </a:ext>
                </a:extLst>
              </p:cNvPr>
              <p:cNvCxnSpPr/>
              <p:nvPr/>
            </p:nvCxnSpPr>
            <p:spPr>
              <a:xfrm>
                <a:off x="1270663" y="4831278"/>
                <a:ext cx="621472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>
                <a:extLst>
                  <a:ext uri="{FF2B5EF4-FFF2-40B4-BE49-F238E27FC236}">
                    <a16:creationId xmlns:a16="http://schemas.microsoft.com/office/drawing/2014/main" id="{6BF3293B-C819-43FA-B403-D374599EAC32}"/>
                  </a:ext>
                </a:extLst>
              </p:cNvPr>
              <p:cNvCxnSpPr/>
              <p:nvPr/>
            </p:nvCxnSpPr>
            <p:spPr>
              <a:xfrm>
                <a:off x="1270663" y="3881252"/>
                <a:ext cx="621472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48496101-4CAC-4247-AA31-75B74F586AD4}"/>
                  </a:ext>
                </a:extLst>
              </p:cNvPr>
              <p:cNvCxnSpPr/>
              <p:nvPr/>
            </p:nvCxnSpPr>
            <p:spPr>
              <a:xfrm>
                <a:off x="1270663" y="2943101"/>
                <a:ext cx="621472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>
                <a:extLst>
                  <a:ext uri="{FF2B5EF4-FFF2-40B4-BE49-F238E27FC236}">
                    <a16:creationId xmlns:a16="http://schemas.microsoft.com/office/drawing/2014/main" id="{8815BA2E-6F01-487C-9CBA-B96DDABB0FE4}"/>
                  </a:ext>
                </a:extLst>
              </p:cNvPr>
              <p:cNvCxnSpPr/>
              <p:nvPr/>
            </p:nvCxnSpPr>
            <p:spPr>
              <a:xfrm>
                <a:off x="1270663" y="2016827"/>
                <a:ext cx="621472" cy="0"/>
              </a:xfrm>
              <a:prstGeom prst="straightConnector1">
                <a:avLst/>
              </a:prstGeom>
              <a:ln w="57150">
                <a:solidFill>
                  <a:srgbClr val="993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9362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0">
        <p14:conveyor dir="l"/>
      </p:transition>
    </mc:Choice>
    <mc:Fallback>
      <p:transition spd="slow" advTm="4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3A338AA-9696-4330-BFAF-BF22E474882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06816D5-4F34-4F08-A11F-35CAA5B054B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66D3944-054F-4C72-A5DB-3F985E309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75321A-F19B-4F20-8B59-905A4B392737}"/>
                  </a:ext>
                </a:extLst>
              </p:cNvPr>
              <p:cNvSpPr/>
              <p:nvPr/>
            </p:nvSpPr>
            <p:spPr>
              <a:xfrm>
                <a:off x="8763990" y="1092530"/>
                <a:ext cx="249381" cy="486888"/>
              </a:xfrm>
              <a:prstGeom prst="rect">
                <a:avLst/>
              </a:prstGeom>
              <a:solidFill>
                <a:srgbClr val="FEF4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4E634B0-CAAC-4B74-B264-0667A08273A8}"/>
                  </a:ext>
                </a:extLst>
              </p:cNvPr>
              <p:cNvSpPr/>
              <p:nvPr/>
            </p:nvSpPr>
            <p:spPr>
              <a:xfrm>
                <a:off x="10816442" y="3061855"/>
                <a:ext cx="249381" cy="486888"/>
              </a:xfrm>
              <a:prstGeom prst="rect">
                <a:avLst/>
              </a:prstGeom>
              <a:solidFill>
                <a:srgbClr val="F8D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9B38978-1953-4428-9B9C-BC74B92EF626}"/>
                  </a:ext>
                </a:extLst>
              </p:cNvPr>
              <p:cNvSpPr/>
              <p:nvPr/>
            </p:nvSpPr>
            <p:spPr>
              <a:xfrm>
                <a:off x="10295906" y="4033653"/>
                <a:ext cx="233548" cy="300841"/>
              </a:xfrm>
              <a:prstGeom prst="rect">
                <a:avLst/>
              </a:prstGeom>
              <a:solidFill>
                <a:srgbClr val="FA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EBCDC04-A2C4-48D1-855C-739B3A98D4A5}"/>
                  </a:ext>
                </a:extLst>
              </p:cNvPr>
              <p:cNvSpPr/>
              <p:nvPr/>
            </p:nvSpPr>
            <p:spPr>
              <a:xfrm>
                <a:off x="95003" y="6659088"/>
                <a:ext cx="1341911" cy="109847"/>
              </a:xfrm>
              <a:prstGeom prst="rect">
                <a:avLst/>
              </a:prstGeom>
              <a:solidFill>
                <a:srgbClr val="85C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B3848D-BB44-465B-A2D1-D54C38831518}"/>
                </a:ext>
              </a:extLst>
            </p:cNvPr>
            <p:cNvSpPr/>
            <p:nvPr/>
          </p:nvSpPr>
          <p:spPr>
            <a:xfrm>
              <a:off x="10841183" y="6543798"/>
              <a:ext cx="1350817" cy="314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7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99ACA47-851D-45E3-9FA1-F4FF47F48C87}"/>
                </a:ext>
              </a:extLst>
            </p:cNvPr>
            <p:cNvSpPr/>
            <p:nvPr/>
          </p:nvSpPr>
          <p:spPr>
            <a:xfrm>
              <a:off x="2100944" y="423554"/>
              <a:ext cx="7990111" cy="6689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indent="457200" algn="ctr"/>
              <a:r>
                <a:rPr lang="ru-RU" sz="2800" b="1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Игры-забавы и игры-хороводы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FF65854-7A6F-4D88-BF9A-4A8BD7B80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08" y="1139597"/>
              <a:ext cx="4059302" cy="30444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74B1533-0EF1-493A-8A10-EE25B4CBC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743" y="2492612"/>
              <a:ext cx="4153658" cy="30444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477876B-D8D0-4099-BA2E-9DCB6014E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833" y="3428554"/>
              <a:ext cx="4153658" cy="3115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527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40000">
        <p15:prstTrans prst="origami"/>
      </p:transition>
    </mc:Choice>
    <mc:Fallback>
      <p:transition spd="slow" advTm="4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1E2B066-C283-4122-8E3A-9ECBEE69CAC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06816D5-4F34-4F08-A11F-35CAA5B054B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66D3944-054F-4C72-A5DB-3F985E309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75321A-F19B-4F20-8B59-905A4B392737}"/>
                  </a:ext>
                </a:extLst>
              </p:cNvPr>
              <p:cNvSpPr/>
              <p:nvPr/>
            </p:nvSpPr>
            <p:spPr>
              <a:xfrm>
                <a:off x="8763990" y="1092530"/>
                <a:ext cx="249381" cy="486888"/>
              </a:xfrm>
              <a:prstGeom prst="rect">
                <a:avLst/>
              </a:prstGeom>
              <a:solidFill>
                <a:srgbClr val="FEF4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4E634B0-CAAC-4B74-B264-0667A08273A8}"/>
                  </a:ext>
                </a:extLst>
              </p:cNvPr>
              <p:cNvSpPr/>
              <p:nvPr/>
            </p:nvSpPr>
            <p:spPr>
              <a:xfrm>
                <a:off x="10816442" y="3061855"/>
                <a:ext cx="249381" cy="486888"/>
              </a:xfrm>
              <a:prstGeom prst="rect">
                <a:avLst/>
              </a:prstGeom>
              <a:solidFill>
                <a:srgbClr val="F8D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9B38978-1953-4428-9B9C-BC74B92EF626}"/>
                  </a:ext>
                </a:extLst>
              </p:cNvPr>
              <p:cNvSpPr/>
              <p:nvPr/>
            </p:nvSpPr>
            <p:spPr>
              <a:xfrm>
                <a:off x="10295906" y="4033653"/>
                <a:ext cx="233548" cy="300841"/>
              </a:xfrm>
              <a:prstGeom prst="rect">
                <a:avLst/>
              </a:prstGeom>
              <a:solidFill>
                <a:srgbClr val="FA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EBCDC04-A2C4-48D1-855C-739B3A98D4A5}"/>
                  </a:ext>
                </a:extLst>
              </p:cNvPr>
              <p:cNvSpPr/>
              <p:nvPr/>
            </p:nvSpPr>
            <p:spPr>
              <a:xfrm>
                <a:off x="95003" y="6659088"/>
                <a:ext cx="1341911" cy="109847"/>
              </a:xfrm>
              <a:prstGeom prst="rect">
                <a:avLst/>
              </a:prstGeom>
              <a:solidFill>
                <a:srgbClr val="85C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B3848D-BB44-465B-A2D1-D54C38831518}"/>
                </a:ext>
              </a:extLst>
            </p:cNvPr>
            <p:cNvSpPr/>
            <p:nvPr/>
          </p:nvSpPr>
          <p:spPr>
            <a:xfrm>
              <a:off x="10841183" y="6543798"/>
              <a:ext cx="1350817" cy="314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8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99ACA47-851D-45E3-9FA1-F4FF47F48C87}"/>
                </a:ext>
              </a:extLst>
            </p:cNvPr>
            <p:cNvSpPr/>
            <p:nvPr/>
          </p:nvSpPr>
          <p:spPr>
            <a:xfrm>
              <a:off x="2100944" y="423553"/>
              <a:ext cx="7990111" cy="135774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indent="457200" algn="ctr"/>
              <a:r>
                <a:rPr lang="ru-RU" sz="2800" b="1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Игры, которые подразумевают организацию действий детей небольшими группами по очереди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095DF17-70D9-4938-BD65-E75A93C5A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159" y="2204851"/>
              <a:ext cx="5225215" cy="2939184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E2B78-3C40-4845-A375-518C051F5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826" y="2204851"/>
              <a:ext cx="4337089" cy="293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439168"/>
      </p:ext>
    </p:extLst>
  </p:cSld>
  <p:clrMapOvr>
    <a:masterClrMapping/>
  </p:clrMapOvr>
  <p:transition spd="slow" advTm="40000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9B3848D-BB44-465B-A2D1-D54C38831518}"/>
              </a:ext>
            </a:extLst>
          </p:cNvPr>
          <p:cNvSpPr/>
          <p:nvPr/>
        </p:nvSpPr>
        <p:spPr>
          <a:xfrm>
            <a:off x="10841183" y="6543798"/>
            <a:ext cx="1350817" cy="31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516EDC7-D1C1-4980-BEA0-CAF63AC2A73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06816D5-4F34-4F08-A11F-35CAA5B054B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66D3944-054F-4C72-A5DB-3F985E309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875321A-F19B-4F20-8B59-905A4B392737}"/>
                  </a:ext>
                </a:extLst>
              </p:cNvPr>
              <p:cNvSpPr/>
              <p:nvPr/>
            </p:nvSpPr>
            <p:spPr>
              <a:xfrm>
                <a:off x="8763990" y="1092530"/>
                <a:ext cx="249381" cy="486888"/>
              </a:xfrm>
              <a:prstGeom prst="rect">
                <a:avLst/>
              </a:prstGeom>
              <a:solidFill>
                <a:srgbClr val="FEF4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4E634B0-CAAC-4B74-B264-0667A08273A8}"/>
                  </a:ext>
                </a:extLst>
              </p:cNvPr>
              <p:cNvSpPr/>
              <p:nvPr/>
            </p:nvSpPr>
            <p:spPr>
              <a:xfrm>
                <a:off x="10816442" y="3061855"/>
                <a:ext cx="249381" cy="486888"/>
              </a:xfrm>
              <a:prstGeom prst="rect">
                <a:avLst/>
              </a:prstGeom>
              <a:solidFill>
                <a:srgbClr val="F8D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9B38978-1953-4428-9B9C-BC74B92EF626}"/>
                  </a:ext>
                </a:extLst>
              </p:cNvPr>
              <p:cNvSpPr/>
              <p:nvPr/>
            </p:nvSpPr>
            <p:spPr>
              <a:xfrm>
                <a:off x="10295906" y="4033653"/>
                <a:ext cx="233548" cy="300841"/>
              </a:xfrm>
              <a:prstGeom prst="rect">
                <a:avLst/>
              </a:prstGeom>
              <a:solidFill>
                <a:srgbClr val="FA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EBCDC04-A2C4-48D1-855C-739B3A98D4A5}"/>
                  </a:ext>
                </a:extLst>
              </p:cNvPr>
              <p:cNvSpPr/>
              <p:nvPr/>
            </p:nvSpPr>
            <p:spPr>
              <a:xfrm>
                <a:off x="95003" y="6659088"/>
                <a:ext cx="1341911" cy="109847"/>
              </a:xfrm>
              <a:prstGeom prst="rect">
                <a:avLst/>
              </a:prstGeom>
              <a:solidFill>
                <a:srgbClr val="85C7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99ACA47-851D-45E3-9FA1-F4FF47F48C87}"/>
                </a:ext>
              </a:extLst>
            </p:cNvPr>
            <p:cNvSpPr/>
            <p:nvPr/>
          </p:nvSpPr>
          <p:spPr>
            <a:xfrm>
              <a:off x="2100944" y="423553"/>
              <a:ext cx="7990111" cy="180900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indent="457200" algn="ctr"/>
              <a:r>
                <a:rPr lang="ru-RU" sz="2800" b="1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 нравственной направленности, которые способствуют нравственному воспитанию детей, формированию их волевых качеств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B3C7FCA-998E-4AC6-A749-44FB92BA4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554" y="2570715"/>
              <a:ext cx="3568880" cy="2463945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0C7C96C-3C86-4A3D-8BEE-E10252E03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590" y="2768928"/>
              <a:ext cx="3316515" cy="180900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BFB57E-EB29-4ABD-A26E-A11617F2A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883" y="2768928"/>
              <a:ext cx="3215136" cy="2033872"/>
            </a:xfrm>
            <a:prstGeom prst="rect">
              <a:avLst/>
            </a:prstGeom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C95D8C09-82F8-4E72-AF77-4A930B18E508}"/>
                </a:ext>
              </a:extLst>
            </p:cNvPr>
            <p:cNvSpPr/>
            <p:nvPr/>
          </p:nvSpPr>
          <p:spPr>
            <a:xfrm>
              <a:off x="10841182" y="6543798"/>
              <a:ext cx="1350817" cy="314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8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0000">
        <p14:warp dir="in"/>
      </p:transition>
    </mc:Choice>
    <mc:Fallback>
      <p:transition spd="slow" advTm="40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757</Words>
  <Application>Microsoft Office PowerPoint</Application>
  <PresentationFormat>Широкоэкранный</PresentationFormat>
  <Paragraphs>70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2023-10-25T06:37:54Z</dcterms:created>
  <dcterms:modified xsi:type="dcterms:W3CDTF">2023-10-25T08:34:26Z</dcterms:modified>
</cp:coreProperties>
</file>