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85" r:id="rId2"/>
  </p:sldMasterIdLst>
  <p:notesMasterIdLst>
    <p:notesMasterId r:id="rId29"/>
  </p:notesMasterIdLst>
  <p:sldIdLst>
    <p:sldId id="287" r:id="rId3"/>
    <p:sldId id="256" r:id="rId4"/>
    <p:sldId id="286" r:id="rId5"/>
    <p:sldId id="257" r:id="rId6"/>
    <p:sldId id="322" r:id="rId7"/>
    <p:sldId id="313" r:id="rId8"/>
    <p:sldId id="290" r:id="rId9"/>
    <p:sldId id="293" r:id="rId10"/>
    <p:sldId id="323" r:id="rId11"/>
    <p:sldId id="324" r:id="rId12"/>
    <p:sldId id="325" r:id="rId13"/>
    <p:sldId id="326" r:id="rId14"/>
    <p:sldId id="314" r:id="rId15"/>
    <p:sldId id="327" r:id="rId16"/>
    <p:sldId id="320" r:id="rId17"/>
    <p:sldId id="294" r:id="rId18"/>
    <p:sldId id="328" r:id="rId19"/>
    <p:sldId id="329" r:id="rId20"/>
    <p:sldId id="304" r:id="rId21"/>
    <p:sldId id="311" r:id="rId22"/>
    <p:sldId id="310" r:id="rId23"/>
    <p:sldId id="330" r:id="rId24"/>
    <p:sldId id="303" r:id="rId25"/>
    <p:sldId id="331" r:id="rId26"/>
    <p:sldId id="263" r:id="rId27"/>
    <p:sldId id="273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96" autoAdjust="0"/>
  </p:normalViewPr>
  <p:slideViewPr>
    <p:cSldViewPr>
      <p:cViewPr varScale="1">
        <p:scale>
          <a:sx n="81" d="100"/>
          <a:sy n="81" d="100"/>
        </p:scale>
        <p:origin x="105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2F048C-1979-4BAF-BE7A-74991D43320A}" type="datetimeFigureOut">
              <a:rPr lang="ru-RU" smtClean="0"/>
              <a:pPr/>
              <a:t>27.11.2019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EFE586-0003-46AE-93FD-83DA97B520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145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JapanMast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00" y="1916113"/>
            <a:ext cx="5400675" cy="1470025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635375" y="3716338"/>
            <a:ext cx="5249863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388" y="1052513"/>
            <a:ext cx="42799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1688" y="1052513"/>
            <a:ext cx="4281487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15125" y="188913"/>
            <a:ext cx="2178050" cy="63357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79388" y="188913"/>
            <a:ext cx="6383337" cy="63357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88" y="188913"/>
            <a:ext cx="5400675" cy="57626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79388" y="1052513"/>
            <a:ext cx="4279900" cy="5472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1688" y="1052513"/>
            <a:ext cx="4281487" cy="5472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79388" y="188913"/>
            <a:ext cx="8713787" cy="63357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DB0C2-1F3D-4594-BC97-D21C5CE96C4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5C28-A9AF-48F7-A492-117CD84F551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DB0C2-1F3D-4594-BC97-D21C5CE96C4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5C28-A9AF-48F7-A492-117CD84F551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DB0C2-1F3D-4594-BC97-D21C5CE96C4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248A5C28-A9AF-48F7-A492-117CD84F551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DB0C2-1F3D-4594-BC97-D21C5CE96C4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5C28-A9AF-48F7-A492-117CD84F551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DB0C2-1F3D-4594-BC97-D21C5CE96C4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5C28-A9AF-48F7-A492-117CD84F551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DB0C2-1F3D-4594-BC97-D21C5CE96C4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5C28-A9AF-48F7-A492-117CD84F551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DB0C2-1F3D-4594-BC97-D21C5CE96C4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5C28-A9AF-48F7-A492-117CD84F551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DB0C2-1F3D-4594-BC97-D21C5CE96C4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5C28-A9AF-48F7-A492-117CD84F551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DB0C2-1F3D-4594-BC97-D21C5CE96C4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5C28-A9AF-48F7-A492-117CD84F551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DB0C2-1F3D-4594-BC97-D21C5CE96C4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5C28-A9AF-48F7-A492-117CD84F551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DB0C2-1F3D-4594-BC97-D21C5CE96C4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5C28-A9AF-48F7-A492-117CD84F551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JapanSlaid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188913"/>
            <a:ext cx="540067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1052513"/>
            <a:ext cx="8713787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11/27/2019</a:t>
            </a:fld>
            <a:endParaRPr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7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8860" y="285728"/>
            <a:ext cx="6500858" cy="2000264"/>
          </a:xfrm>
        </p:spPr>
        <p:txBody>
          <a:bodyPr>
            <a:normAutofit fontScale="90000"/>
          </a:bodyPr>
          <a:lstStyle/>
          <a:p>
            <a:r>
              <a:rPr lang="ru-RU" sz="2200" i="1" dirty="0" smtClean="0">
                <a:solidFill>
                  <a:schemeClr val="bg2">
                    <a:lumMod val="25000"/>
                  </a:schemeClr>
                </a:solidFill>
                <a:effectLst/>
              </a:rPr>
              <a:t>В соответствии с требованиями  ФГОС ДО, Закона РФ «Об образовании», национальной доктрине </a:t>
            </a:r>
            <a:r>
              <a:rPr lang="ru-RU" sz="2200" i="1" dirty="0" smtClean="0">
                <a:solidFill>
                  <a:schemeClr val="bg2">
                    <a:lumMod val="25000"/>
                  </a:schemeClr>
                </a:solidFill>
                <a:effectLst/>
                <a:latin typeface="Century Gothic" pitchFamily="34" charset="0"/>
              </a:rPr>
              <a:t>образования</a:t>
            </a:r>
            <a:r>
              <a:rPr lang="ru-RU" sz="2200" i="1" dirty="0" smtClean="0">
                <a:solidFill>
                  <a:schemeClr val="bg2">
                    <a:lumMod val="25000"/>
                  </a:schemeClr>
                </a:solidFill>
                <a:effectLst/>
              </a:rPr>
              <a:t> в РФ и концепции модернизации российского образования, </a:t>
            </a:r>
            <a:r>
              <a:rPr lang="ru-RU" sz="2200" i="1" dirty="0" smtClean="0">
                <a:solidFill>
                  <a:schemeClr val="bg2">
                    <a:lumMod val="25000"/>
                  </a:schemeClr>
                </a:solidFill>
                <a:effectLst/>
                <a:latin typeface="Century Gothic" pitchFamily="34" charset="0"/>
              </a:rPr>
              <a:t>образовательная</a:t>
            </a:r>
            <a:r>
              <a:rPr lang="ru-RU" sz="2200" i="1" dirty="0" smtClean="0">
                <a:solidFill>
                  <a:schemeClr val="bg2">
                    <a:lumMod val="25000"/>
                  </a:schemeClr>
                </a:solidFill>
                <a:effectLst/>
              </a:rPr>
              <a:t> организация должна создать условия для:</a:t>
            </a:r>
            <a:r>
              <a:rPr lang="ru-RU" sz="1600" i="1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ru-RU" sz="1600" i="1" dirty="0" smtClean="0">
                <a:solidFill>
                  <a:schemeClr val="bg2">
                    <a:lumMod val="25000"/>
                  </a:schemeClr>
                </a:solidFill>
              </a:rPr>
            </a:br>
            <a:endParaRPr lang="ru-RU" sz="1600" i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28868"/>
            <a:ext cx="8229600" cy="3880492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Сохранения и поддержки индивидуальности  каждого ребенка в его развитии и образовании;  самореализации личности ребенка;</a:t>
            </a:r>
          </a:p>
          <a:p>
            <a:pPr algn="just"/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Реализацию права ребенка на свободный выбор деятельности, мнений и рассуждений;</a:t>
            </a:r>
          </a:p>
          <a:p>
            <a:pPr algn="just"/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Обеспечение права ребенку быть активным и равным  участником любого вида деятельности;</a:t>
            </a:r>
          </a:p>
          <a:p>
            <a:pPr algn="just"/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Организации деятельности детей без психологического принуждения, опираясь на их интерес к содержанию и формам деятельности, учитывая их социальный опыт;</a:t>
            </a:r>
          </a:p>
          <a:p>
            <a:pPr algn="just"/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Обеспечения эмоционально-личностного и социально-нравственного развития ребенка, сохранения и укрепления здоровья детей.</a:t>
            </a:r>
          </a:p>
          <a:p>
            <a:endParaRPr lang="ru-RU" dirty="0"/>
          </a:p>
        </p:txBody>
      </p:sp>
      <p:pic>
        <p:nvPicPr>
          <p:cNvPr id="16386" name="Picture 2" descr="D:\картинки в сад\440238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178" y="428604"/>
            <a:ext cx="1898665" cy="150019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868" y="3284984"/>
            <a:ext cx="5429288" cy="2500330"/>
          </a:xfrm>
        </p:spPr>
        <p:txBody>
          <a:bodyPr>
            <a:noAutofit/>
          </a:bodyPr>
          <a:lstStyle/>
          <a:p>
            <a:pPr algn="ctr"/>
            <a:r>
              <a:rPr lang="ru-RU" sz="5400" b="1" i="1" u="sng" dirty="0" smtClean="0">
                <a:solidFill>
                  <a:schemeClr val="accent5">
                    <a:lumMod val="50000"/>
                  </a:schemeClr>
                </a:solidFill>
                <a:latin typeface="Century Gothic" pitchFamily="34" charset="0"/>
              </a:rPr>
              <a:t/>
            </a:r>
            <a:br>
              <a:rPr lang="ru-RU" sz="5400" b="1" i="1" u="sng" dirty="0" smtClean="0">
                <a:solidFill>
                  <a:schemeClr val="accent5">
                    <a:lumMod val="50000"/>
                  </a:schemeClr>
                </a:solidFill>
                <a:latin typeface="Century Gothic" pitchFamily="34" charset="0"/>
              </a:rPr>
            </a:br>
            <a:r>
              <a:rPr lang="ru-RU" sz="5400" b="1" i="1" u="sng" dirty="0" smtClean="0">
                <a:solidFill>
                  <a:schemeClr val="accent5">
                    <a:lumMod val="50000"/>
                  </a:schemeClr>
                </a:solidFill>
                <a:latin typeface="Century Gothic" pitchFamily="34" charset="0"/>
              </a:rPr>
              <a:t>Проект</a:t>
            </a:r>
            <a:r>
              <a:rPr lang="ru-RU" sz="5400" b="1" i="1" dirty="0" smtClean="0">
                <a:solidFill>
                  <a:schemeClr val="accent5">
                    <a:lumMod val="50000"/>
                  </a:schemeClr>
                </a:solidFill>
                <a:latin typeface="Century Gothic" pitchFamily="34" charset="0"/>
              </a:rPr>
              <a:t> </a:t>
            </a:r>
            <a:br>
              <a:rPr lang="ru-RU" sz="5400" b="1" i="1" dirty="0" smtClean="0">
                <a:solidFill>
                  <a:schemeClr val="accent5">
                    <a:lumMod val="50000"/>
                  </a:schemeClr>
                </a:solidFill>
                <a:latin typeface="Century Gothic" pitchFamily="34" charset="0"/>
              </a:rPr>
            </a:br>
            <a:r>
              <a:rPr lang="ru-RU" sz="5400" b="1" i="1" dirty="0" smtClean="0">
                <a:solidFill>
                  <a:schemeClr val="accent5">
                    <a:lumMod val="50000"/>
                  </a:schemeClr>
                </a:solidFill>
                <a:latin typeface="Century Gothic" pitchFamily="34" charset="0"/>
              </a:rPr>
              <a:t>«Книга ЛУЧШИЙ </a:t>
            </a:r>
            <a:br>
              <a:rPr lang="ru-RU" sz="5400" b="1" i="1" dirty="0" smtClean="0">
                <a:solidFill>
                  <a:schemeClr val="accent5">
                    <a:lumMod val="50000"/>
                  </a:schemeClr>
                </a:solidFill>
                <a:latin typeface="Century Gothic" pitchFamily="34" charset="0"/>
              </a:rPr>
            </a:br>
            <a:r>
              <a:rPr lang="ru-RU" sz="5400" b="1" i="1" dirty="0" smtClean="0">
                <a:solidFill>
                  <a:schemeClr val="accent5">
                    <a:lumMod val="50000"/>
                  </a:schemeClr>
                </a:solidFill>
                <a:latin typeface="Century Gothic" pitchFamily="34" charset="0"/>
              </a:rPr>
              <a:t>ДРУГ» </a:t>
            </a:r>
            <a:endParaRPr lang="ru-RU" sz="5400" i="1" dirty="0">
              <a:solidFill>
                <a:schemeClr val="accent5">
                  <a:lumMod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4429132"/>
            <a:ext cx="6400800" cy="1928826"/>
          </a:xfrm>
        </p:spPr>
        <p:txBody>
          <a:bodyPr/>
          <a:lstStyle/>
          <a:p>
            <a:pPr algn="l"/>
            <a:endParaRPr lang="ru-RU" dirty="0" smtClean="0"/>
          </a:p>
          <a:p>
            <a:pPr algn="l"/>
            <a:endParaRPr lang="ru-RU" dirty="0" smtClean="0"/>
          </a:p>
        </p:txBody>
      </p:sp>
      <p:pic>
        <p:nvPicPr>
          <p:cNvPr id="13317" name="Picture 5" descr="D:\картинки в сад\p19_pochemuchk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071678"/>
            <a:ext cx="3952875" cy="444817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643438" y="3714752"/>
            <a:ext cx="43577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/>
            </a:r>
            <a:br>
              <a:rPr lang="ru-RU" b="1" i="1" dirty="0" smtClean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57224" y="285728"/>
            <a:ext cx="78581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/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«Книги рождают мечту, вызывают ее к жизни, заставляют размышлять, воспитывают самостоятельность суждений». </a:t>
            </a:r>
          </a:p>
          <a:p>
            <a:pPr algn="just"/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                                                         С.Г. Струмилин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     Участники проекта</a:t>
            </a:r>
            <a:endParaRPr lang="ru-RU" sz="4400" i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928802"/>
            <a:ext cx="7821512" cy="438055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Дети старшего дошкольного возраста группы № 10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Воспитатели: </a:t>
            </a:r>
            <a:r>
              <a:rPr lang="ru-RU" b="1" i="1" dirty="0" err="1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Гарманова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 О.И., Козлова И.С.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Учитель-дефектолог: </a:t>
            </a:r>
            <a:r>
              <a:rPr lang="ru-RU" b="1" i="1" dirty="0" err="1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Тризно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 К.О.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Родители</a:t>
            </a:r>
          </a:p>
          <a:p>
            <a:pPr algn="ctr">
              <a:buNone/>
            </a:pPr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     </a:t>
            </a:r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Длительность проекта долгосрочный</a:t>
            </a:r>
          </a:p>
          <a:p>
            <a:pPr algn="ctr">
              <a:buNone/>
            </a:pPr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(2 года)</a:t>
            </a:r>
          </a:p>
          <a:p>
            <a:pPr algn="ctr">
              <a:buNone/>
            </a:pPr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Вид проекта: информационно- </a:t>
            </a:r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практико- </a:t>
            </a:r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ориентированный</a:t>
            </a:r>
          </a:p>
          <a:p>
            <a:endParaRPr lang="ru-RU" b="1" i="1" dirty="0">
              <a:latin typeface="Century Gothic" pitchFamily="34" charset="0"/>
            </a:endParaRPr>
          </a:p>
        </p:txBody>
      </p:sp>
      <p:pic>
        <p:nvPicPr>
          <p:cNvPr id="4" name="Рисунок 3" descr="C:\Users\Анюта\Desktop\платья\0_8f085_f73038d1_XL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290"/>
            <a:ext cx="1285884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85728"/>
            <a:ext cx="8229600" cy="557216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Актуальность  проблемы:</a:t>
            </a:r>
          </a:p>
          <a:p>
            <a:pPr marL="0" indent="355600" algn="just">
              <a:buNone/>
            </a:pP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В последнее время во всём мире значительно снизился интерес к книге. В России, некогда самой читающей нации в мире, чтение перестаёт быть безусловной национальной ценностью.</a:t>
            </a:r>
          </a:p>
          <a:p>
            <a:pPr marL="0" indent="355600" algn="just">
              <a:buNone/>
            </a:pP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 Современный ребенок активно осваивает аудиовизуальную культуру –телевизор, компьютер практически вытеснили книгу из жизни детей.</a:t>
            </a:r>
          </a:p>
          <a:p>
            <a:pPr marL="0" indent="355600" algn="just">
              <a:buNone/>
            </a:pP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 Книга постепенно уходит на второй план, чтение перестаёт быть процессом воспитания собственной души, требующим от человека большой работы ума и сердца, нравственных переживаний. </a:t>
            </a:r>
          </a:p>
          <a:p>
            <a:pPr marL="0" indent="355600"/>
            <a:endParaRPr lang="ru-RU" sz="2400" dirty="0">
              <a:solidFill>
                <a:schemeClr val="tx2">
                  <a:lumMod val="50000"/>
                </a:schemeClr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0298" y="500042"/>
            <a:ext cx="6500858" cy="1928826"/>
          </a:xfrm>
        </p:spPr>
        <p:txBody>
          <a:bodyPr>
            <a:noAutofit/>
          </a:bodyPr>
          <a:lstStyle/>
          <a:p>
            <a:pPr indent="355600" algn="just"/>
            <a:r>
              <a:rPr lang="ru-RU" sz="2200" i="1" u="sng" dirty="0" smtClean="0">
                <a:solidFill>
                  <a:schemeClr val="bg2">
                    <a:lumMod val="25000"/>
                  </a:schemeClr>
                </a:solidFill>
                <a:effectLst/>
                <a:latin typeface="Century Gothic" pitchFamily="34" charset="0"/>
              </a:rPr>
              <a:t>Книга</a:t>
            </a:r>
            <a:r>
              <a:rPr lang="ru-RU" sz="2200" i="1" dirty="0" smtClean="0">
                <a:solidFill>
                  <a:schemeClr val="bg2">
                    <a:lumMod val="25000"/>
                  </a:schemeClr>
                </a:solidFill>
                <a:effectLst/>
                <a:latin typeface="Century Gothic" pitchFamily="34" charset="0"/>
              </a:rPr>
              <a:t> (чтение) способствует расширению горизонта детского знания о мире, помогает ребёнку усвоить образцы поведения, воплощённые в тех или иных литературных героях, формирует начальные представления о прекрасном.</a:t>
            </a:r>
            <a:endParaRPr lang="ru-RU" sz="2200" dirty="0"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496"/>
            <a:ext cx="8229600" cy="3451864"/>
          </a:xfrm>
        </p:spPr>
        <p:txBody>
          <a:bodyPr>
            <a:normAutofit fontScale="92500"/>
          </a:bodyPr>
          <a:lstStyle/>
          <a:p>
            <a:pPr marL="182563" indent="357188" algn="just">
              <a:buNone/>
            </a:pPr>
            <a:r>
              <a:rPr lang="ru-RU" sz="2600" b="1" i="1" u="sng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Чтение</a:t>
            </a:r>
            <a:r>
              <a:rPr lang="ru-RU" sz="2600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 – это важное условие формирования мыслительных способностей.</a:t>
            </a:r>
          </a:p>
          <a:p>
            <a:pPr marL="182563" indent="357188" algn="just">
              <a:buNone/>
            </a:pPr>
            <a:r>
              <a:rPr lang="ru-RU" sz="2600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При помощи </a:t>
            </a:r>
            <a:r>
              <a:rPr lang="ru-RU" sz="2600" b="1" i="1" u="sng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художественного слова </a:t>
            </a:r>
            <a:r>
              <a:rPr lang="ru-RU" sz="2600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ребенок овладевает грамматикой родного языка в единстве с лексикой.</a:t>
            </a:r>
          </a:p>
          <a:p>
            <a:pPr marL="182563" indent="357188" algn="just">
              <a:buNone/>
            </a:pPr>
            <a:r>
              <a:rPr lang="ru-RU" sz="2600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От </a:t>
            </a:r>
            <a:r>
              <a:rPr lang="ru-RU" sz="2600" b="1" i="1" u="sng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установок взрослого и его личностного отношения</a:t>
            </a:r>
            <a:r>
              <a:rPr lang="ru-RU" sz="2600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 зависит и то, какое </a:t>
            </a:r>
            <a:r>
              <a:rPr lang="ru-RU" sz="2600" b="1" i="1" u="sng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отношение к процессу  чтения  вырабатывается  у ребенка.</a:t>
            </a:r>
          </a:p>
          <a:p>
            <a:endParaRPr lang="ru-RU" dirty="0"/>
          </a:p>
        </p:txBody>
      </p:sp>
      <p:pic>
        <p:nvPicPr>
          <p:cNvPr id="4" name="Picture 2" descr="D:\картинки в сад\i (1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57166"/>
            <a:ext cx="2295525" cy="142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86116" y="857232"/>
            <a:ext cx="5400684" cy="2714644"/>
          </a:xfrm>
        </p:spPr>
        <p:txBody>
          <a:bodyPr>
            <a:noAutofit/>
          </a:bodyPr>
          <a:lstStyle/>
          <a:p>
            <a:r>
              <a:rPr lang="ru-RU" sz="3200" i="1" u="sng" dirty="0" smtClean="0">
                <a:solidFill>
                  <a:schemeClr val="accent5">
                    <a:lumMod val="50000"/>
                  </a:schemeClr>
                </a:solidFill>
                <a:effectLst/>
                <a:latin typeface="Century Gothic" pitchFamily="34" charset="0"/>
              </a:rPr>
              <a:t>Цель проекта </a:t>
            </a:r>
            <a:r>
              <a:rPr lang="ru-RU" sz="320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entury Gothic" pitchFamily="34" charset="0"/>
              </a:rPr>
              <a:t>: </a:t>
            </a:r>
            <a:r>
              <a:rPr lang="ru-RU" sz="280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entury Gothic" pitchFamily="34" charset="0"/>
              </a:rPr>
              <a:t>повышение интереса детей к книге, развитие познавательно-речевых, творческих способностей.</a:t>
            </a:r>
            <a:r>
              <a:rPr lang="ru-RU" sz="320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entury Gothic" pitchFamily="34" charset="0"/>
              </a:rPr>
              <a:t/>
            </a:r>
            <a:br>
              <a:rPr lang="ru-RU" sz="320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entury Gothic" pitchFamily="34" charset="0"/>
              </a:rPr>
            </a:br>
            <a:endParaRPr lang="ru-RU" sz="3200" dirty="0"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643314"/>
            <a:ext cx="8229600" cy="2666046"/>
          </a:xfrm>
        </p:spPr>
        <p:txBody>
          <a:bodyPr>
            <a:normAutofit fontScale="70000" lnSpcReduction="20000"/>
          </a:bodyPr>
          <a:lstStyle/>
          <a:p>
            <a:pPr marL="182563" indent="0" algn="ctr">
              <a:buNone/>
              <a:tabLst>
                <a:tab pos="269875" algn="l"/>
              </a:tabLst>
            </a:pPr>
            <a:r>
              <a:rPr lang="ru-RU" sz="3400" b="1" i="1" u="sng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Особенности проекта</a:t>
            </a:r>
            <a:r>
              <a:rPr lang="ru-RU" sz="3400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:</a:t>
            </a:r>
          </a:p>
          <a:p>
            <a:pPr algn="ctr">
              <a:buNone/>
            </a:pPr>
            <a:endParaRPr lang="ru-RU" b="1" i="1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Опора на личный опыт детей.</a:t>
            </a:r>
          </a:p>
          <a:p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Активное взаимодействие с социумом.</a:t>
            </a:r>
          </a:p>
          <a:p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Интеграция деятельности воспитателей и специалистов группы - как цель и результат взаимодействия по созданию у детей целостной картины мира,  процесс по достижению этой цели. </a:t>
            </a:r>
            <a:br>
              <a:rPr lang="ru-RU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</a:br>
            <a:endParaRPr lang="ru-RU" b="1" i="1" dirty="0">
              <a:solidFill>
                <a:schemeClr val="bg2">
                  <a:lumMod val="25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5" name="Picture 2" descr="D:\картинки в сад\aHR0cDovLzIuYnAuYmxvZ3Nwb3QuY29tLy1leDJaaXNTVFBpMC9UNmY0blJiZWc0SS9BQUFBQUFBQUJZNC9aQ3RVbFpvUnd2WS9zMTYwMC9vdGNoZXRfZGV0aV8yMDExLnBuZw==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52"/>
            <a:ext cx="3219450" cy="3476625"/>
          </a:xfrm>
          <a:prstGeom prst="rect">
            <a:avLst/>
          </a:prstGeom>
          <a:noFill/>
        </p:spPr>
      </p:pic>
      <p:pic>
        <p:nvPicPr>
          <p:cNvPr id="6" name="Picture 2" descr="D:\картинки в сад\aHR0cDovLzIuYnAuYmxvZ3Nwb3QuY29tLy1leDJaaXNTVFBpMC9UNmY0blJiZWc0SS9BQUFBQUFBQUJZNC9aQ3RVbFpvUnd2WS9zMTYwMC9vdGNoZXRfZGV0aV8yMDExLnBuZw==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81114"/>
            <a:ext cx="3219450" cy="34766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1-й этап - подготовительный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Обсуждение проектной группой темы, цели проекта</a:t>
            </a:r>
          </a:p>
          <a:p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Планирование деятельности по проекту: формы работы, мероприятия.</a:t>
            </a:r>
          </a:p>
          <a:p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Обсуждение ожидаемых результатов, форм взаимодействия педагогов между собой, возможность включения семьи в проект.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43306" y="274638"/>
            <a:ext cx="5043494" cy="2154230"/>
          </a:xfrm>
        </p:spPr>
        <p:txBody>
          <a:bodyPr>
            <a:normAutofit/>
          </a:bodyPr>
          <a:lstStyle/>
          <a:p>
            <a:r>
              <a:rPr lang="ru-RU" sz="3600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2 этап  - основной. Информационно-практический.</a:t>
            </a:r>
            <a:endParaRPr lang="ru-RU" sz="3600" i="1" dirty="0">
              <a:solidFill>
                <a:schemeClr val="bg2">
                  <a:lumMod val="2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endParaRPr lang="ru-RU" b="1" i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algn="ctr">
              <a:buNone/>
            </a:pPr>
            <a:endParaRPr lang="ru-RU" b="1" i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algn="ctr">
              <a:buNone/>
            </a:pP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Экскурсионные занятия.</a:t>
            </a:r>
          </a:p>
          <a:p>
            <a:pPr marL="137160" indent="0" algn="just">
              <a:buNone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Экскурсия в городскую детскую библиотеку </a:t>
            </a:r>
          </a:p>
          <a:p>
            <a:pPr marL="137160" indent="0" algn="just">
              <a:buNone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г. Сыктывкара. </a:t>
            </a:r>
          </a:p>
          <a:p>
            <a:pPr marL="137160" indent="0" algn="just">
              <a:buNone/>
            </a:pPr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Цель: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знакомство с библиотекой, ее отделами;  с  правилами поведения в библиотеке; расширение знаний о с профессии  библиотекарь.</a:t>
            </a:r>
          </a:p>
          <a:p>
            <a:pPr marL="182563" indent="0" algn="just">
              <a:buNone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 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В библиотеке дошкольников познакомили с разнообразием книг  и с правилами обращения с книгой.</a:t>
            </a:r>
            <a:endParaRPr lang="ru-RU" sz="2400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52012" y="266812"/>
            <a:ext cx="2396482" cy="2353811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43306" y="274638"/>
            <a:ext cx="5043494" cy="2154230"/>
          </a:xfrm>
        </p:spPr>
        <p:txBody>
          <a:bodyPr>
            <a:normAutofit/>
          </a:bodyPr>
          <a:lstStyle/>
          <a:p>
            <a:r>
              <a:rPr lang="ru-RU" sz="3600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.</a:t>
            </a:r>
            <a:endParaRPr lang="ru-RU" sz="3600" i="1" dirty="0">
              <a:solidFill>
                <a:schemeClr val="bg2">
                  <a:lumMod val="2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b="1" i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algn="ctr">
              <a:buNone/>
            </a:pPr>
            <a:endParaRPr lang="ru-RU" b="1" i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25" y="860865"/>
            <a:ext cx="4841481" cy="39290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62513" y="1828928"/>
            <a:ext cx="5356212" cy="4017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712097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b="1" i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algn="ctr">
              <a:buNone/>
            </a:pPr>
            <a:endParaRPr lang="ru-RU" b="1" i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25" y="274638"/>
            <a:ext cx="4493848" cy="337038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07678" y="1264058"/>
            <a:ext cx="5146961" cy="386022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27" r="8477"/>
          <a:stretch/>
        </p:blipFill>
        <p:spPr>
          <a:xfrm rot="5400000">
            <a:off x="977262" y="3196970"/>
            <a:ext cx="2952328" cy="399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452357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b="1" i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algn="ctr">
              <a:buNone/>
            </a:pPr>
            <a:endParaRPr lang="ru-RU" b="1" i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12543" y="824710"/>
            <a:ext cx="5088565" cy="38164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979" y="309756"/>
            <a:ext cx="4764021" cy="364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61937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b="1" i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algn="ctr">
              <a:buNone/>
            </a:pPr>
            <a:endParaRPr lang="ru-RU" b="1" i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35101" y="880941"/>
            <a:ext cx="5538410" cy="41538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14065" y="1538663"/>
            <a:ext cx="5615608" cy="4211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719515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29190" y="428604"/>
            <a:ext cx="3757610" cy="2357454"/>
          </a:xfrm>
        </p:spPr>
        <p:txBody>
          <a:bodyPr>
            <a:normAutofit/>
          </a:bodyPr>
          <a:lstStyle/>
          <a:p>
            <a:r>
              <a:rPr lang="ru-RU" sz="2800" i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Сотрудничество с работниками </a:t>
            </a:r>
            <a:br>
              <a:rPr lang="ru-RU" sz="2800" i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</a:br>
            <a:r>
              <a:rPr lang="ru-RU" sz="2800" i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библиотеки  для слепых Луи Брайля</a:t>
            </a:r>
            <a:endParaRPr lang="ru-RU" sz="2800" i="1" dirty="0">
              <a:solidFill>
                <a:schemeClr val="accent2">
                  <a:lumMod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00372"/>
            <a:ext cx="8229600" cy="3308988"/>
          </a:xfrm>
        </p:spPr>
        <p:txBody>
          <a:bodyPr>
            <a:normAutofit/>
          </a:bodyPr>
          <a:lstStyle/>
          <a:p>
            <a:pPr marL="355600" indent="0">
              <a:buNone/>
            </a:pPr>
            <a:r>
              <a:rPr lang="ru-RU" dirty="0" smtClean="0"/>
              <a:t> </a:t>
            </a:r>
            <a:r>
              <a:rPr lang="ru-RU" sz="2000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Специалисты библиотеки провели интерактивное занятие для детей "Берегите зрение с самого рождения". </a:t>
            </a:r>
          </a:p>
          <a:p>
            <a:pPr marL="355600" indent="0">
              <a:buNone/>
            </a:pPr>
            <a:r>
              <a:rPr lang="ru-RU" sz="2000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Цель: Приобщение дошкольников к чтению и книге.  Формирование бережного отношения к своему зрению. </a:t>
            </a:r>
          </a:p>
          <a:p>
            <a:pPr marL="182563" indent="-46038">
              <a:buFont typeface="Wingdings" pitchFamily="2" charset="2"/>
              <a:buChar char="v"/>
            </a:pPr>
            <a:r>
              <a:rPr lang="ru-RU" sz="2000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 </a:t>
            </a:r>
            <a:r>
              <a:rPr lang="ru-RU" sz="1800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Беседа "</a:t>
            </a:r>
            <a:r>
              <a:rPr lang="ru-RU" sz="1800" b="1" i="1" dirty="0" err="1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Книги-наши</a:t>
            </a:r>
            <a:r>
              <a:rPr lang="ru-RU" sz="1800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 друзья»</a:t>
            </a:r>
          </a:p>
          <a:p>
            <a:pPr marL="182563" indent="-46038">
              <a:buFont typeface="Wingdings" pitchFamily="2" charset="2"/>
              <a:buChar char="v"/>
            </a:pPr>
            <a:r>
              <a:rPr lang="ru-RU" sz="1800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Эксперимент  «100 раз услышать»</a:t>
            </a:r>
          </a:p>
          <a:p>
            <a:pPr marL="182563" indent="-46038">
              <a:buFont typeface="Wingdings" pitchFamily="2" charset="2"/>
              <a:buChar char="v"/>
            </a:pPr>
            <a:r>
              <a:rPr lang="ru-RU" sz="1800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Игра на внимание "Вижу, слышу, ощущаю«</a:t>
            </a:r>
          </a:p>
          <a:p>
            <a:pPr marL="182563" indent="-46038">
              <a:buFont typeface="Wingdings" pitchFamily="2" charset="2"/>
              <a:buChar char="v"/>
            </a:pPr>
            <a:r>
              <a:rPr lang="ru-RU" sz="1800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 Конкурс тактильных загадок</a:t>
            </a:r>
          </a:p>
          <a:p>
            <a:pPr marL="182563" indent="-46038">
              <a:buFont typeface="Wingdings" pitchFamily="2" charset="2"/>
              <a:buChar char="v"/>
            </a:pPr>
            <a:r>
              <a:rPr lang="ru-RU" sz="1800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Творческий мастер-класс "В каждом рисунке - глазки". </a:t>
            </a:r>
            <a:endParaRPr lang="ru-RU" sz="1800" b="1" i="1" dirty="0">
              <a:solidFill>
                <a:schemeClr val="bg2">
                  <a:lumMod val="25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92" y="191664"/>
            <a:ext cx="3644372" cy="2733279"/>
          </a:xfrm>
          <a:prstGeom prst="rect">
            <a:avLst/>
          </a:prstGeom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b="1" i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algn="ctr">
              <a:buNone/>
            </a:pPr>
            <a:endParaRPr lang="ru-RU" b="1" i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50034"/>
            <a:ext cx="4932040" cy="369903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2951730"/>
            <a:ext cx="4896326" cy="367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278287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4608512" cy="34563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978950"/>
            <a:ext cx="4860032" cy="3645024"/>
          </a:xfrm>
          <a:prstGeom prst="rect">
            <a:avLst/>
          </a:prstGeom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072230"/>
          </a:xfrm>
        </p:spPr>
        <p:txBody>
          <a:bodyPr/>
          <a:lstStyle/>
          <a:p>
            <a:pPr algn="ctr">
              <a:buNone/>
            </a:pPr>
            <a:r>
              <a:rPr lang="ru-RU" sz="3200" b="1" i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Цикл игр – занятий.</a:t>
            </a:r>
          </a:p>
          <a:p>
            <a:pPr algn="ctr">
              <a:buNone/>
            </a:pPr>
            <a:endParaRPr lang="ru-RU" sz="2400" b="1" i="1" dirty="0" smtClean="0">
              <a:solidFill>
                <a:schemeClr val="bg2">
                  <a:lumMod val="25000"/>
                </a:schemeClr>
              </a:solidFill>
              <a:latin typeface="Century Gothic" pitchFamily="34" charset="0"/>
            </a:endParaRPr>
          </a:p>
          <a:p>
            <a:pPr marL="651510" indent="-514350">
              <a:buFont typeface="Wingdings" pitchFamily="2" charset="2"/>
              <a:buChar char="v"/>
            </a:pP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«Правила рассматривания и чтения  книжек»</a:t>
            </a:r>
          </a:p>
          <a:p>
            <a:pPr marL="651510" indent="-514350">
              <a:buFont typeface="Wingdings" pitchFamily="2" charset="2"/>
              <a:buChar char="v"/>
            </a:pP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« Из чего состоит книжка»</a:t>
            </a:r>
          </a:p>
          <a:p>
            <a:pPr marL="651510" indent="-514350">
              <a:buFont typeface="Wingdings" pitchFamily="2" charset="2"/>
              <a:buChar char="v"/>
            </a:pP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«Как можно лечить книжки»</a:t>
            </a:r>
          </a:p>
          <a:p>
            <a:pPr marL="651510" indent="-514350">
              <a:buFont typeface="Wingdings" pitchFamily="2" charset="2"/>
              <a:buChar char="v"/>
            </a:pP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 «Для чего нужна закладка»</a:t>
            </a:r>
          </a:p>
          <a:p>
            <a:pPr marL="651510" indent="-514350">
              <a:buFont typeface="Wingdings" pitchFamily="2" charset="2"/>
              <a:buChar char="v"/>
            </a:pPr>
            <a:endParaRPr lang="ru-RU" dirty="0" smtClean="0">
              <a:latin typeface="Century Gothic" pitchFamily="34" charset="0"/>
            </a:endParaRPr>
          </a:p>
          <a:p>
            <a:pPr marL="651510" indent="-514350">
              <a:buNone/>
            </a:pPr>
            <a:endParaRPr lang="ru-RU" dirty="0">
              <a:latin typeface="Century Gothic" pitchFamily="34" charset="0"/>
            </a:endParaRPr>
          </a:p>
        </p:txBody>
      </p:sp>
      <p:pic>
        <p:nvPicPr>
          <p:cNvPr id="4098" name="Picture 2" descr="E:\фотки\РАБОТА\к проекту Книга\DSCN03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2060848"/>
            <a:ext cx="2746648" cy="2059986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5840" y="3283018"/>
            <a:ext cx="3091840" cy="331236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903"/>
          <a:stretch/>
        </p:blipFill>
        <p:spPr>
          <a:xfrm>
            <a:off x="4572000" y="4365104"/>
            <a:ext cx="3524532" cy="1932246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4572000" cy="3429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16557" y="1468219"/>
            <a:ext cx="5052053" cy="37890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789040"/>
            <a:ext cx="3899926" cy="292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893480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33834"/>
            <a:ext cx="4728525" cy="35463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212976"/>
            <a:ext cx="4620005" cy="346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324140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Autofit/>
          </a:bodyPr>
          <a:lstStyle/>
          <a:p>
            <a:r>
              <a:rPr lang="ru-RU" sz="2800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Функционирование групповой библиотеки.</a:t>
            </a:r>
            <a:br>
              <a:rPr lang="ru-RU" sz="2800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</a:br>
            <a:endParaRPr lang="ru-RU" sz="2800" i="1" dirty="0">
              <a:solidFill>
                <a:schemeClr val="bg2">
                  <a:lumMod val="2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836712"/>
            <a:ext cx="8147248" cy="1008112"/>
          </a:xfrm>
        </p:spPr>
        <p:txBody>
          <a:bodyPr>
            <a:normAutofit/>
          </a:bodyPr>
          <a:lstStyle/>
          <a:p>
            <a:pPr marL="182563" indent="357188" algn="just">
              <a:buNone/>
            </a:pP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Дети познакомились с содержанием, оформлением  и направленностью разных книг.</a:t>
            </a:r>
          </a:p>
          <a:p>
            <a:pPr>
              <a:buNone/>
            </a:pPr>
            <a:endParaRPr lang="ru-RU" dirty="0" smtClean="0"/>
          </a:p>
          <a:p>
            <a:pPr algn="just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97504" y="2121840"/>
            <a:ext cx="4787926" cy="42338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492896"/>
            <a:ext cx="4283968" cy="3212976"/>
          </a:xfrm>
          <a:prstGeom prst="rect">
            <a:avLst/>
          </a:prstGeo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Организация условий для развертывания </a:t>
            </a:r>
            <a:br>
              <a:rPr lang="ru-RU" sz="2800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ru-RU" sz="2800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сюжетно – ролевых, творческих игр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82563" indent="0" algn="just">
              <a:buNone/>
            </a:pP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Цель: совершенствование и расширение игровых замыслов и умений детей; формирование умений развивать сюжет на основе знаний, полученных детьми в ходе проекта.</a:t>
            </a:r>
          </a:p>
          <a:p>
            <a:pPr marL="176213" indent="0" algn="just">
              <a:buNone/>
            </a:pPr>
            <a:r>
              <a:rPr lang="ru-RU" sz="2400" b="1" i="1" u="sng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Сюжетно-ролевые  игры:</a:t>
            </a:r>
          </a:p>
          <a:p>
            <a:pPr marL="176213" indent="0">
              <a:buNone/>
            </a:pP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«Библиотека»</a:t>
            </a:r>
          </a:p>
          <a:p>
            <a:pPr marL="176213" indent="0">
              <a:buNone/>
            </a:pP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«Книжный магазин»</a:t>
            </a:r>
          </a:p>
        </p:txBody>
      </p:sp>
      <p:pic>
        <p:nvPicPr>
          <p:cNvPr id="19458" name="Picture 2" descr="D:\картинки в сад\Умная_сова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3429000"/>
            <a:ext cx="3357586" cy="304682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142852"/>
            <a:ext cx="7215238" cy="1571636"/>
          </a:xfrm>
        </p:spPr>
        <p:txBody>
          <a:bodyPr>
            <a:noAutofit/>
          </a:bodyPr>
          <a:lstStyle/>
          <a:p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«Ребятишкины книжки»</a:t>
            </a:r>
            <a:br>
              <a:rPr lang="ru-RU" sz="2400" i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</a:br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Издание рукописных книг,  изготовленных совместно с семьями воспитанников.</a:t>
            </a:r>
            <a:endParaRPr lang="ru-RU" sz="2400" i="1" dirty="0">
              <a:solidFill>
                <a:schemeClr val="accent2">
                  <a:lumMod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3050"/>
            <a:ext cx="8401080" cy="4666310"/>
          </a:xfrm>
        </p:spPr>
        <p:txBody>
          <a:bodyPr>
            <a:normAutofit/>
          </a:bodyPr>
          <a:lstStyle/>
          <a:p>
            <a:pPr marL="182563" indent="0" algn="just">
              <a:buNone/>
            </a:pPr>
            <a:r>
              <a:rPr lang="ru-RU" sz="2200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Цель: развивать поисково-познавательную деятель </a:t>
            </a:r>
            <a:r>
              <a:rPr lang="ru-RU" sz="2200" b="1" i="1" dirty="0" err="1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ность</a:t>
            </a:r>
            <a:r>
              <a:rPr lang="ru-RU" sz="2200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 детей; побуждать к сочинительству, учить находить нужный материал из разных источников; развивать художественный вкус, навыки дизайна при оформлении книги. Предложена новая совместная форма  деятельности детей и родителей.</a:t>
            </a:r>
            <a:endParaRPr lang="ru-RU" sz="2200" b="1" i="1" dirty="0">
              <a:solidFill>
                <a:schemeClr val="bg2">
                  <a:lumMod val="25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12290" name="Picture 2" descr="D:\картинки в сад\872726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1928811" cy="1928811"/>
          </a:xfrm>
          <a:prstGeom prst="rect">
            <a:avLst/>
          </a:prstGeom>
          <a:noFill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725492"/>
            <a:ext cx="3494948" cy="29191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386" y="3861048"/>
            <a:ext cx="3872894" cy="2749302"/>
          </a:xfrm>
          <a:prstGeom prst="rect">
            <a:avLst/>
          </a:prstGeom>
        </p:spPr>
      </p:pic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207424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На следующий год мы планируем.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9752" y="1916832"/>
            <a:ext cx="4057755" cy="4388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05972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476672"/>
            <a:ext cx="8435280" cy="5832688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spcBef>
                <a:spcPts val="0"/>
              </a:spcBef>
            </a:pPr>
            <a:r>
              <a:rPr lang="ru-RU" sz="2400" b="1" i="1" dirty="0" smtClean="0">
                <a:solidFill>
                  <a:srgbClr val="C00000"/>
                </a:solidFill>
                <a:latin typeface="Century Gothic" pitchFamily="34" charset="0"/>
              </a:rPr>
              <a:t>Экскурсия </a:t>
            </a:r>
            <a:r>
              <a:rPr lang="ru-RU" sz="2400" b="1" i="1" dirty="0">
                <a:solidFill>
                  <a:srgbClr val="C00000"/>
                </a:solidFill>
                <a:latin typeface="Century Gothic" pitchFamily="34" charset="0"/>
              </a:rPr>
              <a:t>в переплетную мастерскую.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i="1" dirty="0">
                <a:solidFill>
                  <a:srgbClr val="C00000"/>
                </a:solidFill>
                <a:latin typeface="Century Gothic" pitchFamily="34" charset="0"/>
              </a:rPr>
              <a:t>Цель:</a:t>
            </a:r>
            <a:r>
              <a:rPr lang="ru-RU" sz="2400" b="1" i="1" dirty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 знакомство с профессией переплетчика книги; с оборудованием мастерской; воспитание бережного отношения к </a:t>
            </a: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книге.</a:t>
            </a:r>
            <a:endParaRPr lang="ru-RU" sz="2400" b="1" i="1" dirty="0">
              <a:solidFill>
                <a:schemeClr val="bg2">
                  <a:lumMod val="25000"/>
                </a:schemeClr>
              </a:solidFill>
              <a:latin typeface="Century Gothic" pitchFamily="34" charset="0"/>
            </a:endParaRPr>
          </a:p>
          <a:p>
            <a:pPr marL="342900" indent="-342900">
              <a:spcBef>
                <a:spcPts val="0"/>
              </a:spcBef>
            </a:pPr>
            <a:r>
              <a:rPr lang="ru-RU" sz="2400" b="1" i="1" dirty="0">
                <a:solidFill>
                  <a:srgbClr val="C00000"/>
                </a:solidFill>
                <a:latin typeface="Century Gothic" pitchFamily="34" charset="0"/>
              </a:rPr>
              <a:t>Экскурсия в «Специальную библиотеку для слепых РК  им. Луи Брайля».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i="1" dirty="0">
                <a:solidFill>
                  <a:srgbClr val="C00000"/>
                </a:solidFill>
                <a:latin typeface="Century Gothic" pitchFamily="34" charset="0"/>
              </a:rPr>
              <a:t>Цель:</a:t>
            </a:r>
            <a:r>
              <a:rPr lang="ru-RU" sz="2400" b="1" i="1" dirty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 расширение знаний о библиотеках -знакомство со специальной  библиотекой для людей с ОВЗ;  с особенностями книжного фонда (рельефные, тактильные, книги со шрифтом Брайля);  воспитание толерантности</a:t>
            </a: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.</a:t>
            </a:r>
          </a:p>
          <a:p>
            <a:pPr marL="342900" indent="-342900">
              <a:spcBef>
                <a:spcPts val="0"/>
              </a:spcBef>
            </a:pPr>
            <a:r>
              <a:rPr lang="ru-RU" sz="2400" b="1" i="1" dirty="0" smtClean="0">
                <a:solidFill>
                  <a:srgbClr val="C00000"/>
                </a:solidFill>
                <a:latin typeface="Century Gothic" pitchFamily="34" charset="0"/>
              </a:rPr>
              <a:t>Организация выставок : </a:t>
            </a: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«Эту книжку я люблю»; «Моя любимая книжка» (вернисаж обложек – презентация любимой книги); «Книги- юбиляры»; «Самый сказочный писатель».</a:t>
            </a:r>
          </a:p>
          <a:p>
            <a:pPr marL="342900" indent="-342900">
              <a:spcBef>
                <a:spcPts val="0"/>
              </a:spcBef>
            </a:pPr>
            <a:r>
              <a:rPr lang="ru-RU" sz="2400" b="1" i="1" dirty="0" smtClean="0">
                <a:solidFill>
                  <a:srgbClr val="C00000"/>
                </a:solidFill>
                <a:latin typeface="Century Gothic" pitchFamily="34" charset="0"/>
              </a:rPr>
              <a:t>Продолжать ремонт заболевших книг;</a:t>
            </a:r>
          </a:p>
          <a:p>
            <a:pPr marL="342900" indent="-342900">
              <a:spcBef>
                <a:spcPts val="0"/>
              </a:spcBef>
            </a:pPr>
            <a:r>
              <a:rPr lang="ru-RU" sz="2400" b="1" i="1" dirty="0" smtClean="0">
                <a:solidFill>
                  <a:srgbClr val="C00000"/>
                </a:solidFill>
                <a:latin typeface="Century Gothic" pitchFamily="34" charset="0"/>
              </a:rPr>
              <a:t>Продолжать пополнять выставки:</a:t>
            </a: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 «Книги разные нужны, книги разные важны»;  </a:t>
            </a:r>
            <a:endParaRPr lang="ru-RU" sz="2400" b="1" i="1" dirty="0">
              <a:solidFill>
                <a:schemeClr val="bg2">
                  <a:lumMod val="25000"/>
                </a:schemeClr>
              </a:solidFill>
              <a:latin typeface="Century Gothic" pitchFamily="34" charset="0"/>
            </a:endParaRPr>
          </a:p>
          <a:p>
            <a:pPr marL="1789113" indent="-411163">
              <a:buNone/>
            </a:pPr>
            <a:endParaRPr lang="ru-RU" b="1" i="1" dirty="0" smtClean="0">
              <a:solidFill>
                <a:schemeClr val="bg2">
                  <a:lumMod val="25000"/>
                </a:schemeClr>
              </a:solidFill>
              <a:latin typeface="Century Gothic" pitchFamily="34" charset="0"/>
            </a:endParaRPr>
          </a:p>
          <a:p>
            <a:pPr marL="1789113" indent="-411163">
              <a:buNone/>
            </a:pPr>
            <a:endParaRPr lang="ru-RU" b="1" i="1" dirty="0" smtClean="0">
              <a:solidFill>
                <a:schemeClr val="bg2">
                  <a:lumMod val="25000"/>
                </a:schemeClr>
              </a:solidFill>
              <a:latin typeface="Century Gothic" pitchFamily="34" charset="0"/>
            </a:endParaRPr>
          </a:p>
          <a:p>
            <a:pPr marL="1789113" indent="-411163">
              <a:buNone/>
            </a:pPr>
            <a:endParaRPr lang="ru-RU" b="1" i="1" dirty="0" smtClean="0">
              <a:solidFill>
                <a:schemeClr val="bg2">
                  <a:lumMod val="25000"/>
                </a:schemeClr>
              </a:solidFill>
              <a:latin typeface="Century Gothic" pitchFamily="34" charset="0"/>
            </a:endParaRPr>
          </a:p>
          <a:p>
            <a:pPr marL="1789113" indent="-411163">
              <a:buNone/>
            </a:pPr>
            <a:endParaRPr lang="ru-RU" b="1" i="1" dirty="0" smtClean="0">
              <a:solidFill>
                <a:schemeClr val="bg2">
                  <a:lumMod val="25000"/>
                </a:schemeClr>
              </a:solidFill>
              <a:latin typeface="Century Gothic" pitchFamily="34" charset="0"/>
            </a:endParaRPr>
          </a:p>
          <a:p>
            <a:pPr marL="1789113" indent="-411163">
              <a:buNone/>
            </a:pPr>
            <a:endParaRPr lang="ru-RU" b="1" i="1" dirty="0" smtClean="0">
              <a:solidFill>
                <a:schemeClr val="bg2">
                  <a:lumMod val="25000"/>
                </a:schemeClr>
              </a:solidFill>
              <a:latin typeface="Century Gothic" pitchFamily="34" charset="0"/>
            </a:endParaRPr>
          </a:p>
          <a:p>
            <a:pPr marL="1789113" indent="-411163">
              <a:buNone/>
            </a:pPr>
            <a:endParaRPr lang="ru-RU" b="1" i="1" dirty="0" smtClean="0">
              <a:solidFill>
                <a:schemeClr val="bg2">
                  <a:lumMod val="25000"/>
                </a:schemeClr>
              </a:solidFill>
              <a:latin typeface="Century Gothic" pitchFamily="34" charset="0"/>
            </a:endParaRPr>
          </a:p>
          <a:p>
            <a:pPr marL="1789113" indent="-411163">
              <a:buNone/>
            </a:pPr>
            <a:endParaRPr lang="ru-RU" b="1" i="1" dirty="0" smtClean="0">
              <a:solidFill>
                <a:schemeClr val="bg2">
                  <a:lumMod val="25000"/>
                </a:schemeClr>
              </a:solidFill>
              <a:latin typeface="Century Gothic" pitchFamily="34" charset="0"/>
            </a:endParaRPr>
          </a:p>
          <a:p>
            <a:pPr marL="1789113" indent="-411163">
              <a:buNone/>
            </a:pPr>
            <a:endParaRPr lang="ru-RU" b="1" i="1" dirty="0" smtClean="0">
              <a:solidFill>
                <a:schemeClr val="bg2">
                  <a:lumMod val="25000"/>
                </a:schemeClr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7972452" cy="785818"/>
          </a:xfrm>
        </p:spPr>
        <p:txBody>
          <a:bodyPr>
            <a:normAutofit/>
          </a:bodyPr>
          <a:lstStyle/>
          <a:p>
            <a:r>
              <a:rPr lang="ru-RU" sz="3200" i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Литературно-творческие игры</a:t>
            </a:r>
            <a:endParaRPr lang="ru-RU" sz="3200" i="1" dirty="0">
              <a:solidFill>
                <a:schemeClr val="accent2">
                  <a:lumMod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880624"/>
          </a:xfrm>
        </p:spPr>
        <p:txBody>
          <a:bodyPr>
            <a:normAutofit/>
          </a:bodyPr>
          <a:lstStyle/>
          <a:p>
            <a:pPr marL="1789113" indent="-411163">
              <a:buNone/>
            </a:pPr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Литературная викторина по произведениям С.В. Михалкова</a:t>
            </a:r>
          </a:p>
          <a:p>
            <a:pPr marL="1789113" indent="-411163">
              <a:buNone/>
            </a:pPr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«Книжная ярмарка» - выставка книг  сказок К.И. Чуковского</a:t>
            </a:r>
          </a:p>
          <a:p>
            <a:pPr marL="1789113" indent="-411163">
              <a:buNone/>
            </a:pPr>
            <a:endParaRPr lang="ru-RU" b="1" i="1" dirty="0" smtClean="0">
              <a:solidFill>
                <a:schemeClr val="bg2">
                  <a:lumMod val="25000"/>
                </a:schemeClr>
              </a:solidFill>
              <a:latin typeface="Century Gothic" pitchFamily="34" charset="0"/>
            </a:endParaRPr>
          </a:p>
          <a:p>
            <a:pPr marL="1789113" indent="-411163">
              <a:buNone/>
            </a:pPr>
            <a:r>
              <a:rPr lang="ru-RU" b="1" i="1" dirty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«</a:t>
            </a:r>
            <a:r>
              <a:rPr lang="ru-RU" b="1" i="1" dirty="0" err="1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Книжкины</a:t>
            </a:r>
            <a:r>
              <a:rPr lang="ru-RU" b="1" i="1" dirty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 загадки» по произведениям </a:t>
            </a:r>
            <a:r>
              <a:rPr lang="ru-RU" b="1" i="1" dirty="0" err="1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А.Л.Барто</a:t>
            </a:r>
            <a:endParaRPr lang="ru-RU" b="1" i="1" dirty="0">
              <a:solidFill>
                <a:schemeClr val="bg2">
                  <a:lumMod val="25000"/>
                </a:schemeClr>
              </a:solidFill>
              <a:latin typeface="Century Gothic" pitchFamily="34" charset="0"/>
            </a:endParaRPr>
          </a:p>
          <a:p>
            <a:pPr marL="1789113" indent="-411163">
              <a:buNone/>
            </a:pPr>
            <a:endParaRPr lang="ru-RU" b="1" i="1" dirty="0" smtClean="0">
              <a:solidFill>
                <a:schemeClr val="bg2">
                  <a:lumMod val="25000"/>
                </a:schemeClr>
              </a:solidFill>
              <a:latin typeface="Century Gothic" pitchFamily="34" charset="0"/>
            </a:endParaRPr>
          </a:p>
          <a:p>
            <a:pPr marL="1789113" indent="-411163">
              <a:buNone/>
            </a:pPr>
            <a:r>
              <a:rPr lang="ru-RU" b="1" i="1" dirty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Игры- драматизации по произведениям  С.Я. Маршака</a:t>
            </a:r>
          </a:p>
          <a:p>
            <a:pPr marL="1789113" indent="-411163">
              <a:buNone/>
            </a:pPr>
            <a:endParaRPr lang="ru-RU" b="1" i="1" dirty="0" smtClean="0">
              <a:solidFill>
                <a:schemeClr val="bg2">
                  <a:lumMod val="25000"/>
                </a:schemeClr>
              </a:solidFill>
              <a:latin typeface="Century Gothic" pitchFamily="34" charset="0"/>
            </a:endParaRPr>
          </a:p>
          <a:p>
            <a:pPr marL="1789113" indent="-411163">
              <a:buNone/>
            </a:pPr>
            <a:endParaRPr lang="ru-RU" b="1" i="1" dirty="0" smtClean="0">
              <a:solidFill>
                <a:schemeClr val="bg2">
                  <a:lumMod val="25000"/>
                </a:schemeClr>
              </a:solidFill>
              <a:latin typeface="Century Gothic" pitchFamily="34" charset="0"/>
            </a:endParaRPr>
          </a:p>
          <a:p>
            <a:pPr marL="1789113" indent="-411163">
              <a:buNone/>
            </a:pPr>
            <a:endParaRPr lang="ru-RU" b="1" i="1" dirty="0" smtClean="0">
              <a:solidFill>
                <a:schemeClr val="bg2">
                  <a:lumMod val="25000"/>
                </a:schemeClr>
              </a:solidFill>
              <a:latin typeface="Century Gothic" pitchFamily="34" charset="0"/>
            </a:endParaRPr>
          </a:p>
          <a:p>
            <a:pPr marL="1789113" indent="-411163">
              <a:buNone/>
            </a:pPr>
            <a:endParaRPr lang="ru-RU" b="1" i="1" dirty="0" smtClean="0">
              <a:solidFill>
                <a:schemeClr val="bg2">
                  <a:lumMod val="25000"/>
                </a:schemeClr>
              </a:solidFill>
              <a:latin typeface="Century Gothic" pitchFamily="34" charset="0"/>
            </a:endParaRPr>
          </a:p>
          <a:p>
            <a:pPr marL="1789113" indent="-411163">
              <a:buNone/>
            </a:pPr>
            <a:endParaRPr lang="ru-RU" b="1" i="1" dirty="0" smtClean="0">
              <a:solidFill>
                <a:schemeClr val="bg2">
                  <a:lumMod val="25000"/>
                </a:schemeClr>
              </a:solidFill>
              <a:latin typeface="Century Gothic" pitchFamily="34" charset="0"/>
            </a:endParaRPr>
          </a:p>
          <a:p>
            <a:pPr marL="1789113" indent="-411163">
              <a:buNone/>
            </a:pPr>
            <a:endParaRPr lang="ru-RU" b="1" i="1" dirty="0" smtClean="0">
              <a:solidFill>
                <a:schemeClr val="bg2">
                  <a:lumMod val="25000"/>
                </a:schemeClr>
              </a:solidFill>
              <a:latin typeface="Century Gothic" pitchFamily="34" charset="0"/>
            </a:endParaRPr>
          </a:p>
          <a:p>
            <a:pPr marL="1789113" indent="-411163">
              <a:buNone/>
            </a:pPr>
            <a:endParaRPr lang="ru-RU" b="1" i="1" dirty="0" smtClean="0">
              <a:solidFill>
                <a:schemeClr val="bg2">
                  <a:lumMod val="25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8194" name="Picture 2" descr="D:\картинки в сад\thumb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142984"/>
            <a:ext cx="1005847" cy="1143008"/>
          </a:xfrm>
          <a:prstGeom prst="rect">
            <a:avLst/>
          </a:prstGeom>
          <a:noFill/>
        </p:spPr>
      </p:pic>
      <p:pic>
        <p:nvPicPr>
          <p:cNvPr id="8195" name="Picture 3" descr="D:\картинки в сад\i (14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357430"/>
            <a:ext cx="928694" cy="1312285"/>
          </a:xfrm>
          <a:prstGeom prst="rect">
            <a:avLst/>
          </a:prstGeom>
          <a:noFill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683" y="3955467"/>
            <a:ext cx="1012024" cy="12375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73" y="5323093"/>
            <a:ext cx="932769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487756"/>
      </p:ext>
    </p:extLst>
  </p:cSld>
  <p:clrMapOvr>
    <a:masterClrMapping/>
  </p:clrMapOvr>
  <p:transition spd="slow">
    <p:split orient="vert" dir="in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85728"/>
            <a:ext cx="8186766" cy="6169080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sz="4000" b="1" i="1" dirty="0" smtClean="0">
                <a:solidFill>
                  <a:schemeClr val="accent5">
                    <a:lumMod val="50000"/>
                  </a:schemeClr>
                </a:solidFill>
                <a:latin typeface="Century Gothic" pitchFamily="34" charset="0"/>
              </a:rPr>
              <a:t>Планируемые результаты:</a:t>
            </a:r>
          </a:p>
          <a:p>
            <a:pPr algn="just"/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  <a:latin typeface="Century Gothic" pitchFamily="34" charset="0"/>
              </a:rPr>
              <a:t>  У детей сформировались в системе и последовательно не только теоретические знания , но и практические  навыки и умения работы с книгой.</a:t>
            </a:r>
          </a:p>
          <a:p>
            <a:pPr algn="just"/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  <a:latin typeface="Century Gothic" pitchFamily="34" charset="0"/>
              </a:rPr>
              <a:t>  Повысился уровень интеллектуального и речевого развития, а так же познавательной активности.</a:t>
            </a:r>
          </a:p>
          <a:p>
            <a:pPr algn="just"/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  <a:latin typeface="Century Gothic" pitchFamily="34" charset="0"/>
              </a:rPr>
              <a:t>  Все мероприятия и формы работы  по теме проекта несут коррекционно – развивающую направленность – происходит развитие зрительного восприятия, стабилизация зрительных функций, а так же  активно идет работа по социализации детей с нарушением зрения.</a:t>
            </a:r>
          </a:p>
          <a:p>
            <a:pPr algn="just"/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  <a:latin typeface="Century Gothic" pitchFamily="34" charset="0"/>
              </a:rPr>
              <a:t>  Сочетание коллективного и индивидуального подхода в самостоятельной и организованной  деятельности  позволило установить  новые  взаимоотношения в коллективе сверстников.</a:t>
            </a:r>
          </a:p>
          <a:p>
            <a:pPr algn="just"/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  <a:latin typeface="Century Gothic" pitchFamily="34" charset="0"/>
              </a:rPr>
              <a:t>  Родители получили знания о новых формах совместной деятельности с детьми в семье, а так же получили теоретические и практические знания о развитии временных представлений у дошкольников.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357166"/>
            <a:ext cx="8186766" cy="5500726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endParaRPr lang="ru-RU" sz="4800" b="1" i="1" dirty="0" smtClean="0">
              <a:solidFill>
                <a:schemeClr val="accent2">
                  <a:lumMod val="50000"/>
                </a:schemeClr>
              </a:solidFill>
              <a:latin typeface="Century Gothic" pitchFamily="34" charset="0"/>
            </a:endParaRPr>
          </a:p>
          <a:p>
            <a:pPr algn="ctr">
              <a:buNone/>
            </a:pPr>
            <a:endParaRPr lang="ru-RU" sz="4800" b="1" i="1" dirty="0" smtClean="0">
              <a:solidFill>
                <a:schemeClr val="accent2">
                  <a:lumMod val="50000"/>
                </a:schemeClr>
              </a:solidFill>
              <a:latin typeface="Century Gothic" pitchFamily="34" charset="0"/>
            </a:endParaRPr>
          </a:p>
          <a:p>
            <a:pPr algn="ctr">
              <a:buNone/>
            </a:pPr>
            <a:endParaRPr lang="ru-RU" sz="4800" b="1" i="1" dirty="0" smtClean="0">
              <a:solidFill>
                <a:schemeClr val="accent2">
                  <a:lumMod val="50000"/>
                </a:schemeClr>
              </a:solidFill>
              <a:latin typeface="Century Gothic" pitchFamily="34" charset="0"/>
            </a:endParaRPr>
          </a:p>
          <a:p>
            <a:pPr algn="ctr">
              <a:buNone/>
            </a:pPr>
            <a:endParaRPr lang="ru-RU" sz="4800" b="1" i="1" dirty="0" smtClean="0">
              <a:solidFill>
                <a:schemeClr val="accent2">
                  <a:lumMod val="50000"/>
                </a:schemeClr>
              </a:solidFill>
              <a:latin typeface="Century Gothic" pitchFamily="34" charset="0"/>
            </a:endParaRPr>
          </a:p>
          <a:p>
            <a:pPr algn="ctr">
              <a:buNone/>
            </a:pPr>
            <a:endParaRPr lang="ru-RU" sz="4800" b="1" i="1" dirty="0" smtClean="0">
              <a:solidFill>
                <a:schemeClr val="accent2">
                  <a:lumMod val="50000"/>
                </a:schemeClr>
              </a:solidFill>
              <a:latin typeface="Century Gothic" pitchFamily="34" charset="0"/>
            </a:endParaRPr>
          </a:p>
          <a:p>
            <a:pPr algn="ctr">
              <a:buNone/>
            </a:pPr>
            <a:endParaRPr lang="ru-RU" sz="4800" b="1" i="1" dirty="0" smtClean="0">
              <a:solidFill>
                <a:schemeClr val="accent2">
                  <a:lumMod val="50000"/>
                </a:schemeClr>
              </a:solidFill>
              <a:latin typeface="Century Gothic" pitchFamily="34" charset="0"/>
            </a:endParaRPr>
          </a:p>
          <a:p>
            <a:pPr algn="ctr">
              <a:buNone/>
            </a:pPr>
            <a:endParaRPr lang="ru-RU" sz="4800" b="1" i="1" dirty="0" smtClean="0">
              <a:solidFill>
                <a:schemeClr val="accent2">
                  <a:lumMod val="50000"/>
                </a:schemeClr>
              </a:solidFill>
              <a:latin typeface="Century Gothic" pitchFamily="34" charset="0"/>
            </a:endParaRPr>
          </a:p>
          <a:p>
            <a:pPr algn="ctr">
              <a:buNone/>
            </a:pPr>
            <a:r>
              <a:rPr lang="ru-RU" sz="6200" b="1" i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Спасибо за внимание!</a:t>
            </a:r>
            <a:endParaRPr lang="ru-RU" sz="6200" b="1" i="1" dirty="0">
              <a:solidFill>
                <a:schemeClr val="accent2">
                  <a:lumMod val="50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15362" name="Picture 2" descr="D:\картинки в сад\0_6d222_105e3c2f_X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357166"/>
            <a:ext cx="4000527" cy="375549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Тема1">
  <a:themeElements>
    <a:clrScheme name="Japa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apa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Japa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apa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apa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apa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apa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apa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apa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apa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apa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apa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apa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apa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Апекс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1622</TotalTime>
  <Words>867</Words>
  <Application>Microsoft Office PowerPoint</Application>
  <PresentationFormat>Экран (4:3)</PresentationFormat>
  <Paragraphs>108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26</vt:i4>
      </vt:variant>
    </vt:vector>
  </HeadingPairs>
  <TitlesOfParts>
    <vt:vector size="37" baseType="lpstr">
      <vt:lpstr>Arial</vt:lpstr>
      <vt:lpstr>Book Antiqua</vt:lpstr>
      <vt:lpstr>Calibri</vt:lpstr>
      <vt:lpstr>Century Gothic</vt:lpstr>
      <vt:lpstr>Lucida Sans</vt:lpstr>
      <vt:lpstr>Times New Roman</vt:lpstr>
      <vt:lpstr>Wingdings</vt:lpstr>
      <vt:lpstr>Wingdings 2</vt:lpstr>
      <vt:lpstr>Wingdings 3</vt:lpstr>
      <vt:lpstr>Тема1</vt:lpstr>
      <vt:lpstr>Апекс</vt:lpstr>
      <vt:lpstr>В соответствии с требованиями  ФГОС ДО, Закона РФ «Об образовании», национальной доктрине образования в РФ и концепции модернизации российского образования, образовательная организация должна создать условия для: </vt:lpstr>
      <vt:lpstr> Проект  «Книга ЛУЧШИЙ  ДРУГ» </vt:lpstr>
      <vt:lpstr>     Участники проекта</vt:lpstr>
      <vt:lpstr>Презентация PowerPoint</vt:lpstr>
      <vt:lpstr>Книга (чтение) способствует расширению горизонта детского знания о мире, помогает ребёнку усвоить образцы поведения, воплощённые в тех или иных литературных героях, формирует начальные представления о прекрасном.</vt:lpstr>
      <vt:lpstr>Цель проекта : повышение интереса детей к книге, развитие познавательно-речевых, творческих способностей. </vt:lpstr>
      <vt:lpstr>1-й этап - подготовительный </vt:lpstr>
      <vt:lpstr>2 этап  - основной. Информационно-практический.</vt:lpstr>
      <vt:lpstr>.</vt:lpstr>
      <vt:lpstr>Презентация PowerPoint</vt:lpstr>
      <vt:lpstr>Презентация PowerPoint</vt:lpstr>
      <vt:lpstr>Презентация PowerPoint</vt:lpstr>
      <vt:lpstr>Сотрудничество с работниками  библиотеки  для слепых Луи Брайля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Функционирование групповой библиотеки. </vt:lpstr>
      <vt:lpstr>Организация условий для развертывания  сюжетно – ролевых, творческих игр</vt:lpstr>
      <vt:lpstr>«Ребятишкины книжки» Издание рукописных книг,  изготовленных совместно с семьями воспитанников.</vt:lpstr>
      <vt:lpstr>На следующий год мы планируем.</vt:lpstr>
      <vt:lpstr>Презентация PowerPoint</vt:lpstr>
      <vt:lpstr>Литературно-творческие игры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 соответствии с требованиями  ФГОС ДО, Закона РФ «Об образовании», национальной доктрине образования в РФ и концепции модернизации российского образования, образовательная организация должна создать условия для: </dc:title>
  <cp:lastModifiedBy>User</cp:lastModifiedBy>
  <cp:revision>354</cp:revision>
  <dcterms:created xsi:type="dcterms:W3CDTF">2013-03-24T17:35:48Z</dcterms:created>
  <dcterms:modified xsi:type="dcterms:W3CDTF">2019-11-27T14:13:13Z</dcterms:modified>
</cp:coreProperties>
</file>