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05" r:id="rId10"/>
    <p:sldId id="294" r:id="rId11"/>
    <p:sldId id="259" r:id="rId12"/>
    <p:sldId id="275" r:id="rId13"/>
    <p:sldId id="292" r:id="rId14"/>
    <p:sldId id="276" r:id="rId15"/>
    <p:sldId id="295" r:id="rId16"/>
    <p:sldId id="261" r:id="rId17"/>
    <p:sldId id="285" r:id="rId18"/>
    <p:sldId id="286" r:id="rId19"/>
    <p:sldId id="287" r:id="rId20"/>
    <p:sldId id="296" r:id="rId21"/>
    <p:sldId id="301" r:id="rId22"/>
    <p:sldId id="297" r:id="rId23"/>
    <p:sldId id="303" r:id="rId24"/>
    <p:sldId id="298" r:id="rId25"/>
    <p:sldId id="279" r:id="rId26"/>
    <p:sldId id="299" r:id="rId27"/>
    <p:sldId id="280" r:id="rId28"/>
    <p:sldId id="281" r:id="rId29"/>
    <p:sldId id="282" r:id="rId30"/>
    <p:sldId id="283" r:id="rId31"/>
    <p:sldId id="284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lum/>
          </a:blip>
          <a:srcRect/>
          <a:stretch>
            <a:fillRect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D9D273A-FDEE-4049-9569-5E78250A8EBE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E4CAE5-3C70-4997-9093-FB34204FC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ЗАДАНИЮ № 2</a:t>
            </a:r>
          </a:p>
          <a:p>
            <a:pPr algn="ctr"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Конституция РФ 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Всеобщая Декларация прав человека 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Стратегия национальной безопасности РФ до 2020 года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ФЗ «О защите населения и территорий от ЧС природного и техногенного характера» 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ФЗ "О статусе военнослужащих" 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ФЗ «О гражданской обороне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№ 2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Общепризнанные принципы и нормы международного права, международные договоры РФ в области безопасности          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Конвенция ООН против пыток и других жестоких, бесчеловечных или унижающих достоинство видов обращения и наказания 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Военная доктрина РФ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ФЗ «О безопасности» 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ФЗ «Об оружии»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ФЗ «О противодействии терроризму»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 ФЗ «ОБ обороне</a:t>
            </a: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№ 3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Нормативно-правовые акты Президента РФ и Правительства РФ в области безопасности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Конвенция о защите прав человека и основных свобод 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Концепция внешней политики РФ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Концепция противодействия терроризму и экстремизму в РФ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ФЗ «О пожарной безопасности»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ФЗ "О присоединении Российской Федерации к Уставу Совета Европы"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ФЗ «О противодействии экстремистской деятельности».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152775" algn="l"/>
              </a:tabLst>
            </a:pP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3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517632" cy="612068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600" b="1" i="1" dirty="0" smtClean="0">
                <a:solidFill>
                  <a:srgbClr val="FFFF00"/>
                </a:solidFill>
                <a:effectLst/>
              </a:rPr>
              <a:t>Жизнь - наивысшая ценность. За ее сохранение борется не только человек, общество, но и государство. Культура безопасности жизнедеятельности помогает избежать многие разрушительные последствия.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1.	Актуальность темы.</a:t>
            </a:r>
            <a:endParaRPr lang="ru-RU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4374710"/>
            <a:ext cx="4248472" cy="2483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49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1224136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en-US" sz="28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  <a:effectLst/>
              </a:rPr>
              <a:t>Культура 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— это нравственные, моральные и материальные ценности, умения, знания, обычаи, традиции.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201622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2.</a:t>
            </a:r>
            <a:r>
              <a:rPr lang="en-US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Составляющие культуры безопасности жизнедеятельности</a:t>
            </a:r>
            <a:endParaRPr lang="ru-RU" sz="4800" b="1" i="1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2968657" cy="294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35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259228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600" b="1" i="1" dirty="0" smtClean="0">
                <a:solidFill>
                  <a:srgbClr val="FFFF00"/>
                </a:solidFill>
                <a:effectLst/>
              </a:rPr>
              <a:t>Безопасность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– необходимое условие дальнейшего развития общества, государства и цивилизации в целом.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888432" cy="3888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39641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187220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effectLst/>
              </a:rPr>
              <a:t>«</a:t>
            </a:r>
            <a:r>
              <a:rPr lang="ru-RU" sz="3600" b="1" i="1" dirty="0">
                <a:solidFill>
                  <a:srgbClr val="FFFF00"/>
                </a:solidFill>
                <a:effectLst/>
              </a:rPr>
              <a:t>Жизнедеятельность»</a:t>
            </a:r>
            <a:r>
              <a:rPr lang="ru-RU" sz="2800" b="1" i="1" dirty="0">
                <a:solidFill>
                  <a:srgbClr val="FFFF00"/>
                </a:solidFill>
                <a:effectLst/>
              </a:rPr>
              <a:t> определяется как «существование и деятельность» людей, социальных групп, общества.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7" y="0"/>
            <a:ext cx="9036496" cy="27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985608" cy="373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78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3384376"/>
          </a:xfrm>
          <a:ln>
            <a:solidFill>
              <a:srgbClr val="FFFF00"/>
            </a:solidFill>
          </a:ln>
        </p:spPr>
        <p:txBody>
          <a:bodyPr/>
          <a:lstStyle/>
          <a:p>
            <a:pPr marL="137160" indent="0" algn="ctr">
              <a:buNone/>
            </a:pPr>
            <a:r>
              <a:rPr lang="ru-RU" sz="2400" b="1" i="1" dirty="0">
                <a:solidFill>
                  <a:srgbClr val="FFFF00"/>
                </a:solidFill>
                <a:effectLst/>
              </a:rPr>
              <a:t>Объединение понятий </a:t>
            </a:r>
            <a:r>
              <a:rPr lang="ru-RU" sz="2800" b="1" i="1" dirty="0">
                <a:solidFill>
                  <a:srgbClr val="FFFF00"/>
                </a:solidFill>
                <a:effectLst/>
              </a:rPr>
              <a:t>«культура» и «безопасность» 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впервые было выполнено Международным агентством по атомной энергии в 1986 г. в процессе анализа причин и последствий аварии на Чернобыльской АЭС. Признано, что отсутствие культуры безопасности явилось одной из основных причин этой аварии.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67331"/>
            <a:ext cx="4176464" cy="335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5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Таким образом, общую культуру человека в области безопасности жизнедеятельности можно характеризовать как его умения и навыки своевременно и адекватно среагировать на различные опасные и чрезвычайные ситуации природного, техногенного и социального характера, найти наиболее безопасный выход из сложившейся ситуации, снизить фактор риска лично для себя и окружающих, знание и соблюдение норм здорового образа жизни, владение </a:t>
            </a:r>
            <a:r>
              <a:rPr lang="ru-RU" sz="2400" dirty="0" err="1">
                <a:solidFill>
                  <a:srgbClr val="FFFF00"/>
                </a:solidFill>
              </a:rPr>
              <a:t>здоровьесберегающими</a:t>
            </a:r>
            <a:r>
              <a:rPr lang="ru-RU" sz="2400" dirty="0">
                <a:solidFill>
                  <a:srgbClr val="FFFF00"/>
                </a:solidFill>
              </a:rPr>
              <a:t> технологиями, обеспечивающими ему сохранение и укрепление здоровья, ответственного отношения к сохранению окружающей среды, как среды обитания человека, знание основных законов, нормативно-правовых актов, правил в области безопасности жизнедеятельности и осознанное выполнение их требований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16830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84976" cy="381796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b="1" i="1" dirty="0">
                <a:solidFill>
                  <a:srgbClr val="FFFF00"/>
                </a:solidFill>
                <a:effectLst/>
              </a:rPr>
              <a:t>К</a:t>
            </a:r>
            <a:r>
              <a:rPr lang="ru-RU" sz="2400" b="1" i="1" u="sng" dirty="0" smtClean="0">
                <a:solidFill>
                  <a:srgbClr val="FFFF00"/>
                </a:solidFill>
                <a:effectLst/>
              </a:rPr>
              <a:t>ультура безопасности жизнедеятельности</a:t>
            </a:r>
            <a:r>
              <a:rPr lang="ru-RU" sz="2400" b="1" i="1" dirty="0" smtClean="0">
                <a:solidFill>
                  <a:srgbClr val="FFFF00"/>
                </a:solidFill>
                <a:effectLst/>
              </a:rPr>
              <a:t> - это состояние развития человека, социальной группы, общества, характеризуемое отношением к вопросам обеспечения безопасной жизни и трудовой деятельности и, главное, активной практической деятельностью по снижению уровня опасности.</a:t>
            </a:r>
          </a:p>
          <a:p>
            <a:pPr marL="137160" indent="0" algn="ctr">
              <a:buNone/>
            </a:pPr>
            <a:r>
              <a:rPr lang="ru-RU" sz="2400" b="1" i="1" dirty="0" smtClean="0">
                <a:solidFill>
                  <a:srgbClr val="FFFF00"/>
                </a:solidFill>
                <a:effectLst/>
              </a:rPr>
              <a:t>Очевидно, что объектом формирования культуры безопасности жизнедеятельности начального уровня целесообразно рассматривать личность.</a:t>
            </a:r>
            <a:endParaRPr lang="ru-RU" sz="2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5825"/>
            <a:ext cx="367240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48578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FFFF00"/>
                </a:solidFill>
              </a:rPr>
              <a:t>ЗАДАНИЕ № 2 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(Определение нормативно-правовых документов в области безопасности жизнедеятельности)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1 лист: </a:t>
            </a:r>
            <a:r>
              <a:rPr lang="ru-RU" sz="3200" dirty="0"/>
              <a:t>Конституция РФ, </a:t>
            </a:r>
            <a:r>
              <a:rPr lang="ru-RU" sz="3200" b="1" dirty="0">
                <a:solidFill>
                  <a:srgbClr val="FF0000"/>
                </a:solidFill>
              </a:rPr>
              <a:t>Всеобщая Декларация прав человека</a:t>
            </a:r>
            <a:r>
              <a:rPr lang="ru-RU" sz="3200" dirty="0"/>
              <a:t>, Стратегия национальной безопасности РФ до 2020 года, ФЗ «О защите населения и территорий от ЧС природного и техногенного характера», </a:t>
            </a:r>
            <a:r>
              <a:rPr lang="ru-RU" sz="3200" b="1" dirty="0">
                <a:solidFill>
                  <a:srgbClr val="FF0000"/>
                </a:solidFill>
              </a:rPr>
              <a:t>ФЗ "О статусе военнослужащих"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/>
              <a:t>ФЗ «О гражданской обороне».</a:t>
            </a:r>
          </a:p>
        </p:txBody>
      </p:sp>
    </p:spTree>
    <p:extLst>
      <p:ext uri="{BB962C8B-B14F-4D97-AF65-F5344CB8AC3E}">
        <p14:creationId xmlns:p14="http://schemas.microsoft.com/office/powerpoint/2010/main" val="229473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FFFF00"/>
                </a:solidFill>
              </a:rPr>
              <a:t>ЗАДАНИЕ № 2 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(Определение нормативно-правовых документов в области безопасности жизнедеятельности)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88969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 лист: </a:t>
            </a:r>
            <a:r>
              <a:rPr lang="ru-RU" sz="3200" dirty="0"/>
              <a:t>Общепризнанные принципы и нормы международного права, международные договоры РФ в области безопасности, </a:t>
            </a:r>
            <a:r>
              <a:rPr lang="ru-RU" sz="3200" b="1" dirty="0">
                <a:solidFill>
                  <a:srgbClr val="FF0000"/>
                </a:solidFill>
              </a:rPr>
              <a:t>Конвенция ООН против пыток и других жестоких, бесчеловечных или унижающих достоинство видов обращения и наказания</a:t>
            </a:r>
            <a:r>
              <a:rPr lang="ru-RU" sz="3200" dirty="0"/>
              <a:t>, Военная доктрина РФ, ) ФЗ «О безопасности», </a:t>
            </a:r>
            <a:r>
              <a:rPr lang="ru-RU" sz="3200" b="1" dirty="0">
                <a:solidFill>
                  <a:srgbClr val="FF0000"/>
                </a:solidFill>
              </a:rPr>
              <a:t>ФЗ «Об оружии»,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/>
              <a:t>ФЗ «О противодействии терроризму», ФЗ «ОБ обороне».</a:t>
            </a:r>
          </a:p>
        </p:txBody>
      </p:sp>
    </p:spTree>
    <p:extLst>
      <p:ext uri="{BB962C8B-B14F-4D97-AF65-F5344CB8AC3E}">
        <p14:creationId xmlns:p14="http://schemas.microsoft.com/office/powerpoint/2010/main" val="378334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FFFF00"/>
                </a:solidFill>
              </a:rPr>
              <a:t>ЗАДАНИЕ № 2 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(Определение нормативно-правовых документов в области безопасности жизнедеятельности)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2084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 лист: </a:t>
            </a:r>
            <a:r>
              <a:rPr lang="ru-RU" sz="2800" dirty="0"/>
              <a:t>Нормативно-правовые акты Президента РФ и Правительства РФ в области безопасности, </a:t>
            </a:r>
            <a:r>
              <a:rPr lang="ru-RU" sz="2800" b="1" dirty="0">
                <a:solidFill>
                  <a:srgbClr val="FF0000"/>
                </a:solidFill>
              </a:rPr>
              <a:t>Конвенция о защите прав человека и основных свобод</a:t>
            </a:r>
            <a:r>
              <a:rPr lang="ru-RU" sz="2800" dirty="0"/>
              <a:t>, Концепция внешней политики РФ, Концепция противодействия терроризму и экстремизму в РФ, ФЗ «О пожарной безопасности», </a:t>
            </a:r>
            <a:r>
              <a:rPr lang="ru-RU" sz="2800" b="1" dirty="0">
                <a:solidFill>
                  <a:srgbClr val="FF0000"/>
                </a:solidFill>
              </a:rPr>
              <a:t>ФЗ "О присоединении Российской Федерации к Уставу Совета Европы"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/>
              <a:t>ФЗ «О противодействии экстремистской деятельности».</a:t>
            </a:r>
          </a:p>
        </p:txBody>
      </p:sp>
    </p:spTree>
    <p:extLst>
      <p:ext uri="{BB962C8B-B14F-4D97-AF65-F5344CB8AC3E}">
        <p14:creationId xmlns:p14="http://schemas.microsoft.com/office/powerpoint/2010/main" val="35977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89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3 (КАРТОЧКА 1)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-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ВНЕШНИХ УГРОЗ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СОСТОЯНИЕ ЗАЩИЩЕННОСТИ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ОТ ВНУТРЕННИХ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ЖИЗНЕННО ВАЖНЫХ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ОБЩЕСТВА И ГОСУДАРСТВА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ИНТЕРЕСОВ ЛИЧНОСТИ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А ТАКЖЕ К НАНЕСЕНИЮ УЩЕРБА ОКРУЖАЮЩЕЙ СРЕДЕ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СОЗДАЮЩЕЕ НА ОБЪЕКТЕ, ОПРЕДЕЛЕННОЙ ТЕРРИТОРИИ ИЛИ АКВАТОРИИ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РАЗРУШЕНИЕ СООРУЖЕНИЯ И ТЕХНИЧЕСКИХ УСТРОЙСТВ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НЕКОНТРОЛИРУЕМЫЙ ВЗРЫВ И ВЫБРОС ОПАСНЫХ ВЕЩЕСТВ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ПРИМЕНЯЕМЫХ НА ОПАСНОМ ПРОИЗВОДСТВЕННОМ ОБЪЕКТЕ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ОПАСНОЕ ТЕХНОГЕННОЕ ПРОИСШЕСТВИЕ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УГРОЗУ ЖИЗНИ ИЛИ ЗДОРОВЬЮ ЛЮДЕЙ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НАРУШЕНИЮ ПРОИЗВОДСТВЕННОГО ИЛИ ТРАНСПОРТНОГО            ПРОЦЕССА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ПРИВОДЯЩЕЕ К РАЗРУШЕНИЮ ЗДАНИЙ, СООРУЖЕНИЙ,                                                       ОБОРУДОВАНИЯ И ТРАНСПОРТНЫХ СРЕДСТВ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(ИЛИ) ИНЫМИ ФОРМАМИ ПРОТИВОПРАВНЫХ НАСИЛЬСТВЕННЫХ ДЕЙСТВИЙ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ПРАКТИКА ВОЗДЕЙСТВИЯ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ОРГАНАМИ МЕСТНОГО САМОУПРАВЛЕНИЯ ИЛИ МЕЖДУНАРОДНЫМИ ОРГАНИЗАЦИЯМИ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ИДЕОЛОГИЯ НАСИЛИЯ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 ПРИНЯТИЕ РЕШЕНИЯ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СВЯЗАННЫЕ С УСТРАШЕНИЕМ НАСЕЛЕНИЯ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ОРГАНАМИ ГОСУДАРСТВЕННОЙ ВЛАСТИ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2659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КАРТОЧКА 1</a:t>
            </a:r>
          </a:p>
          <a:p>
            <a:endParaRPr lang="ru-RU" dirty="0"/>
          </a:p>
          <a:p>
            <a:r>
              <a:rPr lang="ru-RU" dirty="0" smtClean="0"/>
              <a:t>А) - </a:t>
            </a:r>
            <a:r>
              <a:rPr lang="ru-RU" b="1" dirty="0" smtClean="0"/>
              <a:t>И ВНЕШНИХ УГРОЗ …</a:t>
            </a:r>
            <a:r>
              <a:rPr lang="ru-RU" dirty="0" smtClean="0"/>
              <a:t>; </a:t>
            </a:r>
            <a:r>
              <a:rPr lang="ru-RU" b="1" dirty="0" smtClean="0"/>
              <a:t>- СОСТОЯНИЕ ЗАЩИЩЕННОСТИ …;</a:t>
            </a:r>
            <a:endParaRPr lang="ru-RU" dirty="0" smtClean="0"/>
          </a:p>
          <a:p>
            <a:r>
              <a:rPr lang="ru-RU" b="1" dirty="0" smtClean="0"/>
              <a:t>- ОТ ВНУТРЕННИХ …;</a:t>
            </a:r>
            <a:r>
              <a:rPr lang="ru-RU" dirty="0"/>
              <a:t> </a:t>
            </a:r>
            <a:r>
              <a:rPr lang="ru-RU" b="1" dirty="0" smtClean="0"/>
              <a:t>- ЖИЗНЕННО ВАЖНЫХ …;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b="1" dirty="0" smtClean="0"/>
              <a:t>ОБЩЕСТВА И ГОСУДАРСТВА …;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b="1" dirty="0" smtClean="0"/>
              <a:t>ИНТЕРЕСОВ ЛИЧНОСТИ …;</a:t>
            </a:r>
          </a:p>
          <a:p>
            <a:endParaRPr lang="ru-RU" dirty="0" smtClean="0"/>
          </a:p>
          <a:p>
            <a:r>
              <a:rPr lang="ru-RU" dirty="0" smtClean="0"/>
              <a:t>Б</a:t>
            </a:r>
            <a:r>
              <a:rPr lang="ru-RU" b="1" dirty="0"/>
              <a:t>) – А ТАКЖЕ К НАНЕСЕНИЮ УЩЕРБА ОКРУЖАЮЩЕЙ СРЕДЕ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СОЗДАЮЩЕЕ НА ОБЪЕКТЕ, ОПРЕДЕЛЕННОЙ ТЕРРИТОРИИ ИЛИ АКВАТОРИИ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РАЗРУШЕНИЕ СООРУЖЕНИЯ И ТЕХНИЧЕСКИХ УСТРОЙСТВ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НЕКОНТРОЛИРУЕМЫЙ ВЗРЫВ И ВЫБРОС ОПАСНЫХ ВЕЩЕСТВ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ПРИМЕНЯЕМЫХ НА ОПАСНОМ ПРОИЗВОДСТВЕННОМ ОБЪЕКТЕ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ОПАСНОЕ ТЕХНОГЕННОЕ ПРОИСШЕСТВИЕ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УГРОЗУ ЖИЗНИ ИЛИ ЗДОРОВЬЮ ЛЮДЕЙ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НАРУШЕНИЮ ПРОИЗВОДСТВЕННОГО ИЛИ ТРАНСПОРТНОГО  </a:t>
            </a:r>
            <a:r>
              <a:rPr lang="ru-RU" b="1" dirty="0" smtClean="0"/>
              <a:t>ПРОЦЕССА …;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И </a:t>
            </a:r>
            <a:r>
              <a:rPr lang="ru-RU" b="1" dirty="0"/>
              <a:t>ПРИВОДЯЩЕЕ К РАЗРУШЕНИЮ ЗДАНИЙ, СООРУЖЕНИЙ,                                                        ОБОРУДОВАНИЯ И ТРАНСПОРТНЫХ СРЕДСТВ </a:t>
            </a:r>
            <a:r>
              <a:rPr lang="ru-RU" b="1" dirty="0" smtClean="0"/>
              <a:t>…;</a:t>
            </a:r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b="1" dirty="0"/>
              <a:t>- И (ИЛИ) ИНЫМИ ФОРМАМИ ПРОТИВОПРАВНЫХ НАСИЛЬСТВЕННЫХ ДЕЙСТВИЙ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И ПРАКТИКА ВОЗДЕЙСТВИЯ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ОРГАНАМИ МЕСТНОГО САМОУПРАВЛЕНИЯ ИЛИ МЕЖДУНАРОДНЫМИ ОРГАНИЗАЦИЯМИ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ИДЕОЛОГИЯ НАСИЛИЯ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НА ПРИНЯТИЕ РЕШЕНИЯ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СВЯЗАННЫЕ С УСТРАШЕНИЕМ НАСЕЛЕНИЯ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ОРГАНАМИ ГОСУДАРСТВЕННОЙ ВЛАСТИ </a:t>
            </a:r>
            <a:r>
              <a:rPr lang="ru-RU" b="1" dirty="0" smtClean="0"/>
              <a:t>…;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56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r>
              <a:rPr lang="ru-RU" sz="2000" dirty="0" smtClean="0">
                <a:solidFill>
                  <a:srgbClr val="FFFF00"/>
                </a:solidFill>
              </a:rPr>
              <a:t>Безопасность </a:t>
            </a:r>
            <a:r>
              <a:rPr lang="ru-RU" sz="2000" dirty="0">
                <a:solidFill>
                  <a:srgbClr val="FFFF00"/>
                </a:solidFill>
              </a:rPr>
              <a:t>– состояние защищенности жизненно важных интересов личности, общества и государства от внутренних и внешних угроз.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Авария </a:t>
            </a:r>
            <a:r>
              <a:rPr lang="ru-RU" sz="2000" dirty="0">
                <a:solidFill>
                  <a:srgbClr val="FFFF00"/>
                </a:solidFill>
              </a:rPr>
              <a:t>– разрушение сооружения и технических устройств, применяемых на опасном производственном объекте; неконтролируемый взрыв и выброс опасных веществ; опасное техногенное происшествие, создающее на объекте, определенной территории или акватории угрозу жизни или здоровью людей и приводящее к разрушению зданий, сооружений, оборудования и транспортных средств, нарушению производственного или транспортного процесса, а также к нанесению ущерба окружающей среде.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Терроризм </a:t>
            </a:r>
            <a:r>
              <a:rPr lang="ru-RU" sz="2000" dirty="0">
                <a:solidFill>
                  <a:srgbClr val="FFFF00"/>
                </a:solidFill>
              </a:rPr>
              <a:t>- 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</a:t>
            </a:r>
          </a:p>
          <a:p>
            <a:r>
              <a:rPr lang="ru-RU" sz="2000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2164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КАРТОЧКА 2</a:t>
            </a:r>
          </a:p>
          <a:p>
            <a:endParaRPr lang="ru-RU" dirty="0"/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b="1" dirty="0"/>
              <a:t>- ОБЩЕСТВА И ГОСУДАРСТВА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УДОВЛЕТВОРЕНИЕ КОТОРЫХ 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 smtClean="0"/>
              <a:t>- СОВОКУПНОСТЬ </a:t>
            </a:r>
            <a:r>
              <a:rPr lang="ru-RU" b="1" dirty="0"/>
              <a:t>ПОТРЕБНОСТЕЙ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СУЩЕСТВОВАНИЕ И ВОЗМОЖНОСТИ </a:t>
            </a:r>
            <a:r>
              <a:rPr lang="ru-RU" b="1" dirty="0" smtClean="0"/>
              <a:t>…; 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НАДЕЖНО ОБЕСПЕЧИВАЕТ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r>
              <a:rPr lang="ru-RU" b="1" dirty="0" smtClean="0"/>
              <a:t>- --- ПРОГРЕССИВНОГО </a:t>
            </a:r>
            <a:r>
              <a:rPr lang="ru-RU" b="1" dirty="0"/>
              <a:t>РАЗВИТИЯ ЛИЧНОСТИ </a:t>
            </a:r>
            <a:r>
              <a:rPr lang="ru-RU" b="1" dirty="0" smtClean="0"/>
              <a:t>…;</a:t>
            </a:r>
          </a:p>
          <a:p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b="1" dirty="0"/>
              <a:t>- СЛОЖИВШАЯСЯ В РЕЗУЛЬТАТЕ АВАРИИ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И НАРУШЕНИЕ УСЛОВИЙ ЖИЗНЕДЕЯТЕЛЬНОСТИ ЛЮДЕЙ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ОБСТАНОВКА НА ОПРЕДЕЛЕННОЙ ТЕРРИТОРИИ </a:t>
            </a:r>
            <a:r>
              <a:rPr lang="ru-RU" b="1" dirty="0" smtClean="0"/>
              <a:t>…; - </a:t>
            </a:r>
            <a:r>
              <a:rPr lang="ru-RU" b="1" dirty="0"/>
              <a:t>СТИХИЙНОГО ИЛИ ИНОГО </a:t>
            </a:r>
            <a:r>
              <a:rPr lang="ru-RU" b="1" dirty="0" smtClean="0"/>
              <a:t> БЕДСТВИЯ 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ЗНАЧИТЕЛЬНЫЕ МАТЕРИАЛЬНЫЕ ПОТЕРИ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ОПАСНОГО ПРИРОДНОГО ЯВЛЕНИЯ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УЩЕРБ ЗДОРОВЬЮ ЛЮДЕЙ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КАТАСТРОФЫ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КОТОРЫЕ МОГУТ ПОВЛЕЧЬ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r>
              <a:rPr lang="ru-RU" b="1" dirty="0" smtClean="0"/>
              <a:t>- </a:t>
            </a:r>
            <a:r>
              <a:rPr lang="ru-RU" b="1" dirty="0"/>
              <a:t>ИЛИ ОКРУЖАЮЩЕЙ СРЕДЕ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ИЛИ ПОВЛЕКЛИ ЗА СОБОЙ ЧЕЛОВЕЧЕСКИЕ ЖЕРТВЫ </a:t>
            </a:r>
            <a:r>
              <a:rPr lang="ru-RU" b="1" dirty="0" smtClean="0"/>
              <a:t>…;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</a:t>
            </a:r>
            <a:r>
              <a:rPr lang="ru-RU" b="1" dirty="0"/>
              <a:t>- ОБОРОНУ И БЕЗОПАСНОСТЬ ГОСУДАРСТВА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СОСТОЯНИЕ ЗАЩИЩЕННОСТИ ЛИЧНОСТИ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И УСТОЙЧИВОЕ РАЗВИТИЕ РФ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ОБЩЕСТВА И ГОСУДАРСТВА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СУВЕРЕНИТЕТ, ТЕРРИТОРИАЛЬНУЮ ЦЕЛОСТНОСТЬ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ОТ ВНУТРЕННИХ И ВНЕШНИХ УГРОЗ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КОНСТИТУЦИОННЫЕ ПРАВА, СВОБОДЫ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КОТОРОЕ ПОЗВОЛЯЕТ ОБЕСПЕЧИТЬ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ДОСТОЙНЫЕ КАЧЕСТВО И УРОВЕНЬ ЖИЗНИ ГРАЖДАН </a:t>
            </a:r>
            <a:r>
              <a:rPr lang="ru-RU" b="1" dirty="0" smtClean="0"/>
              <a:t>…;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45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 smtClean="0">
                <a:solidFill>
                  <a:srgbClr val="FFFF00"/>
                </a:solidFill>
              </a:rPr>
              <a:t>Жизненно </a:t>
            </a:r>
            <a:r>
              <a:rPr lang="ru-RU" sz="2000" dirty="0">
                <a:solidFill>
                  <a:srgbClr val="FFFF00"/>
                </a:solidFill>
              </a:rPr>
              <a:t>важные интересы – совокупность потребностей, удовлетворение которых надежно обеспечивает существование и возможности прогрессивного развития личности, общества и государства.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Чрезвычайная </a:t>
            </a:r>
            <a:r>
              <a:rPr lang="ru-RU" sz="2000" dirty="0">
                <a:solidFill>
                  <a:srgbClr val="FFFF00"/>
                </a:solidFill>
              </a:rPr>
              <a:t>ситуация – это обстановка на определенной территории, сложившаяся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среде, значительные материальные потери и нарушение условий жизнедеятельности людей.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Национальная </a:t>
            </a:r>
            <a:r>
              <a:rPr lang="ru-RU" sz="2000" dirty="0">
                <a:solidFill>
                  <a:srgbClr val="FFFF00"/>
                </a:solidFill>
              </a:rPr>
              <a:t>безопасность -  состояние защищенности личности, общества и государства от внутренних и внешних угроз, которое позволяет обеспечить конституционные права, свободы, достойные качество и уровень жизни граждан, суверенитет, территориальную целостность и устойчивое развитие РФ, оборону и безопасность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357986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КАРТОЧКА 3</a:t>
            </a:r>
          </a:p>
          <a:p>
            <a:endParaRPr lang="ru-RU" dirty="0"/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b="1" dirty="0"/>
              <a:t>- ОКРУЖАЮЩЕЙ СРЕДЫ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КРУПНАЯ АВАРИЯ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А ТАКЖЕ ПРИВЕДШАЯ К СЕРЬЕЗНОМУ УЩЕРБУ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ПОВЛЕКШАЯ ЗА СОБОЙ ЧЕЛОВЕЧЕСКИЕ ЖЕРТВЫ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МАТЕРИАЛЬНЫХ ЦЕННОСТЕЙ В ЗНАЧИТЕЛЬНЫХ РАЗМЕРАХ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УЩЕРБ ЗДОРОВЬЮ ЛЮДЕЙ </a:t>
            </a:r>
            <a:r>
              <a:rPr lang="ru-RU" b="1" dirty="0" smtClean="0"/>
              <a:t>…;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ЛИБО </a:t>
            </a:r>
            <a:r>
              <a:rPr lang="ru-RU" b="1" dirty="0"/>
              <a:t>УНИЧТОЖЕНИЕ ОБЪЕКТОВ </a:t>
            </a:r>
            <a:r>
              <a:rPr lang="ru-RU" b="1" dirty="0" smtClean="0"/>
              <a:t>…;</a:t>
            </a:r>
          </a:p>
          <a:p>
            <a:endParaRPr lang="ru-RU" b="1" dirty="0"/>
          </a:p>
          <a:p>
            <a:r>
              <a:rPr lang="ru-RU" dirty="0"/>
              <a:t>Б</a:t>
            </a:r>
            <a:r>
              <a:rPr lang="ru-RU" b="1" dirty="0"/>
              <a:t>) - НЕРЕДКО К ЧЕЛОВЕЧЕСКИМ ЖЕРТВАМ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КАТАСТРОФИЧЕСКИЕ ПРИРОДНЫЕ ЯВЛЕНИЯ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УНИЧТОЖЕНИЮ МАТЕРИАЛЬНЫХ ЦЕННОСТЕЙ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И ПРОЦЕССЫ, ПРИВОДЯЩИЕ К НАРУШЕНИЮ </a:t>
            </a:r>
            <a:r>
              <a:rPr lang="ru-RU" b="1" dirty="0" smtClean="0"/>
              <a:t>…;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ЗНАЧИТЕЛЬНЫХ </a:t>
            </a:r>
            <a:r>
              <a:rPr lang="ru-RU" b="1" dirty="0"/>
              <a:t>ГРУПП ЛЮДЕЙ </a:t>
            </a:r>
            <a:r>
              <a:rPr lang="ru-RU" b="1" dirty="0" smtClean="0"/>
              <a:t>…;</a:t>
            </a:r>
            <a:r>
              <a:rPr lang="ru-RU" dirty="0"/>
              <a:t> </a:t>
            </a:r>
            <a:r>
              <a:rPr lang="ru-RU" b="1" dirty="0" smtClean="0"/>
              <a:t>- </a:t>
            </a:r>
            <a:r>
              <a:rPr lang="ru-RU" b="1" dirty="0"/>
              <a:t>ПОВСЕДНЕВНОГО УКЛАДА ЖИЗНИ </a:t>
            </a:r>
            <a:r>
              <a:rPr lang="ru-RU" b="1" dirty="0" smtClean="0"/>
              <a:t>…;</a:t>
            </a:r>
          </a:p>
          <a:p>
            <a:endParaRPr lang="ru-RU" b="1" dirty="0"/>
          </a:p>
          <a:p>
            <a:r>
              <a:rPr lang="ru-RU" dirty="0"/>
              <a:t>В) </a:t>
            </a:r>
            <a:r>
              <a:rPr lang="ru-RU" b="1" dirty="0"/>
              <a:t>- ОБЩЕСТВА И ГОСУДАРСТВА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СОВОКУПНОСТЬ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И УСТОЙЧИВОГО РАЗВИТИЯ ЛИЧНОСТИ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ВНУТРЕННИХ И ВНЕШНИХ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В ОБЕСПЕЧЕНИИ ЗАЩИЩЕННОСТИ </a:t>
            </a:r>
            <a:r>
              <a:rPr lang="ru-RU" b="1" dirty="0" smtClean="0"/>
              <a:t>…;</a:t>
            </a:r>
            <a:endParaRPr lang="ru-RU" dirty="0"/>
          </a:p>
          <a:p>
            <a:r>
              <a:rPr lang="ru-RU" b="1" dirty="0"/>
              <a:t>- ПОТРЕБНОСТЕЙ ГОСУДАРСТВА </a:t>
            </a:r>
            <a:r>
              <a:rPr lang="ru-RU" b="1" dirty="0" smtClean="0"/>
              <a:t>…;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45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12845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Катастрофа </a:t>
            </a:r>
            <a:r>
              <a:rPr lang="ru-RU" sz="2400" dirty="0">
                <a:solidFill>
                  <a:srgbClr val="FFFF00"/>
                </a:solidFill>
              </a:rPr>
              <a:t>– крупная авария, повлекшая за собой человеческие жертвы, ущерб здоровью людей, либо уничтожение объектов, материальных ценностей в значительных размерах, а также приведшая к серьезному ущербу окружающей среды.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Стихийные </a:t>
            </a:r>
            <a:r>
              <a:rPr lang="ru-RU" sz="2400" dirty="0">
                <a:solidFill>
                  <a:srgbClr val="FFFF00"/>
                </a:solidFill>
              </a:rPr>
              <a:t>бедствия – катастрофические природные явления и процессы, приводящие к нарушению повседневного уклада жизни значительных групп людей, уничтожению материальных ценностей, нередко к человеческим жертвам. 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Национальные </a:t>
            </a:r>
            <a:r>
              <a:rPr lang="ru-RU" sz="2400" dirty="0">
                <a:solidFill>
                  <a:srgbClr val="FFFF00"/>
                </a:solidFill>
              </a:rPr>
              <a:t>интересы – совокупность внутренних и внешних потребностей государства в обеспечении защищенности и устойчивого развития личности, общества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30246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Видео </a:t>
            </a:r>
            <a:r>
              <a:rPr lang="ru-RU" sz="4000" dirty="0">
                <a:solidFill>
                  <a:srgbClr val="FF0000"/>
                </a:solidFill>
              </a:rPr>
              <a:t>вопрос. 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sz="2800" dirty="0" smtClean="0">
                <a:solidFill>
                  <a:srgbClr val="FFFF00"/>
                </a:solidFill>
              </a:rPr>
              <a:t>Каждую </a:t>
            </a:r>
            <a:r>
              <a:rPr lang="ru-RU" sz="2800" dirty="0">
                <a:solidFill>
                  <a:srgbClr val="FFFF00"/>
                </a:solidFill>
              </a:rPr>
              <a:t>зиму реки, пруды и озера замерзают. Эти места так и манят всех детей и взрослых погулять, поиграть в хоккей, покататься на лыжах или коньках. А так ли это безопасно? Давайте выясним. Внимательно посмотрим видеофайл. Проанализируйте ситуацию и ответьте  на вопросы. 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Вопросы</a:t>
            </a:r>
            <a:r>
              <a:rPr lang="ru-RU" sz="2800" dirty="0">
                <a:solidFill>
                  <a:srgbClr val="FFFF00"/>
                </a:solidFill>
              </a:rPr>
              <a:t>: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Какие </a:t>
            </a:r>
            <a:r>
              <a:rPr lang="ru-RU" sz="2800" dirty="0">
                <a:solidFill>
                  <a:srgbClr val="FFFF00"/>
                </a:solidFill>
              </a:rPr>
              <a:t>правила безопасности нарушил мальчик в шапке-ушанке? Перечисли их в виде пронумерованного списка.  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Какие ошибки совершил мальчик в зеленой шапке? Перечисли их в виде пронумерованного списка. 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21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Как действовать при внезапном землетрясении?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FF00"/>
                </a:solidFill>
              </a:rPr>
              <a:t>А</a:t>
            </a:r>
            <a:r>
              <a:rPr lang="ru-RU" sz="2000" dirty="0">
                <a:solidFill>
                  <a:srgbClr val="FFFF00"/>
                </a:solidFill>
              </a:rPr>
              <a:t>) При первом толчке постараться немедленно покинуть здание в течение 15-20 секунд по лестнице или через окна первого этажа (лифтом пользоваться опасно);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Б</a:t>
            </a:r>
            <a:r>
              <a:rPr lang="ru-RU" sz="2000" dirty="0">
                <a:solidFill>
                  <a:srgbClr val="FFFF00"/>
                </a:solidFill>
              </a:rPr>
              <a:t>) Спускаясь вниз, на ходу стучать в двери соседних квартир, громко оповещая соседей о необходимости покинуть здание;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</a:t>
            </a:r>
            <a:r>
              <a:rPr lang="ru-RU" sz="2000" dirty="0">
                <a:solidFill>
                  <a:srgbClr val="FFFF00"/>
                </a:solidFill>
              </a:rPr>
              <a:t>) Покинув здание, необходимо выйти на открытую местность, либо на местность максимально удаленную от застройки;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Г</a:t>
            </a:r>
            <a:r>
              <a:rPr lang="ru-RU" sz="2000" dirty="0">
                <a:solidFill>
                  <a:srgbClr val="FFFF00"/>
                </a:solidFill>
              </a:rPr>
              <a:t>) Находясь в квартире встать в дверной проем или в угол комнаты (у капитальной стены), подальше от окон, светильников, шкафов, навесных полок и зеркал;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</a:t>
            </a:r>
            <a:r>
              <a:rPr lang="ru-RU" sz="2000" dirty="0">
                <a:solidFill>
                  <a:srgbClr val="FFFF00"/>
                </a:solidFill>
              </a:rPr>
              <a:t>) Беречься от обрушивания кусков штукатурки, </a:t>
            </a:r>
            <a:r>
              <a:rPr lang="ru-RU" sz="2000" dirty="0" err="1">
                <a:solidFill>
                  <a:srgbClr val="FFFF00"/>
                </a:solidFill>
              </a:rPr>
              <a:t>стекл</a:t>
            </a:r>
            <a:r>
              <a:rPr lang="ru-RU" sz="2000" dirty="0">
                <a:solidFill>
                  <a:srgbClr val="FFFF00"/>
                </a:solidFill>
              </a:rPr>
              <a:t>, кирпичей и т.п., спрятаться под стол или кровать, отвернуться от окна и прикрыть голову руками, не выходить на балкон;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Е) Как только стихнут толчки, немедленно покинуть здание по лестнице, прижимаясь спиной к стене;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Ж) Попытаться выключить газ, воду, электроэнергию, захватить с собой дежурную аптечку, необходимые вещи, документы.</a:t>
            </a:r>
          </a:p>
        </p:txBody>
      </p:sp>
    </p:spTree>
    <p:extLst>
      <p:ext uri="{BB962C8B-B14F-4D97-AF65-F5344CB8AC3E}">
        <p14:creationId xmlns:p14="http://schemas.microsoft.com/office/powerpoint/2010/main" val="435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39"/>
            <a:ext cx="87129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Как действовать, если пожар случился в квартире?</a:t>
            </a:r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FFFF00"/>
                </a:solidFill>
              </a:rPr>
              <a:t>А</a:t>
            </a:r>
            <a:r>
              <a:rPr lang="ru-RU" sz="2000" dirty="0">
                <a:solidFill>
                  <a:srgbClr val="FFFF00"/>
                </a:solidFill>
              </a:rPr>
              <a:t>) Немедленно вызовите пожарных по телефону 01, 112, сотовые операторы Билайн 001, МТС 010. Сообщить точный адрес и что горит;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Б) Если нет телефона, сообщите о пожаре через соседей;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В) Запомните: самое главное в этой ситуации – не потерять самообладания и не поддаться панике;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Г) Не дожидаясь прибытия пожарных, попытайтесь потушить пожар подручными средствами (водой, плотной мокрой тканью и т. п.)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Д) Если есть на лестничной площадке шкафчик пожарного крана с надписью ПК, открыть его, взять ствол рукава и раскатать его в сторону очага пожара. Повернув вентиль пожарного крана против часовой стрелки до отказа пустить в рукав воду, подойти к стволу и начать тушить пожар;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Е) Легковоспламеняющиеся жидкости тушите мокрой тканью, песком, землей из цветочных горшков, стиральным порошком;</a:t>
            </a:r>
          </a:p>
        </p:txBody>
      </p:sp>
    </p:spTree>
    <p:extLst>
      <p:ext uri="{BB962C8B-B14F-4D97-AF65-F5344CB8AC3E}">
        <p14:creationId xmlns:p14="http://schemas.microsoft.com/office/powerpoint/2010/main" val="19970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Как действовать, если пожар случился в квартире?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FF00"/>
                </a:solidFill>
              </a:rPr>
              <a:t>Ж</a:t>
            </a:r>
            <a:r>
              <a:rPr lang="ru-RU" sz="2000" dirty="0">
                <a:solidFill>
                  <a:srgbClr val="FFFF00"/>
                </a:solidFill>
              </a:rPr>
              <a:t>) Нельзя тушить водой включенные в сеть электроприборы и лить воду на электрические провода, во избежание поражения электрическим током необходимо отключить электроэнергию;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З) Если ликвидировать очаг горения своими силами не представляется возможным, то немедленно покинуть квартиру, прикрыв за собой дверь;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И) По задымленному коридору необходимо передвигаться на четвереньках и дышать через влажную ткань;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К) Покинув квартиру, организуйте встречу пожарных, укажите им очаг пожара;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Л) При невозможности покинуть квартиру обычным путем используйте балконную пожарную лестницу. Если балконной лестницы нет, необходимо выйти на балкон, плотно закрыть дверь и позвать на помощь;</a:t>
            </a:r>
          </a:p>
          <a:p>
            <a:r>
              <a:rPr lang="ru-RU" sz="2000" dirty="0">
                <a:solidFill>
                  <a:srgbClr val="FFFF00"/>
                </a:solidFill>
              </a:rPr>
              <a:t>М) Покидая здание при пожаре нельзя пользоваться лифтом, он может отключиться.</a:t>
            </a:r>
          </a:p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428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4624"/>
            <a:ext cx="910850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3 (КАРТОЧКА 2)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ОБЩЕСТВА И ГОСУДАРСТВА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УДОВЛЕТВОРЕНИЕ КОТОРЫХ 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СОВОКУПНОСТЬ ПОТРЕБНОСТЕЙ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СУЩЕСТВОВАНИЕ И ВОЗМОЖНОСТИ … 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НАДЕЖНО ОБЕСПЕЧИВАЕТ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ПРОГРЕССИВНОГО РАЗВИТИЯ ЛИЧНОСТИ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СЛОЖИВШАЯСЯ В РЕЗУЛЬТАТЕ АВАРИИ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НАРУШЕНИЕ УСЛОВИЙ ЖИЗНЕДЕЯТЕЛЬНОСТИ ЛЮДЕЙ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ОБСТАНОВКА НА ОПРЕДЕЛЕННОЙ ТЕРРИТОРИИ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СТИХИЙНОГО ИЛИ ИНОГО БЕДСТВИЯ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ЗНАЧИТЕЛЬНЫЕ МАТЕРИАЛЬНЫЕ ПОТЕРИ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ОПАСНОГО ПРИРОДНОГО ЯВЛЕНИЯ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УЩЕРБ ЗДОРОВЬЮ ЛЮДЕЙ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КАТАСТРОФЫ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КОТОРЫЕ МОГУТ ПОВЛЕЧЬ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ИЛИ ОКРУЖАЮЩЕЙ СРЕДЕ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ИЛИ ПОВЛЕКЛИ ЗА СОБОЙ ЧЕЛОВЕЧЕСКИЕ ЖЕРТВЫ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ОБОРОНУ И БЕЗОПАСНОСТЬ ГОСУДАРСТВА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СОСТОЯНИЕ ЗАЩИЩЕННОСТИ ЛИЧНОСТИ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УСТОЙЧИВОЕ РАЗВИТИЕ РФ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ОБЩЕСТВА И ГОСУДАРСТВА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СУВЕРЕНИТЕТ, ТЕРРИТОРИАЛЬНУЮ ЦЕЛОСТНОСТЬ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ОТ ВНУТРЕННИХ И ВНЕШНИХ УГРОЗ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КОНСТИТУЦИОННЫЕ ПРАВА, СВОБОДЫ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КОТОРОЕ ПОЗВОЛЯЕТ ОБЕСПЕЧИТЬ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ДОСТОЙНЫЕ КАЧЕСТВО И УРОВЕНЬ ЖИЗНИ ГРАЖДАН …</a:t>
            </a:r>
            <a:endParaRPr lang="ru-RU" sz="1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6247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4345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Как действовать при химической аварии?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FFFF00"/>
                </a:solidFill>
              </a:rPr>
              <a:t>А</a:t>
            </a:r>
            <a:r>
              <a:rPr lang="ru-RU" sz="2400" dirty="0">
                <a:solidFill>
                  <a:srgbClr val="FFFF00"/>
                </a:solidFill>
              </a:rPr>
              <a:t>) При сигнале «Внимание всем» включите радиоприемник или телевизор для получения достоверной информации об аварии и о рекомендуемых действиях;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Б) Если поступила информация об эвакуации, то закройте окна, отключите электричество и газ. Наденьте резиновые сапоги, плащ с капюшоном, возьмите документы, необходимые вещи, деньги, трех суточный запас непортящихся продуктов, оповестите соседей и быстро без паники выходите из зоны возможного заражения перпендикулярно направлению ветра на расстояние не менее 1,5 км от места пребывания. В указанный пункт назначения нужно передвигаться согласно переданной информации; </a:t>
            </a:r>
          </a:p>
        </p:txBody>
      </p:sp>
    </p:spTree>
    <p:extLst>
      <p:ext uri="{BB962C8B-B14F-4D97-AF65-F5344CB8AC3E}">
        <p14:creationId xmlns:p14="http://schemas.microsoft.com/office/powerpoint/2010/main" val="3465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Как действовать при химической аварии?</a:t>
            </a:r>
          </a:p>
          <a:p>
            <a:endParaRPr lang="ru-RU" dirty="0" smtClean="0"/>
          </a:p>
          <a:p>
            <a:r>
              <a:rPr lang="ru-RU" sz="2400" dirty="0">
                <a:solidFill>
                  <a:srgbClr val="FFFF00"/>
                </a:solidFill>
              </a:rPr>
              <a:t>В</a:t>
            </a:r>
            <a:r>
              <a:rPr lang="ru-RU" sz="2400" dirty="0" smtClean="0">
                <a:solidFill>
                  <a:srgbClr val="FFFF00"/>
                </a:solidFill>
              </a:rPr>
              <a:t>) </a:t>
            </a:r>
            <a:r>
              <a:rPr lang="ru-RU" sz="2400" dirty="0">
                <a:solidFill>
                  <a:srgbClr val="FFFF00"/>
                </a:solidFill>
              </a:rPr>
              <a:t>Для защиты органов дыхания используйте противогаз гражданский фильтрующий ГП-5,7 (необходимо учитывать, что противогаз не защищает от аммиака, </a:t>
            </a:r>
            <a:r>
              <a:rPr lang="ru-RU" sz="2400" dirty="0" err="1">
                <a:solidFill>
                  <a:srgbClr val="FFFF00"/>
                </a:solidFill>
              </a:rPr>
              <a:t>диметиламина</a:t>
            </a:r>
            <a:r>
              <a:rPr lang="ru-RU" sz="2400" dirty="0">
                <a:solidFill>
                  <a:srgbClr val="FFFF00"/>
                </a:solidFill>
              </a:rPr>
              <a:t>, двуокиси азота, метила хлористого, окиси углерода, окиси этилена. Нужно использовать дополнительный патрон ДПГ-1. Защищает от сероводорода, соляной кислоты, хлора, </a:t>
            </a:r>
            <a:r>
              <a:rPr lang="ru-RU" sz="2400" dirty="0" err="1">
                <a:solidFill>
                  <a:srgbClr val="FFFF00"/>
                </a:solidFill>
              </a:rPr>
              <a:t>этилмеркаптана</a:t>
            </a:r>
            <a:r>
              <a:rPr lang="ru-RU" sz="2400" dirty="0">
                <a:solidFill>
                  <a:srgbClr val="FFFF00"/>
                </a:solidFill>
              </a:rPr>
              <a:t>); 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Г) При отсутствии противогаза использовать ватно-марлевую повязку или подручные изделия из ткани, смоченные в воде, 2-5%-ном растворе пищевой соды (для защиты от хлора), 2%-ном растворе лимонной или уксусной кислоты (для защиты от аммиака)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Д) Если невозможно покинуть зону поражения, плотно закройте двери и окна, вентиляционные отверстия и дымоходы. Имеющиеся в них щели заклейте бумагой.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49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45900"/>
              </p:ext>
            </p:extLst>
          </p:nvPr>
        </p:nvGraphicFramePr>
        <p:xfrm>
          <a:off x="611560" y="404664"/>
          <a:ext cx="8568952" cy="6213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79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Перечень ошибок и погрешностей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5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Оказание первой помощи пострадавшему в состоянии клинической смерти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8">
                <a:tc rowSpan="13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проверена реакция зрачка на свет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проверен пульс на сонной артерии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сделано освобождение грудной клетки от одежды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ослаблен поясной ремень (не расстегнут пояс)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проверена проходимость дыхательных путей (не очищена ротовая полость)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нанесен прекордиальный удар в область грудины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запрокидывается голова пострадавшего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зажат нос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Вдох сделан без защитной маски и т.п. (нарушение собственной техники безопасности)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Перелом ребер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Некорректное обращение с пострадавшим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 вызвана «скорая помощь»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13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9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71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127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3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680814"/>
              </p:ext>
            </p:extLst>
          </p:nvPr>
        </p:nvGraphicFramePr>
        <p:xfrm>
          <a:off x="611561" y="260646"/>
          <a:ext cx="8352927" cy="6645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8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00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Оказание первой помощи пострадавшему с кровотечением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337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Нет записки со временем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произведено наложение жгута (возможна смерть пострадавшего), или жгут наложен на открытый участок тела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предложено пострадавшему питье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задан вопрос о наличие аллергической реакции на лекарственные средства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предложено обезболивающее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вызвана «скорая помощь»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2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6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1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144125"/>
              </p:ext>
            </p:extLst>
          </p:nvPr>
        </p:nvGraphicFramePr>
        <p:xfrm>
          <a:off x="1" y="685800"/>
          <a:ext cx="9036496" cy="5569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96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Оказание первой помощи пострадавшему с переломом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1.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7" marR="47297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наложена шина(отсутствие фиксации двух близлежащих суставов, выше и ниже места перелома)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предложено пострадавшему питье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задан вопрос о наличие аллергической реакции на лекарственные средства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предложено обезболивающее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приложен холод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Не вызвана «скорая помощь»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297" marR="472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3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3 (КАРТОЧКА 3)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ОКРУЖАЮЩЕЙ СРЕДЫ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КРУПНАЯ АВАРИЯ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 ТАКЖЕ ПРИВЕДШАЯ К СЕРЬЕЗНОМУ УЩЕРБУ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ПОВЛЕКШАЯ ЗА СОБОЙ ЧЕЛОВЕЧЕСКИЕ ЖЕРТВЫ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МАТЕРИАЛЬНЫХ ЦЕННОСТЕЙ В ЗНАЧИТЕЛЬНЫХ РАЗМЕРАХ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УЩЕРБ ЗДОРОВЬЮ ЛЮДЕЙ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ЛИБО УНИЧТОЖЕНИЕ ОБЪЕКТОВ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- НЕРЕДКО К ЧЕЛОВЕЧЕСКИМ ЖЕРТВАМ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КАТАСТРОФИЧЕСКИЕ ПРИРОДНЫЕ ЯВЛЕНИЯ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УНИЧТОЖЕНИЮ МАТЕРИАЛЬНЫХ ЦЕННОСТЕЙ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ПРОЦЕССЫ, ПРИВОДЯЩИЕ К НАРУШЕНИЮ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ЗНАЧИТЕЛЬНЫХ ГРУПП ЛЮДЕЙ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ПОВСЕДНЕВНОГО УКЛАДА ЖИЗНИ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ОБЩЕСТВА И ГОСУДАРСТВА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СОВОКУПНОСТЬ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УСТОЙЧИВОГО РАЗВИТИЯ ЛИЧНОСТИ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ВНУТРЕННИХ И ВНЕШНИХ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ОБЕСПЕЧЕНИИ ЗАЩИЩЕННОСТИ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ПОТРЕБНОСТЕЙ ГОСУДАРСТВА …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01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0850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 К ЗАДАНИЮ № 4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действовать при получении сигнала оповещения о радиационной аварии?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действовать при внезапном землетрясении? 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2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действовать в условиях наводнения при гидродинамической аварии?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действовать, если пожар случился в квартире? 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3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действовать при химической аварии?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действовать при угрозе гидродинамической аварии?</a:t>
            </a: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КАРТОЧКИ К ЗАДАНИЮ № 5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Карточка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без сознания, не подает признаков жизни. Определить состояние и оказать первую помощь.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Карточка 2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Рана на предплечье правой руки. Кровь алого цвета бьет струей.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вид кровотечения и оказать первую помощь.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Карточка 3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Правое предплечье деформировано (неестественная форма), отечно, синюшно. Активные и пассивные движения невозможны из-за боли, могут присутствовать патологические движения в предплечье.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вид повреждения, оказать первую помощь.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478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ВИДЕО ВОПРОС К РАЗМИНКЕ </a:t>
            </a:r>
            <a:endParaRPr lang="ru-RU" dirty="0"/>
          </a:p>
        </p:txBody>
      </p:sp>
      <p:pic>
        <p:nvPicPr>
          <p:cNvPr id="3" name="Видео вопрос к разминке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7" y="980728"/>
            <a:ext cx="76808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564904"/>
            <a:ext cx="8640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МЕРОПРИЯТИЕ!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0239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Тема занятия: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«</a:t>
            </a:r>
            <a:r>
              <a:rPr lang="ru-RU" sz="4000" dirty="0">
                <a:solidFill>
                  <a:srgbClr val="FFFF00"/>
                </a:solidFill>
              </a:rPr>
              <a:t>Формирование культуры безопасности жизнедеятельности путем закрепления и практической отработки полученных навыков и умений </a:t>
            </a:r>
            <a:r>
              <a:rPr lang="ru-RU" sz="4000" dirty="0" smtClean="0">
                <a:solidFill>
                  <a:srgbClr val="FFFF00"/>
                </a:solidFill>
              </a:rPr>
              <a:t>по </a:t>
            </a:r>
            <a:r>
              <a:rPr lang="ru-RU" sz="4000" dirty="0">
                <a:solidFill>
                  <a:srgbClr val="FFFF00"/>
                </a:solidFill>
              </a:rPr>
              <a:t>курсу «ОБЖ», подготовка </a:t>
            </a:r>
            <a:r>
              <a:rPr lang="ru-RU" sz="4000" dirty="0" smtClean="0">
                <a:solidFill>
                  <a:srgbClr val="FFFF00"/>
                </a:solidFill>
              </a:rPr>
              <a:t>к </a:t>
            </a:r>
            <a:r>
              <a:rPr lang="ru-RU" sz="4000" dirty="0">
                <a:solidFill>
                  <a:srgbClr val="FFFF00"/>
                </a:solidFill>
              </a:rPr>
              <a:t>действиям в опасных и чрезвычайных ситуациях»</a:t>
            </a:r>
          </a:p>
        </p:txBody>
      </p:sp>
    </p:spTree>
    <p:extLst>
      <p:ext uri="{BB962C8B-B14F-4D97-AF65-F5344CB8AC3E}">
        <p14:creationId xmlns:p14="http://schemas.microsoft.com/office/powerpoint/2010/main" val="2783645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759</TotalTime>
  <Words>2235</Words>
  <Application>Microsoft Office PowerPoint</Application>
  <PresentationFormat>Экран (4:3)</PresentationFormat>
  <Paragraphs>323</Paragraphs>
  <Slides>34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Calibri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Актуальность темы.</vt:lpstr>
      <vt:lpstr>2. Составляющие культуры безопасности жизнедеятельности</vt:lpstr>
      <vt:lpstr> </vt:lpstr>
      <vt:lpstr> 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сош №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общей культуры в области безопасности жизнедеятельности.</dc:title>
  <dc:creator>Дегтярёв А.И.</dc:creator>
  <cp:lastModifiedBy>WizexVV</cp:lastModifiedBy>
  <cp:revision>58</cp:revision>
  <dcterms:created xsi:type="dcterms:W3CDTF">2013-06-07T14:05:40Z</dcterms:created>
  <dcterms:modified xsi:type="dcterms:W3CDTF">2022-10-15T13:29:51Z</dcterms:modified>
</cp:coreProperties>
</file>