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7" r:id="rId9"/>
    <p:sldId id="273" r:id="rId10"/>
    <p:sldId id="269" r:id="rId11"/>
    <p:sldId id="262" r:id="rId12"/>
    <p:sldId id="263" r:id="rId13"/>
    <p:sldId id="264" r:id="rId14"/>
    <p:sldId id="265" r:id="rId15"/>
    <p:sldId id="266" r:id="rId16"/>
    <p:sldId id="274" r:id="rId17"/>
    <p:sldId id="275" r:id="rId18"/>
    <p:sldId id="277" r:id="rId19"/>
    <p:sldId id="276" r:id="rId20"/>
    <p:sldId id="278" r:id="rId21"/>
    <p:sldId id="270" r:id="rId22"/>
    <p:sldId id="279" r:id="rId2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EF35944-A0B8-4A1C-BCC3-3A07FF278983}" type="datetime1">
              <a:rPr lang="ru-RU" smtClean="0"/>
              <a:pPr rtl="0"/>
              <a:t>26.04.2021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02BA2C8-71FC-43D0-BD87-0547616971FA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8AEC377-3A8A-4A87-9C1F-E326A8E87E43}" type="datetime1">
              <a:rPr lang="ru-RU" smtClean="0"/>
              <a:pPr rtl="0"/>
              <a:t>26.04.2021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539446-6953-447E-A4E3-E7CFBF870046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38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187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6770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5" name="небо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rtlCol="0" anchor="b">
            <a:noAutofit/>
          </a:bodyPr>
          <a:lstStyle>
            <a:lvl1pPr algn="ctr">
              <a:defRPr sz="60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87CFDF-C653-4754-98E6-9F6D9C892D05}" type="datetime1">
              <a:rPr lang="ru-RU" smtClean="0"/>
              <a:pPr rtl="0"/>
              <a:t>26.04.2021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0C1876-9168-4A26-8D0C-790FE7DECDCD}" type="datetime1">
              <a:rPr lang="ru-RU" smtClean="0"/>
              <a:pPr rtl="0"/>
              <a:t>26.04.2021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AC16B9-6AD0-4B72-B83A-EEBE77B04080}" type="datetime1">
              <a:rPr lang="ru-RU" smtClean="0"/>
              <a:pPr rtl="0"/>
              <a:t>26.04.2021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rtlCol="0" anchor="b">
            <a:normAutofit/>
          </a:bodyPr>
          <a:lstStyle>
            <a:lvl1pPr algn="ctr">
              <a:defRPr sz="60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1878EB-3D3D-45B1-902F-BBFD6D84A71A}" type="datetime1">
              <a:rPr lang="ru-RU" smtClean="0"/>
              <a:pPr rtl="0"/>
              <a:t>26.04.2021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DA697B-2EAA-44F6-AC1B-9FFFDB4913AA}" type="datetime1">
              <a:rPr lang="ru-RU" smtClean="0"/>
              <a:pPr rtl="0"/>
              <a:t>26.04.2021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8FBC0B-9D1F-47A4-AB54-B5A29B750DEC}" type="datetime1">
              <a:rPr lang="ru-RU" smtClean="0"/>
              <a:pPr rtl="0"/>
              <a:t>26.04.2021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3F9762-4988-46DF-B407-1D6F983FD222}" type="datetime1">
              <a:rPr lang="ru-RU" smtClean="0"/>
              <a:pPr rtl="0"/>
              <a:t>26.04.2021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CB11BE-8814-4403-B2D8-CFC8D5D61B51}" type="datetime1">
              <a:rPr lang="ru-RU" smtClean="0"/>
              <a:pPr rtl="0"/>
              <a:t>26.04.2021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rtlCol="0" anchor="b">
            <a:normAutofit/>
          </a:bodyPr>
          <a:lstStyle>
            <a:lvl1pPr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53F184-FFFE-42EC-8EDA-51D9CD1A405B}" type="datetime1">
              <a:rPr lang="ru-RU" smtClean="0"/>
              <a:pPr rtl="0"/>
              <a:t>26.04.2021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7EA49B-CCF9-48A6-887A-A55AE8A49A03}" type="datetime1">
              <a:rPr lang="ru-RU" smtClean="0"/>
              <a:pPr rtl="0"/>
              <a:t>26.04.2021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ru-RU" dirty="0"/>
          </a:p>
        </p:txBody>
      </p:sp>
      <p:sp>
        <p:nvSpPr>
          <p:cNvPr id="8" name="вода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FD5C8BE9-0404-49B6-80C8-97167A2D586E}" type="datetime1">
              <a:rPr lang="ru-RU" smtClean="0"/>
              <a:pPr rtl="0"/>
              <a:t>26.04.2021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4FAB73BC-B049-4115-A692-8D63A059B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http://mediasubs.ru/group/uploads/vs/vse-o-zagorodnoj-nedvizhimosti/image2/GZiOWM4ND.jpg" TargetMode="External"/><Relationship Id="rId7" Type="http://schemas.openxmlformats.org/officeDocument/2006/relationships/hyperlink" Target="http://images.yandex.by/yandsearch?img_url=http%3A%2F%2Fcostthings.blog.com%2Ffiles%2F2011%2F07%2FResidential-Building-wallpapers.jpg&amp;iorient=&amp;ih=&amp;icolor=&amp;site=&amp;text=%D0%BA%D0%B0%D1%80%D1%82%D0%B8%D0%BD%D0%BA%D0%B8%20%D1%81%D0%BE%D0%B2%D1%80%D0%B5%D0%BC%D0%B5%D0%BD%D0%BD%D1%8B%D1%85%20%D0%BC%D0%BD%D0%BE%D0%B3%D0%BE%D1%8D%D1%82%D0%B0%D0%B6%D0%BD%D1%8B%D1%85%20%D0%B4%D0%BE%D0%BC%D0%BE%D0%B2&amp;iw=&amp;wp=&amp;pos=15&amp;recent=&amp;type=&amp;isize=&amp;rpt=simage&amp;itype=&amp;nojs=1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hyperlink" Target="http://images.yandex.by/yandsearch?source=wiz&amp;text=%D0%BA%D0%B0%D1%80%D1%82%D0%B8%D0%BD%D0%BA%D0%B8%20%D1%80%D1%83%D1%81%D1%81%D0%BA%D0%BE%D0%B9%20%D0%B8%D0%B7%D0%B1%D1%8B&amp;noreask=1&amp;img_url=http%3A%2F%2F900igr.net%2Fdatai%2Fistorija%2FRusskaja-izba%2F0001-001-Russkaja-izba.jpg&amp;pos=1&amp;rpt=simage&amp;lr=157&amp;nojs=1" TargetMode="External"/><Relationship Id="rId10" Type="http://schemas.openxmlformats.org/officeDocument/2006/relationships/audio" Target="../media/audio1.wav"/><Relationship Id="rId4" Type="http://schemas.openxmlformats.org/officeDocument/2006/relationships/image" Target="../media/image29.jpe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741">
            <a:off x="5163287" y="753403"/>
            <a:ext cx="6799729" cy="319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2" y="707950"/>
            <a:ext cx="3723035" cy="53059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075" y="1"/>
            <a:ext cx="6152606" cy="2011680"/>
          </a:xfrm>
        </p:spPr>
        <p:txBody>
          <a:bodyPr rtlCol="0"/>
          <a:lstStyle/>
          <a:p>
            <a:r>
              <a:rPr lang="ru-RU" b="1" dirty="0" smtClean="0"/>
              <a:t>			Пермский край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82788" y="3845858"/>
            <a:ext cx="8081683" cy="1613647"/>
          </a:xfrm>
        </p:spPr>
        <p:txBody>
          <a:bodyPr rtlCol="0">
            <a:normAutofit/>
          </a:bodyPr>
          <a:lstStyle/>
          <a:p>
            <a:r>
              <a:rPr lang="ru-RU" sz="2800" b="1" dirty="0" smtClean="0"/>
              <a:t>край</a:t>
            </a:r>
            <a:r>
              <a:rPr lang="ru-RU" sz="2800" b="1" dirty="0"/>
              <a:t>, населенный разными народностями, которые имеют свои </a:t>
            </a:r>
            <a:r>
              <a:rPr lang="ru-RU" sz="2800" b="1" dirty="0" smtClean="0"/>
              <a:t>традиции и культуру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25587" y="5136775"/>
            <a:ext cx="5891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Презентацию интерактивной игры </a:t>
            </a:r>
          </a:p>
          <a:p>
            <a:r>
              <a:rPr lang="ru-RU" b="1" dirty="0" smtClean="0"/>
              <a:t>подготовили воспитатели:</a:t>
            </a:r>
          </a:p>
          <a:p>
            <a:pPr lvl="0"/>
            <a:r>
              <a:rPr lang="ru-RU" b="1" dirty="0" smtClean="0"/>
              <a:t>Стрельцова </a:t>
            </a:r>
            <a:r>
              <a:rPr lang="ru-RU" b="1" dirty="0" smtClean="0"/>
              <a:t>Е.А</a:t>
            </a:r>
            <a:r>
              <a:rPr lang="ru-RU" b="1" dirty="0" smtClean="0"/>
              <a:t>.</a:t>
            </a:r>
          </a:p>
          <a:p>
            <a:pPr lvl="0"/>
            <a:r>
              <a:rPr lang="ru-RU" b="1" dirty="0"/>
              <a:t>Калинина О.В.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</a:rPr>
              <a:t>МАДОУ </a:t>
            </a:r>
            <a:r>
              <a:rPr lang="ru-RU" b="1" dirty="0">
                <a:solidFill>
                  <a:prstClr val="black"/>
                </a:solidFill>
              </a:rPr>
              <a:t>«Детский сад № 67</a:t>
            </a:r>
            <a:r>
              <a:rPr lang="ru-RU" b="1" dirty="0" smtClean="0">
                <a:solidFill>
                  <a:prstClr val="black"/>
                </a:solidFill>
              </a:rPr>
              <a:t>», г. Березники</a:t>
            </a:r>
            <a:endParaRPr lang="ru-RU" b="1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Как называется старинное  жилище  </a:t>
            </a:r>
            <a:b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русского народа ?</a:t>
            </a:r>
            <a:endParaRPr lang="ru-RU" dirty="0"/>
          </a:p>
        </p:txBody>
      </p:sp>
      <p:pic>
        <p:nvPicPr>
          <p:cNvPr id="4" name="Picture 8" descr="GZiOWM4ND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4134" y="1621422"/>
            <a:ext cx="3854824" cy="2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i?id=140814679-57-72&amp;n=21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84263" y="1638448"/>
            <a:ext cx="3713822" cy="3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i?id=43729983-58-72&amp;n=21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30503" y="4127634"/>
            <a:ext cx="3240741" cy="264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4168588" y="3587509"/>
            <a:ext cx="6405312" cy="226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77349" y="5170476"/>
            <a:ext cx="2991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Изба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597" y="4201389"/>
            <a:ext cx="3432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Молодцы!!!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Как называется посуда, в которой готовили еду в русской печи?</a:t>
            </a:r>
            <a:endParaRPr lang="ru-RU" dirty="0"/>
          </a:p>
        </p:txBody>
      </p:sp>
      <p:pic>
        <p:nvPicPr>
          <p:cNvPr id="4" name="Содержимое 7" descr="efe359f5e6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938" y="1508688"/>
            <a:ext cx="3536836" cy="273220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fotoUtah23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1776" y="1062734"/>
            <a:ext cx="3972699" cy="317816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huguno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6607" y="3631474"/>
            <a:ext cx="3322102" cy="332210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120774" y="1919940"/>
            <a:ext cx="32351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FF0000"/>
                </a:solidFill>
              </a:rPr>
              <a:t>МОЛОДЦЫ!!!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56194" y="4480561"/>
            <a:ext cx="2677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Чугунок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Как называется обувь, сплетенная из коры дерева?</a:t>
            </a:r>
            <a:endParaRPr lang="ru-RU" dirty="0"/>
          </a:p>
        </p:txBody>
      </p:sp>
      <p:pic>
        <p:nvPicPr>
          <p:cNvPr id="3" name="Содержимое 3" descr="1815_bootskirz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1" y="1562790"/>
            <a:ext cx="3524140" cy="264310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lapti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1540" y="1422855"/>
            <a:ext cx="3201395" cy="320139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98f8598e0b0f173f594b211f3305aca7_234x2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29936" y="3304903"/>
            <a:ext cx="3071529" cy="307152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4247" y="1754057"/>
            <a:ext cx="3523793" cy="8535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71541" y="4624251"/>
            <a:ext cx="3997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Лапти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Мы - ребята удалые лазим в щели половые.</a:t>
            </a:r>
            <a:endParaRPr lang="ru-RU" dirty="0"/>
          </a:p>
        </p:txBody>
      </p:sp>
      <p:pic>
        <p:nvPicPr>
          <p:cNvPr id="4" name="Содержимое 3" descr="philips-fc-917201_54383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38186" y="1652573"/>
            <a:ext cx="3224120" cy="3637883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konjaev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74914" y="1353312"/>
            <a:ext cx="3270464" cy="2616371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_venik_sorgo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80387" y="3969682"/>
            <a:ext cx="3474891" cy="260616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8429" y="1812048"/>
            <a:ext cx="3523793" cy="853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5279" y="5016137"/>
            <a:ext cx="2730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Веник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himes.wav"/>
          </p:stSnd>
        </p:sndAc>
      </p:transition>
    </mc:Choice>
    <mc:Fallback xmlns="">
      <p:transition spd="med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В одной русской сказке солдат варил кашу из:</a:t>
            </a:r>
            <a:endParaRPr lang="ru-RU" dirty="0"/>
          </a:p>
        </p:txBody>
      </p:sp>
      <p:pic>
        <p:nvPicPr>
          <p:cNvPr id="3" name="Содержимое 3" descr="000000228_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514" y="1309366"/>
            <a:ext cx="3263669" cy="236536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28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8495" y="2299063"/>
            <a:ext cx="3913267" cy="295725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main_bi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53216" y="3553097"/>
            <a:ext cx="3984919" cy="288195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114" y="2160693"/>
            <a:ext cx="3523793" cy="8535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53432" y="5604161"/>
            <a:ext cx="299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Топор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himes.wav"/>
          </p:stSnd>
        </p:sndAc>
      </p:transition>
    </mc:Choice>
    <mc:Fallback xmlns="">
      <p:transition spd="med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Как называется предмет быта у хозяйки, которым достают, горячий чугунок из печи?</a:t>
            </a:r>
            <a:endParaRPr lang="ru-RU" dirty="0"/>
          </a:p>
        </p:txBody>
      </p:sp>
      <p:pic>
        <p:nvPicPr>
          <p:cNvPr id="3" name="Содержимое 3" descr="img_05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052" y="1850266"/>
            <a:ext cx="2791642" cy="419165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w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44713" y="1002909"/>
            <a:ext cx="3124030" cy="3333771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8c406666288ad5740199fd420d4315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0202" y="3946094"/>
            <a:ext cx="4047964" cy="253372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800" y="2428746"/>
            <a:ext cx="3523793" cy="8535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76011" y="4532811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Ухват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himes.wav"/>
          </p:stSnd>
        </p:sndAc>
      </p:transition>
    </mc:Choice>
    <mc:Fallback xmlns="">
      <p:transition spd="med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845" y="1073330"/>
            <a:ext cx="5523413" cy="5523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96835" y="1718399"/>
            <a:ext cx="5312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Сами не едят, а людей кормят.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(ложки)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3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oin.wav"/>
          </p:stSnd>
        </p:sndAc>
      </p:transition>
    </mc:Choice>
    <mc:Fallback xmlns="">
      <p:transition spd="med">
        <p:fade/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4777" y="123930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2F1311"/>
                </a:solidFill>
                <a:latin typeface="Arial" panose="020B0604020202020204" pitchFamily="34" charset="0"/>
              </a:rPr>
              <a:t>Стоит толстячок,</a:t>
            </a:r>
            <a:br>
              <a:rPr lang="ru-RU" altLang="ru-RU" sz="3200" dirty="0">
                <a:solidFill>
                  <a:srgbClr val="2F1311"/>
                </a:solidFill>
                <a:latin typeface="Arial" panose="020B0604020202020204" pitchFamily="34" charset="0"/>
              </a:rPr>
            </a:br>
            <a:r>
              <a:rPr lang="ru-RU" altLang="ru-RU" sz="3200" dirty="0" err="1">
                <a:solidFill>
                  <a:srgbClr val="2F1311"/>
                </a:solidFill>
                <a:latin typeface="Arial" panose="020B0604020202020204" pitchFamily="34" charset="0"/>
              </a:rPr>
              <a:t>Подбоченивши</a:t>
            </a:r>
            <a:r>
              <a:rPr lang="ru-RU" altLang="ru-RU" sz="3200" dirty="0">
                <a:solidFill>
                  <a:srgbClr val="2F1311"/>
                </a:solidFill>
                <a:latin typeface="Arial" panose="020B0604020202020204" pitchFamily="34" charset="0"/>
              </a:rPr>
              <a:t> бочок,</a:t>
            </a:r>
            <a:br>
              <a:rPr lang="ru-RU" altLang="ru-RU" sz="3200" dirty="0">
                <a:solidFill>
                  <a:srgbClr val="2F1311"/>
                </a:solidFill>
                <a:latin typeface="Arial" panose="020B0604020202020204" pitchFamily="34" charset="0"/>
              </a:rPr>
            </a:br>
            <a:r>
              <a:rPr lang="ru-RU" altLang="ru-RU" sz="3200" dirty="0">
                <a:solidFill>
                  <a:srgbClr val="2F1311"/>
                </a:solidFill>
                <a:latin typeface="Arial" panose="020B0604020202020204" pitchFamily="34" charset="0"/>
              </a:rPr>
              <a:t>Шипит и кипит – </a:t>
            </a:r>
            <a:br>
              <a:rPr lang="ru-RU" altLang="ru-RU" sz="3200" dirty="0">
                <a:solidFill>
                  <a:srgbClr val="2F1311"/>
                </a:solidFill>
                <a:latin typeface="Arial" panose="020B0604020202020204" pitchFamily="34" charset="0"/>
              </a:rPr>
            </a:br>
            <a:r>
              <a:rPr lang="ru-RU" altLang="ru-RU" sz="3200" dirty="0">
                <a:solidFill>
                  <a:srgbClr val="2F1311"/>
                </a:solidFill>
                <a:latin typeface="Arial" panose="020B0604020202020204" pitchFamily="34" charset="0"/>
              </a:rPr>
              <a:t>Всем пить чай велит.</a:t>
            </a:r>
            <a:br>
              <a:rPr lang="ru-RU" altLang="ru-RU" sz="3200" dirty="0">
                <a:solidFill>
                  <a:srgbClr val="2F1311"/>
                </a:solidFill>
                <a:latin typeface="Arial" panose="020B0604020202020204" pitchFamily="34" charset="0"/>
              </a:rPr>
            </a:br>
            <a:endParaRPr lang="ru-RU" altLang="ru-RU" sz="3200" dirty="0">
              <a:solidFill>
                <a:srgbClr val="2F1311"/>
              </a:solidFill>
              <a:latin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002060"/>
                </a:solidFill>
                <a:latin typeface="Arial" panose="020B0604020202020204" pitchFamily="34" charset="0"/>
              </a:rPr>
              <a:t>(Самовар)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122" y="1239300"/>
            <a:ext cx="4981208" cy="5174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4138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oin.wav"/>
          </p:stSnd>
        </p:sndAc>
      </p:transition>
    </mc:Choice>
    <mc:Fallback xmlns="">
      <p:transition spd="med">
        <p:fade/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19349" y="1031966"/>
            <a:ext cx="59697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2F1311"/>
                </a:solidFill>
                <a:latin typeface="Arial" panose="020B0604020202020204" pitchFamily="34" charset="0"/>
              </a:rPr>
              <a:t>В избе – изба,</a:t>
            </a:r>
            <a:br>
              <a:rPr lang="ru-RU" altLang="ru-RU" sz="2800" dirty="0">
                <a:solidFill>
                  <a:srgbClr val="2F1311"/>
                </a:solidFill>
                <a:latin typeface="Arial" panose="020B0604020202020204" pitchFamily="34" charset="0"/>
              </a:rPr>
            </a:br>
            <a:r>
              <a:rPr lang="ru-RU" altLang="ru-RU" sz="2800" dirty="0">
                <a:solidFill>
                  <a:srgbClr val="2F1311"/>
                </a:solidFill>
                <a:latin typeface="Arial" panose="020B0604020202020204" pitchFamily="34" charset="0"/>
              </a:rPr>
              <a:t>На избе – труба,</a:t>
            </a:r>
            <a:br>
              <a:rPr lang="ru-RU" altLang="ru-RU" sz="2800" dirty="0">
                <a:solidFill>
                  <a:srgbClr val="2F1311"/>
                </a:solidFill>
                <a:latin typeface="Arial" panose="020B0604020202020204" pitchFamily="34" charset="0"/>
              </a:rPr>
            </a:br>
            <a:r>
              <a:rPr lang="ru-RU" altLang="ru-RU" sz="2800" dirty="0">
                <a:solidFill>
                  <a:srgbClr val="2F1311"/>
                </a:solidFill>
                <a:latin typeface="Arial" panose="020B0604020202020204" pitchFamily="34" charset="0"/>
              </a:rPr>
              <a:t>Зашумело в избе,</a:t>
            </a:r>
            <a:br>
              <a:rPr lang="ru-RU" altLang="ru-RU" sz="2800" dirty="0">
                <a:solidFill>
                  <a:srgbClr val="2F1311"/>
                </a:solidFill>
                <a:latin typeface="Arial" panose="020B0604020202020204" pitchFamily="34" charset="0"/>
              </a:rPr>
            </a:br>
            <a:r>
              <a:rPr lang="ru-RU" altLang="ru-RU" sz="2800" dirty="0">
                <a:solidFill>
                  <a:srgbClr val="2F1311"/>
                </a:solidFill>
                <a:latin typeface="Arial" panose="020B0604020202020204" pitchFamily="34" charset="0"/>
              </a:rPr>
              <a:t>Загудело в трубе.</a:t>
            </a:r>
            <a:br>
              <a:rPr lang="ru-RU" altLang="ru-RU" sz="2800" dirty="0">
                <a:solidFill>
                  <a:srgbClr val="2F1311"/>
                </a:solidFill>
                <a:latin typeface="Arial" panose="020B0604020202020204" pitchFamily="34" charset="0"/>
              </a:rPr>
            </a:br>
            <a:r>
              <a:rPr lang="ru-RU" altLang="ru-RU" sz="2800" dirty="0">
                <a:solidFill>
                  <a:srgbClr val="2F1311"/>
                </a:solidFill>
                <a:latin typeface="Arial" panose="020B0604020202020204" pitchFamily="34" charset="0"/>
              </a:rPr>
              <a:t>Видит пламя народ,</a:t>
            </a:r>
            <a:br>
              <a:rPr lang="ru-RU" altLang="ru-RU" sz="2800" dirty="0">
                <a:solidFill>
                  <a:srgbClr val="2F1311"/>
                </a:solidFill>
                <a:latin typeface="Arial" panose="020B0604020202020204" pitchFamily="34" charset="0"/>
              </a:rPr>
            </a:br>
            <a:r>
              <a:rPr lang="ru-RU" altLang="ru-RU" sz="2800" dirty="0">
                <a:solidFill>
                  <a:srgbClr val="2F1311"/>
                </a:solidFill>
                <a:latin typeface="Arial" panose="020B0604020202020204" pitchFamily="34" charset="0"/>
              </a:rPr>
              <a:t>А тушить не идёт.</a:t>
            </a:r>
            <a:br>
              <a:rPr lang="ru-RU" altLang="ru-RU" sz="2800" dirty="0">
                <a:solidFill>
                  <a:srgbClr val="2F1311"/>
                </a:solidFill>
                <a:latin typeface="Arial" panose="020B0604020202020204" pitchFamily="34" charset="0"/>
              </a:rPr>
            </a:br>
            <a:endParaRPr lang="ru-RU" altLang="ru-RU" sz="2800" dirty="0">
              <a:solidFill>
                <a:srgbClr val="2F1311"/>
              </a:solidFill>
              <a:latin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</a:rPr>
              <a:t>(Печь)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099" y="1515293"/>
            <a:ext cx="6700131" cy="4463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336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867" y="1397726"/>
            <a:ext cx="5099637" cy="5099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347653" y="1181597"/>
            <a:ext cx="58913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То назад, то вперед,</a:t>
            </a:r>
          </a:p>
          <a:p>
            <a:r>
              <a:rPr lang="ru-RU" sz="3600" dirty="0" smtClean="0"/>
              <a:t>Ходит-бродит пароход.</a:t>
            </a:r>
          </a:p>
          <a:p>
            <a:r>
              <a:rPr lang="ru-RU" sz="3600" dirty="0" smtClean="0"/>
              <a:t>Остановишь – горе:</a:t>
            </a:r>
          </a:p>
          <a:p>
            <a:r>
              <a:rPr lang="ru-RU" sz="3600" dirty="0" smtClean="0"/>
              <a:t>Продырявит море.</a:t>
            </a:r>
          </a:p>
          <a:p>
            <a:r>
              <a:rPr lang="ru-RU" sz="3600" dirty="0" smtClean="0">
                <a:solidFill>
                  <a:srgbClr val="002060"/>
                </a:solidFill>
              </a:rPr>
              <a:t>(Утюг)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oin.wav"/>
          </p:stSnd>
        </p:sndAc>
      </p:transition>
    </mc:Choice>
    <mc:Fallback xmlns="">
      <p:transition spd="med">
        <p:fade/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	</a:t>
            </a:r>
            <a:r>
              <a:rPr lang="ru-RU" b="1" dirty="0" smtClean="0"/>
              <a:t>Многонациональный край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5"/>
          <a:stretch/>
        </p:blipFill>
        <p:spPr>
          <a:xfrm>
            <a:off x="1543593" y="1455268"/>
            <a:ext cx="9104811" cy="5186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74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36914" y="1332411"/>
            <a:ext cx="46765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Arial" panose="020B0604020202020204" pitchFamily="34" charset="0"/>
              </a:rPr>
              <a:t>Пляшу по горнице</a:t>
            </a:r>
            <a:br>
              <a:rPr kumimoji="0" lang="ru-RU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ru-RU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Arial" panose="020B0604020202020204" pitchFamily="34" charset="0"/>
              </a:rPr>
              <a:t>С работою моею,</a:t>
            </a:r>
            <a:br>
              <a:rPr kumimoji="0" lang="ru-RU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ru-RU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Arial" panose="020B0604020202020204" pitchFamily="34" charset="0"/>
              </a:rPr>
              <a:t>Чем больше верчусь,</a:t>
            </a:r>
            <a:br>
              <a:rPr kumimoji="0" lang="ru-RU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ru-RU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Arial" panose="020B0604020202020204" pitchFamily="34" charset="0"/>
              </a:rPr>
              <a:t>Тем больше толстею.</a:t>
            </a:r>
            <a:br>
              <a:rPr kumimoji="0" lang="ru-RU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2F1311"/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endParaRPr kumimoji="0" lang="ru-RU" alt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2F1311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(Веретено)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9513"/>
          <a:stretch/>
        </p:blipFill>
        <p:spPr>
          <a:xfrm>
            <a:off x="5231091" y="1815739"/>
            <a:ext cx="6841049" cy="411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19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whoosh.wav"/>
          </p:stSnd>
        </p:sndAc>
      </p:transition>
    </mc:Choice>
    <mc:Fallback xmlns="">
      <p:transition spd="med">
        <p:fade/>
        <p:sndAc>
          <p:stSnd>
            <p:snd r:embed="rId4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34" y="1345136"/>
            <a:ext cx="8281126" cy="55128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91" y="809898"/>
            <a:ext cx="11280709" cy="2732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9143" y="24950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94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Использованные источники и литература: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0628" y="1353312"/>
            <a:ext cx="1186107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2000" dirty="0" smtClean="0"/>
              <a:t>  </a:t>
            </a:r>
            <a:r>
              <a:rPr lang="ru-RU" sz="2000" dirty="0"/>
              <a:t>Литвинова М.Ф. Русские народные подвижные игры</a:t>
            </a:r>
            <a:r>
              <a:rPr lang="ru-RU" sz="2000" dirty="0" smtClean="0"/>
              <a:t>.</a:t>
            </a:r>
          </a:p>
          <a:p>
            <a:pPr marL="514350" indent="-514350">
              <a:buAutoNum type="arabicPeriod"/>
            </a:pPr>
            <a:r>
              <a:rPr lang="ru-RU" sz="2000" dirty="0"/>
              <a:t>Малова В.В. Конспекты занятий по духовно-нравственному воспитанию дошкольников, </a:t>
            </a:r>
            <a:r>
              <a:rPr lang="ru-RU" sz="2000" dirty="0" err="1"/>
              <a:t>Владос</a:t>
            </a:r>
            <a:r>
              <a:rPr lang="ru-RU" sz="2000" dirty="0"/>
              <a:t>, 2010г.</a:t>
            </a:r>
          </a:p>
          <a:p>
            <a:pPr marL="514350" indent="-514350">
              <a:buAutoNum type="arabicPeriod"/>
            </a:pPr>
            <a:r>
              <a:rPr lang="ru-RU" sz="2000" dirty="0" err="1" smtClean="0"/>
              <a:t>Мулько</a:t>
            </a:r>
            <a:r>
              <a:rPr lang="ru-RU" sz="2000" dirty="0" smtClean="0"/>
              <a:t> </a:t>
            </a:r>
            <a:r>
              <a:rPr lang="ru-RU" sz="2000" dirty="0"/>
              <a:t>И.Ф. Социально-нравственное воспитание детей 5-7 лет, Сфера,2009г</a:t>
            </a:r>
            <a:r>
              <a:rPr lang="ru-RU" sz="2000" dirty="0" smtClean="0"/>
              <a:t>.</a:t>
            </a:r>
          </a:p>
          <a:p>
            <a:pPr marL="514350" indent="-514350">
              <a:buAutoNum type="arabicPeriod"/>
            </a:pPr>
            <a:r>
              <a:rPr lang="ru-RU" sz="2000" dirty="0" smtClean="0"/>
              <a:t> </a:t>
            </a:r>
            <a:r>
              <a:rPr lang="ru-RU" sz="2000" dirty="0"/>
              <a:t>От рождения до школы. Основная общеобразовательная программа дошкольного образования / Под ред. Н.Е. </a:t>
            </a:r>
            <a:r>
              <a:rPr lang="ru-RU" sz="2000" dirty="0" err="1"/>
              <a:t>Вераксы</a:t>
            </a:r>
            <a:r>
              <a:rPr lang="ru-RU" sz="2000" dirty="0"/>
              <a:t>, </a:t>
            </a:r>
            <a:r>
              <a:rPr lang="ru-RU" sz="2000" dirty="0" err="1"/>
              <a:t>Т.С.Комаровой</a:t>
            </a:r>
            <a:r>
              <a:rPr lang="ru-RU" sz="2000" dirty="0"/>
              <a:t>, </a:t>
            </a:r>
            <a:r>
              <a:rPr lang="ru-RU" sz="2000" dirty="0" err="1"/>
              <a:t>М.А.Васильевой</a:t>
            </a:r>
            <a:r>
              <a:rPr lang="ru-RU" sz="2000" dirty="0"/>
              <a:t>, </a:t>
            </a:r>
            <a:r>
              <a:rPr lang="ru-RU" sz="2000" dirty="0" smtClean="0"/>
              <a:t>Мозаика-Синтез,2010.</a:t>
            </a:r>
          </a:p>
          <a:p>
            <a:pPr marL="514350" indent="-514350">
              <a:buAutoNum type="arabicPeriod"/>
            </a:pPr>
            <a:r>
              <a:rPr lang="ru-RU" sz="2000" dirty="0" smtClean="0"/>
              <a:t>Панкеев </a:t>
            </a:r>
            <a:r>
              <a:rPr lang="ru-RU" sz="2000" dirty="0"/>
              <a:t>И.А. Полная энциклопедия быта русского народа. Тт. 1, 2. М</a:t>
            </a:r>
            <a:r>
              <a:rPr lang="ru-RU" sz="2000" dirty="0" smtClean="0"/>
              <a:t>.: </a:t>
            </a:r>
            <a:r>
              <a:rPr lang="ru-RU" sz="2000" dirty="0" err="1" smtClean="0"/>
              <a:t>Олма</a:t>
            </a:r>
            <a:r>
              <a:rPr lang="ru-RU" sz="2000" dirty="0" smtClean="0"/>
              <a:t>-Пресс</a:t>
            </a:r>
            <a:r>
              <a:rPr lang="ru-RU" sz="2000" dirty="0"/>
              <a:t>, 2005</a:t>
            </a:r>
            <a:r>
              <a:rPr lang="ru-RU" sz="2000" dirty="0" smtClean="0"/>
              <a:t>.</a:t>
            </a:r>
          </a:p>
          <a:p>
            <a:pPr marL="514350" indent="-514350">
              <a:buAutoNum type="arabicPeriod"/>
            </a:pPr>
            <a:r>
              <a:rPr lang="ru-RU" sz="2000" dirty="0"/>
              <a:t>Панкеев И. Обычаи и традиции русского народа / И. Панкеев. </a:t>
            </a:r>
            <a:r>
              <a:rPr lang="ru-RU" sz="2000" dirty="0" smtClean="0"/>
              <a:t>–Москва</a:t>
            </a:r>
            <a:r>
              <a:rPr lang="ru-RU" sz="2000" dirty="0"/>
              <a:t>: ОЛМА – ПРЕСС, 1999. – 542с</a:t>
            </a:r>
            <a:r>
              <a:rPr lang="ru-RU" sz="2000" dirty="0" smtClean="0"/>
              <a:t>.</a:t>
            </a:r>
          </a:p>
          <a:p>
            <a:pPr marL="514350" indent="-514350">
              <a:buAutoNum type="arabicPeriod"/>
            </a:pPr>
            <a:r>
              <a:rPr lang="ru-RU" sz="2000" dirty="0" smtClean="0"/>
              <a:t> </a:t>
            </a:r>
            <a:r>
              <a:rPr lang="ru-RU" sz="2000" dirty="0"/>
              <a:t>Пословицы и поговорки русского народа</a:t>
            </a:r>
            <a:r>
              <a:rPr lang="ru-RU" sz="2000" dirty="0" smtClean="0"/>
              <a:t>.</a:t>
            </a:r>
          </a:p>
          <a:p>
            <a:pPr marL="514350" indent="-514350">
              <a:buAutoNum type="arabicPeriod"/>
            </a:pPr>
            <a:r>
              <a:rPr lang="ru-RU" sz="2000" dirty="0" smtClean="0"/>
              <a:t> </a:t>
            </a:r>
            <a:r>
              <a:rPr lang="ru-RU" sz="2000" dirty="0" err="1"/>
              <a:t>Сельванюк</a:t>
            </a:r>
            <a:r>
              <a:rPr lang="ru-RU" sz="2000" dirty="0"/>
              <a:t> М.И., Дубинская К. "Русское народное прикладное</a:t>
            </a:r>
          </a:p>
          <a:p>
            <a:r>
              <a:rPr lang="ru-RU" sz="2000" dirty="0"/>
              <a:t>искусство." М.: "Феникс", </a:t>
            </a:r>
            <a:r>
              <a:rPr lang="ru-RU" sz="2000" dirty="0" smtClean="0"/>
              <a:t>2009.</a:t>
            </a:r>
          </a:p>
          <a:p>
            <a:r>
              <a:rPr lang="ru-RU" sz="2000" dirty="0" smtClean="0"/>
              <a:t>9.  Фольклор </a:t>
            </a:r>
            <a:r>
              <a:rPr lang="ru-RU" sz="2000" dirty="0"/>
              <a:t>народов России. В 2 т: – М,: Дрофа, </a:t>
            </a:r>
            <a:r>
              <a:rPr lang="ru-RU" sz="2000" dirty="0" smtClean="0"/>
              <a:t>2003</a:t>
            </a:r>
          </a:p>
          <a:p>
            <a:r>
              <a:rPr lang="ru-RU" sz="2000" dirty="0" smtClean="0"/>
              <a:t>10. Интернет ресурсы: http</a:t>
            </a:r>
            <a:r>
              <a:rPr lang="ru-RU" sz="2000" dirty="0"/>
              <a:t>://www.metodichka.org/_asave/save1/byt_i_kultura_russkogo_naroda.pdf.</a:t>
            </a:r>
          </a:p>
        </p:txBody>
      </p:sp>
    </p:spTree>
    <p:extLst>
      <p:ext uri="{BB962C8B-B14F-4D97-AF65-F5344CB8AC3E}">
        <p14:creationId xmlns:p14="http://schemas.microsoft.com/office/powerpoint/2010/main" val="3944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b="1" dirty="0" smtClean="0"/>
              <a:t>Русские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83" y="1353312"/>
            <a:ext cx="3909320" cy="5225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74" y="1614570"/>
            <a:ext cx="3241591" cy="3101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36" y="3288731"/>
            <a:ext cx="4283558" cy="2853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86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Татары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5" y="901337"/>
            <a:ext cx="4518072" cy="5775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10" descr="869574_w640_h640_tatarcostume"/>
          <p:cNvPicPr>
            <a:picLocks noChangeAspect="1" noChangeArrowheads="1"/>
          </p:cNvPicPr>
          <p:nvPr/>
        </p:nvPicPr>
        <p:blipFill>
          <a:blip r:embed="rId3"/>
          <a:srcRect r="3081" b="15449"/>
          <a:stretch>
            <a:fillRect/>
          </a:stretch>
        </p:blipFill>
        <p:spPr bwMode="auto">
          <a:xfrm>
            <a:off x="8360230" y="220110"/>
            <a:ext cx="3258030" cy="378730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khcTO-ex9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601" y="4487890"/>
            <a:ext cx="2745880" cy="205941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7.jpg"/>
          <p:cNvPicPr>
            <a:picLocks noChangeAspect="1"/>
          </p:cNvPicPr>
          <p:nvPr/>
        </p:nvPicPr>
        <p:blipFill>
          <a:blip r:embed="rId5"/>
          <a:srcRect l="35736" t="46571" r="5439" b="9126"/>
          <a:stretch>
            <a:fillRect/>
          </a:stretch>
        </p:blipFill>
        <p:spPr>
          <a:xfrm>
            <a:off x="7886699" y="4358325"/>
            <a:ext cx="3980330" cy="2318541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9343321.jpg"/>
          <p:cNvPicPr>
            <a:picLocks noChangeAspect="1"/>
          </p:cNvPicPr>
          <p:nvPr/>
        </p:nvPicPr>
        <p:blipFill>
          <a:blip r:embed="rId6"/>
          <a:srcRect l="51716" t="41699" r="8873" b="20066"/>
          <a:stretch>
            <a:fillRect/>
          </a:stretch>
        </p:blipFill>
        <p:spPr>
          <a:xfrm>
            <a:off x="4834216" y="1529414"/>
            <a:ext cx="3052483" cy="2221023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935070" y="3926540"/>
            <a:ext cx="5378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Праздник «</a:t>
            </a:r>
            <a:r>
              <a:rPr lang="ru-RU" sz="2000" b="1" dirty="0" smtClean="0"/>
              <a:t>Ураза-байрам</a:t>
            </a:r>
            <a:r>
              <a:rPr lang="ru-RU" b="1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Башкиры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28" y="1560151"/>
            <a:ext cx="3650029" cy="5072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Содержимое 3" descr="-e1435644838129.jpg"/>
          <p:cNvPicPr>
            <a:picLocks noChangeAspect="1"/>
          </p:cNvPicPr>
          <p:nvPr/>
        </p:nvPicPr>
        <p:blipFill>
          <a:blip r:embed="rId3"/>
          <a:srcRect l="2077" t="3173" r="2054" b="3236"/>
          <a:stretch>
            <a:fillRect/>
          </a:stretch>
        </p:blipFill>
        <p:spPr>
          <a:xfrm>
            <a:off x="4828901" y="1560151"/>
            <a:ext cx="7057465" cy="451173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423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Чуваши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1" y="554446"/>
            <a:ext cx="3748284" cy="4931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https://ds05.infourok.ru/uploads/ex/0544/00000543-ac9e182c/img9.jpg"/>
          <p:cNvPicPr>
            <a:picLocks noChangeAspect="1" noChangeArrowheads="1"/>
          </p:cNvPicPr>
          <p:nvPr/>
        </p:nvPicPr>
        <p:blipFill>
          <a:blip r:embed="rId3"/>
          <a:srcRect l="18569" t="23155" r="17216" b="16234"/>
          <a:stretch>
            <a:fillRect/>
          </a:stretch>
        </p:blipFill>
        <p:spPr bwMode="auto">
          <a:xfrm>
            <a:off x="7749819" y="554447"/>
            <a:ext cx="4199049" cy="2972523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037" y="4029190"/>
            <a:ext cx="3449781" cy="2433782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http://gov.cap.ru/UserFiles/photo/201401/15/Albom37088/dsc_28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88" y="1449687"/>
            <a:ext cx="2499847" cy="165614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4301067" y="3105835"/>
            <a:ext cx="3330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почитания солнца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Саварни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(Славянская масленица)</a:t>
            </a:r>
            <a:endParaRPr lang="ru-RU" dirty="0"/>
          </a:p>
        </p:txBody>
      </p:sp>
      <p:pic>
        <p:nvPicPr>
          <p:cNvPr id="9" name="Picture 2" descr="http://cs421529.vk.me/v421529727/705f/zXO-d2Mlk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38" y="4159956"/>
            <a:ext cx="2698044" cy="269804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0810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463" y="276620"/>
            <a:ext cx="3518262" cy="45764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108"/>
            <a:ext cx="4090771" cy="54076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642" y="2564854"/>
            <a:ext cx="3387938" cy="42931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615" y="1482833"/>
            <a:ext cx="3834716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4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8011" y="195943"/>
            <a:ext cx="89545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/>
              <a:t>Интерактивная игра: «Ознакомление с бытом русского народа»</a:t>
            </a:r>
            <a:endParaRPr lang="ru-RU" sz="4800" dirty="0"/>
          </a:p>
        </p:txBody>
      </p:sp>
      <p:pic>
        <p:nvPicPr>
          <p:cNvPr id="4" name="Picture 5" descr="946b429c750b9b65935d196dc3a5e81c_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1940" y="3523473"/>
            <a:ext cx="3962400" cy="29718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340" y="1450379"/>
            <a:ext cx="4090771" cy="54076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2690948"/>
            <a:ext cx="3606894" cy="2549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082" y="2795450"/>
            <a:ext cx="4899432" cy="4197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41417" y="1071154"/>
            <a:ext cx="893499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u="sng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Цель игры</a:t>
            </a:r>
            <a:r>
              <a:rPr lang="ru-RU" sz="4000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:</a:t>
            </a:r>
            <a:endParaRPr lang="ru-RU" sz="4000" dirty="0">
              <a:solidFill>
                <a:prstClr val="black"/>
              </a:solidFill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- Обобщить и систематизировать знания детей об экспонатах музея народного быта.</a:t>
            </a:r>
            <a:endParaRPr lang="ru-RU" sz="4000" dirty="0">
              <a:solidFill>
                <a:prstClr val="black"/>
              </a:solidFill>
              <a:cs typeface="Arial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- познакомить детей с элементами быта наших предков.</a:t>
            </a: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-вызвать интерес к русским традициям.</a:t>
            </a:r>
            <a:endParaRPr lang="ru-RU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54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кеан 16 x 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758_TF02895256.potx" id="{0D5CB4BB-E234-43FC-8270-85436C57C46F}" vid="{643B7369-305E-44FF-9288-DDF9D042A565}"/>
    </a:ext>
  </a:extLst>
</a:theme>
</file>

<file path=ppt/theme/theme2.xml><?xml version="1.0" encoding="utf-8"?>
<a:theme xmlns:a="http://schemas.openxmlformats.org/drawingml/2006/main" name="Тема Offic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оформлении морских волн (широкоэкранный формат)</Template>
  <TotalTime>304</TotalTime>
  <Words>455</Words>
  <Application>Microsoft Office PowerPoint</Application>
  <PresentationFormat>Широкоэкранный</PresentationFormat>
  <Paragraphs>63</Paragraphs>
  <Slides>22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Georgia</vt:lpstr>
      <vt:lpstr>Monotype Corsiva</vt:lpstr>
      <vt:lpstr>Times New Roman</vt:lpstr>
      <vt:lpstr>Океан 16 x 9</vt:lpstr>
      <vt:lpstr>   Пермский край</vt:lpstr>
      <vt:lpstr> Многонациональный край</vt:lpstr>
      <vt:lpstr>Русские</vt:lpstr>
      <vt:lpstr>Татары</vt:lpstr>
      <vt:lpstr>Башкиры</vt:lpstr>
      <vt:lpstr>Чуваши</vt:lpstr>
      <vt:lpstr>Презентация PowerPoint</vt:lpstr>
      <vt:lpstr>Презентация PowerPoint</vt:lpstr>
      <vt:lpstr>Презентация PowerPoint</vt:lpstr>
      <vt:lpstr>Как называется старинное  жилище   русского народа ?</vt:lpstr>
      <vt:lpstr>Как называется посуда, в которой готовили еду в русской печи?</vt:lpstr>
      <vt:lpstr>Как называется обувь, сплетенная из коры дерева?</vt:lpstr>
      <vt:lpstr>Мы - ребята удалые лазим в щели половые.</vt:lpstr>
      <vt:lpstr>В одной русской сказке солдат варил кашу из:</vt:lpstr>
      <vt:lpstr>Как называется предмет быта у хозяйки, которым достают, горячий чугунок из печи?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Использованные источники и литература: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Пермский край</dc:title>
  <dc:creator>asus</dc:creator>
  <cp:lastModifiedBy>asus</cp:lastModifiedBy>
  <cp:revision>44</cp:revision>
  <dcterms:created xsi:type="dcterms:W3CDTF">2019-02-24T16:26:11Z</dcterms:created>
  <dcterms:modified xsi:type="dcterms:W3CDTF">2021-04-26T16:02:50Z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