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8"/>
  </p:notesMasterIdLst>
  <p:sldIdLst>
    <p:sldId id="260" r:id="rId2"/>
    <p:sldId id="319" r:id="rId3"/>
    <p:sldId id="295" r:id="rId4"/>
    <p:sldId id="297" r:id="rId5"/>
    <p:sldId id="311" r:id="rId6"/>
    <p:sldId id="313" r:id="rId7"/>
    <p:sldId id="321" r:id="rId8"/>
    <p:sldId id="314" r:id="rId9"/>
    <p:sldId id="315" r:id="rId10"/>
    <p:sldId id="298" r:id="rId11"/>
    <p:sldId id="305" r:id="rId12"/>
    <p:sldId id="316" r:id="rId13"/>
    <p:sldId id="317" r:id="rId14"/>
    <p:sldId id="302" r:id="rId15"/>
    <p:sldId id="323" r:id="rId16"/>
    <p:sldId id="30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F8F8"/>
    <a:srgbClr val="4A7E0C"/>
    <a:srgbClr val="8F981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707" autoAdjust="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8F5293-639D-42CE-A62D-E7E5E0E89628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07B236-C39C-4B58-8F6E-136B1FD741F2}">
      <dgm:prSet phldrT="[Текст]"/>
      <dgm:spPr/>
      <dgm:t>
        <a:bodyPr/>
        <a:lstStyle/>
        <a:p>
          <a:r>
            <a:rPr lang="ru-RU" dirty="0" smtClean="0"/>
            <a:t>Современные технологии обучения английского языка</a:t>
          </a:r>
          <a:endParaRPr lang="ru-RU" dirty="0"/>
        </a:p>
      </dgm:t>
    </dgm:pt>
    <dgm:pt modelId="{FF11A0B4-9A15-48EE-935E-10B690DA30AA}" type="sibTrans" cxnId="{12011C93-5E69-47C7-8385-5B97D06C1820}">
      <dgm:prSet/>
      <dgm:spPr/>
      <dgm:t>
        <a:bodyPr/>
        <a:lstStyle/>
        <a:p>
          <a:endParaRPr lang="ru-RU"/>
        </a:p>
      </dgm:t>
    </dgm:pt>
    <dgm:pt modelId="{52E7A685-91C3-43B9-901B-153B47722A04}" type="parTrans" cxnId="{12011C93-5E69-47C7-8385-5B97D06C1820}">
      <dgm:prSet/>
      <dgm:spPr/>
      <dgm:t>
        <a:bodyPr/>
        <a:lstStyle/>
        <a:p>
          <a:endParaRPr lang="ru-RU"/>
        </a:p>
      </dgm:t>
    </dgm:pt>
    <dgm:pt modelId="{53CF79A1-9330-47BF-B310-FF7FF82C1533}">
      <dgm:prSet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sz="1600" b="1" u="sng" dirty="0" smtClean="0">
              <a:latin typeface="Arial" panose="020B0604020202020204" pitchFamily="34" charset="0"/>
              <a:cs typeface="Arial" panose="020B0604020202020204" pitchFamily="34" charset="0"/>
            </a:rPr>
            <a:t>Проектная методика-</a:t>
          </a:r>
          <a:r>
            <a:rPr lang="ru-RU" sz="1600" b="0" u="none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</a:t>
          </a:r>
          <a:r>
            <a:rPr lang="ru-RU" sz="1600" dirty="0" smtClean="0">
              <a:latin typeface="Arial" panose="020B0604020202020204" pitchFamily="34" charset="0"/>
              <a:cs typeface="Arial" panose="020B0604020202020204" pitchFamily="34" charset="0"/>
            </a:rPr>
            <a:t>активного самостоятельного мышления обучающихся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C694F7E-1124-4298-9FB7-A95A724948D9}" type="parTrans" cxnId="{E6AE25A0-DD1C-4FAC-B1B7-F282FB747C43}">
      <dgm:prSet/>
      <dgm:spPr/>
      <dgm:t>
        <a:bodyPr/>
        <a:lstStyle/>
        <a:p>
          <a:endParaRPr lang="ru-RU"/>
        </a:p>
      </dgm:t>
    </dgm:pt>
    <dgm:pt modelId="{40088150-3DFC-42C1-B982-92E459A5C9B5}" type="sibTrans" cxnId="{E6AE25A0-DD1C-4FAC-B1B7-F282FB747C43}">
      <dgm:prSet/>
      <dgm:spPr/>
      <dgm:t>
        <a:bodyPr/>
        <a:lstStyle/>
        <a:p>
          <a:endParaRPr lang="ru-RU"/>
        </a:p>
      </dgm:t>
    </dgm:pt>
    <dgm:pt modelId="{E2879BC8-4A01-47B6-B610-316C39B78818}">
      <dgm:prSet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sz="1800" b="1" u="sng" dirty="0" smtClean="0">
              <a:latin typeface="Arial" panose="020B0604020202020204" pitchFamily="34" charset="0"/>
              <a:cs typeface="Arial" panose="020B0604020202020204" pitchFamily="34" charset="0"/>
            </a:rPr>
            <a:t>Использование новых информационных </a:t>
          </a:r>
          <a:r>
            <a:rPr lang="ru-RU" sz="1800" b="1" u="sng" dirty="0" err="1" smtClean="0">
              <a:latin typeface="Arial" panose="020B0604020202020204" pitchFamily="34" charset="0"/>
              <a:cs typeface="Arial" panose="020B0604020202020204" pitchFamily="34" charset="0"/>
            </a:rPr>
            <a:t>технологий,интернет</a:t>
          </a:r>
          <a:r>
            <a:rPr lang="ru-RU" sz="1800" b="1" u="sng" dirty="0" smtClean="0">
              <a:latin typeface="Arial" panose="020B0604020202020204" pitchFamily="34" charset="0"/>
              <a:cs typeface="Arial" panose="020B0604020202020204" pitchFamily="34" charset="0"/>
            </a:rPr>
            <a:t> ресурсов</a:t>
          </a:r>
          <a:endParaRPr lang="ru-RU" sz="18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D871463-6742-4973-AD5B-B4A3D5644EC0}" type="parTrans" cxnId="{EDC5D0F5-5A27-4EF9-A755-A0AF49A55EEC}">
      <dgm:prSet/>
      <dgm:spPr/>
      <dgm:t>
        <a:bodyPr/>
        <a:lstStyle/>
        <a:p>
          <a:endParaRPr lang="ru-RU"/>
        </a:p>
      </dgm:t>
    </dgm:pt>
    <dgm:pt modelId="{FFA59B88-CFA6-4157-AA41-A7BD88D04D8A}" type="sibTrans" cxnId="{EDC5D0F5-5A27-4EF9-A755-A0AF49A55EEC}">
      <dgm:prSet/>
      <dgm:spPr/>
      <dgm:t>
        <a:bodyPr/>
        <a:lstStyle/>
        <a:p>
          <a:endParaRPr lang="ru-RU"/>
        </a:p>
      </dgm:t>
    </dgm:pt>
    <dgm:pt modelId="{84652193-1BC0-4403-8660-A9C0CDA7F466}">
      <dgm:prSet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sz="1800" b="1" u="sng" dirty="0" smtClean="0">
              <a:latin typeface="Arial" panose="020B0604020202020204" pitchFamily="34" charset="0"/>
              <a:cs typeface="Arial" panose="020B0604020202020204" pitchFamily="34" charset="0"/>
            </a:rPr>
            <a:t>Развитие критического мышления –</a:t>
          </a:r>
          <a:r>
            <a:rPr lang="ru-RU" sz="1800" b="0" u="none" dirty="0" err="1" smtClean="0">
              <a:latin typeface="Arial" panose="020B0604020202020204" pitchFamily="34" charset="0"/>
              <a:cs typeface="Arial" panose="020B0604020202020204" pitchFamily="34" charset="0"/>
            </a:rPr>
            <a:t>мышления,развивающиеся</a:t>
          </a:r>
          <a:r>
            <a:rPr lang="ru-RU" sz="1800" b="0" u="none" dirty="0" smtClean="0">
              <a:latin typeface="Arial" panose="020B0604020202020204" pitchFamily="34" charset="0"/>
              <a:cs typeface="Arial" panose="020B0604020202020204" pitchFamily="34" charset="0"/>
            </a:rPr>
            <a:t> путем наложения новой информации на жизненный опыт</a:t>
          </a:r>
          <a:endParaRPr lang="ru-RU" sz="1800" b="1" u="sng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34E60C-6850-41DE-9252-EAE53F2C143B}" type="parTrans" cxnId="{DE6378E7-CE3E-4810-9CA4-D0C2ACB17569}">
      <dgm:prSet/>
      <dgm:spPr/>
      <dgm:t>
        <a:bodyPr/>
        <a:lstStyle/>
        <a:p>
          <a:endParaRPr lang="ru-RU"/>
        </a:p>
      </dgm:t>
    </dgm:pt>
    <dgm:pt modelId="{4C4FABBF-4D7D-44DB-88C4-015F1DD384D5}" type="sibTrans" cxnId="{DE6378E7-CE3E-4810-9CA4-D0C2ACB17569}">
      <dgm:prSet/>
      <dgm:spPr/>
      <dgm:t>
        <a:bodyPr/>
        <a:lstStyle/>
        <a:p>
          <a:endParaRPr lang="ru-RU"/>
        </a:p>
      </dgm:t>
    </dgm:pt>
    <dgm:pt modelId="{69C774C7-C8C6-4B88-8A6C-AA088DA065B5}">
      <dgm:prSet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sz="1800" b="1" i="0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ИГРОВЫЕ ТЕХНОЛОГИИ</a:t>
          </a:r>
        </a:p>
      </dgm:t>
    </dgm:pt>
    <dgm:pt modelId="{1D957DAB-16CF-49FC-BF6A-65C08C0DB0C1}" type="parTrans" cxnId="{6E3FBC98-78E4-4343-89B9-F4DB3C17B285}">
      <dgm:prSet/>
      <dgm:spPr/>
      <dgm:t>
        <a:bodyPr/>
        <a:lstStyle/>
        <a:p>
          <a:endParaRPr lang="ru-RU"/>
        </a:p>
      </dgm:t>
    </dgm:pt>
    <dgm:pt modelId="{E2035BC5-C408-4FE0-A0B1-5DC9447CF4C4}" type="sibTrans" cxnId="{6E3FBC98-78E4-4343-89B9-F4DB3C17B285}">
      <dgm:prSet/>
      <dgm:spPr/>
      <dgm:t>
        <a:bodyPr/>
        <a:lstStyle/>
        <a:p>
          <a:endParaRPr lang="ru-RU"/>
        </a:p>
      </dgm:t>
    </dgm:pt>
    <dgm:pt modelId="{D78ACCA6-6D59-4502-B966-9BC1B141E1CB}">
      <dgm:prSet custT="1"/>
      <dgm:spPr>
        <a:solidFill>
          <a:srgbClr val="FFFF00">
            <a:alpha val="50000"/>
          </a:srgbClr>
        </a:solidFill>
      </dgm:spPr>
      <dgm:t>
        <a:bodyPr/>
        <a:lstStyle/>
        <a:p>
          <a:r>
            <a:rPr lang="ru-RU" sz="1400" b="1" i="1" u="sng" dirty="0" err="1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Здоровьесберегающие</a:t>
          </a:r>
          <a:r>
            <a:rPr lang="ru-RU" sz="1400" b="1" i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технологии</a:t>
          </a:r>
        </a:p>
        <a:p>
          <a:r>
            <a:rPr lang="ru-RU" sz="1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Данная технология направлена на сохранение и укрепление здоровья детей</a:t>
          </a:r>
          <a:endParaRPr lang="ru-RU" sz="14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E3BA317-D1A5-4E39-B401-E223A151E33B}" type="parTrans" cxnId="{DB1F758C-99E3-420B-96C0-AB9CD6D79BB7}">
      <dgm:prSet/>
      <dgm:spPr/>
      <dgm:t>
        <a:bodyPr/>
        <a:lstStyle/>
        <a:p>
          <a:endParaRPr lang="ru-RU"/>
        </a:p>
      </dgm:t>
    </dgm:pt>
    <dgm:pt modelId="{E05E4AD3-A078-427E-BE3E-EE6095E67DE7}" type="sibTrans" cxnId="{DB1F758C-99E3-420B-96C0-AB9CD6D79BB7}">
      <dgm:prSet/>
      <dgm:spPr/>
      <dgm:t>
        <a:bodyPr/>
        <a:lstStyle/>
        <a:p>
          <a:endParaRPr lang="ru-RU"/>
        </a:p>
      </dgm:t>
    </dgm:pt>
    <dgm:pt modelId="{644172E1-F270-44D1-97D7-BFAF3BC29DEB}" type="pres">
      <dgm:prSet presAssocID="{D68F5293-639D-42CE-A62D-E7E5E0E89628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B36815-2C5A-4B2F-B510-48F107372831}" type="pres">
      <dgm:prSet presAssocID="{D68F5293-639D-42CE-A62D-E7E5E0E89628}" presName="radial" presStyleCnt="0">
        <dgm:presLayoutVars>
          <dgm:animLvl val="ctr"/>
        </dgm:presLayoutVars>
      </dgm:prSet>
      <dgm:spPr/>
    </dgm:pt>
    <dgm:pt modelId="{4BD75ADB-681A-485A-8240-E3289EB0E234}" type="pres">
      <dgm:prSet presAssocID="{7107B236-C39C-4B58-8F6E-136B1FD741F2}" presName="centerShape" presStyleLbl="vennNode1" presStyleIdx="0" presStyleCnt="6" custScaleX="48075" custScaleY="39582" custLinFactNeighborX="4640" custLinFactNeighborY="-698"/>
      <dgm:spPr/>
      <dgm:t>
        <a:bodyPr/>
        <a:lstStyle/>
        <a:p>
          <a:endParaRPr lang="ru-RU"/>
        </a:p>
      </dgm:t>
    </dgm:pt>
    <dgm:pt modelId="{37F00726-C354-41CD-A2F0-70715263A458}" type="pres">
      <dgm:prSet presAssocID="{53CF79A1-9330-47BF-B310-FF7FF82C1533}" presName="node" presStyleLbl="vennNode1" presStyleIdx="1" presStyleCnt="6" custScaleX="177935" custRadScaleRad="74804" custRadScaleInc="107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D74739-C58E-4C06-8261-1469E1607C5E}" type="pres">
      <dgm:prSet presAssocID="{69C774C7-C8C6-4B88-8A6C-AA088DA065B5}" presName="node" presStyleLbl="vennNode1" presStyleIdx="2" presStyleCnt="6" custScaleX="156808" custScaleY="100002" custRadScaleRad="117886" custRadScaleInc="44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80F8CC-AD0C-4576-83D1-DE87EE914AD4}" type="pres">
      <dgm:prSet presAssocID="{84652193-1BC0-4403-8660-A9C0CDA7F466}" presName="node" presStyleLbl="vennNode1" presStyleIdx="3" presStyleCnt="6" custScaleX="183738" custScaleY="94899" custRadScaleRad="107061" custRadScaleInc="-320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C1792-B9D5-43F5-8161-500249041093}" type="pres">
      <dgm:prSet presAssocID="{E2879BC8-4A01-47B6-B610-316C39B78818}" presName="node" presStyleLbl="vennNode1" presStyleIdx="4" presStyleCnt="6" custScaleX="192909" custRadScaleRad="109908" custRadScaleInc="315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D7961-04EA-46A0-8B9D-7378D3CE1E77}" type="pres">
      <dgm:prSet presAssocID="{D78ACCA6-6D59-4502-B966-9BC1B141E1CB}" presName="node" presStyleLbl="vennNode1" presStyleIdx="5" presStyleCnt="6" custScaleX="134508" custScaleY="99999" custRadScaleRad="93993" custRadScaleInc="-68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E6378E7-CE3E-4810-9CA4-D0C2ACB17569}" srcId="{7107B236-C39C-4B58-8F6E-136B1FD741F2}" destId="{84652193-1BC0-4403-8660-A9C0CDA7F466}" srcOrd="2" destOrd="0" parTransId="{DD34E60C-6850-41DE-9252-EAE53F2C143B}" sibTransId="{4C4FABBF-4D7D-44DB-88C4-015F1DD384D5}"/>
    <dgm:cxn modelId="{EDC5D0F5-5A27-4EF9-A755-A0AF49A55EEC}" srcId="{7107B236-C39C-4B58-8F6E-136B1FD741F2}" destId="{E2879BC8-4A01-47B6-B610-316C39B78818}" srcOrd="3" destOrd="0" parTransId="{CD871463-6742-4973-AD5B-B4A3D5644EC0}" sibTransId="{FFA59B88-CFA6-4157-AA41-A7BD88D04D8A}"/>
    <dgm:cxn modelId="{C1873206-6BCE-45D8-B238-127F468B7497}" type="presOf" srcId="{7107B236-C39C-4B58-8F6E-136B1FD741F2}" destId="{4BD75ADB-681A-485A-8240-E3289EB0E234}" srcOrd="0" destOrd="0" presId="urn:microsoft.com/office/officeart/2005/8/layout/radial3"/>
    <dgm:cxn modelId="{973BEC05-868B-4697-B57A-8CE2A6F606E6}" type="presOf" srcId="{D78ACCA6-6D59-4502-B966-9BC1B141E1CB}" destId="{B82D7961-04EA-46A0-8B9D-7378D3CE1E77}" srcOrd="0" destOrd="0" presId="urn:microsoft.com/office/officeart/2005/8/layout/radial3"/>
    <dgm:cxn modelId="{DB1F758C-99E3-420B-96C0-AB9CD6D79BB7}" srcId="{7107B236-C39C-4B58-8F6E-136B1FD741F2}" destId="{D78ACCA6-6D59-4502-B966-9BC1B141E1CB}" srcOrd="4" destOrd="0" parTransId="{0E3BA317-D1A5-4E39-B401-E223A151E33B}" sibTransId="{E05E4AD3-A078-427E-BE3E-EE6095E67DE7}"/>
    <dgm:cxn modelId="{12011C93-5E69-47C7-8385-5B97D06C1820}" srcId="{D68F5293-639D-42CE-A62D-E7E5E0E89628}" destId="{7107B236-C39C-4B58-8F6E-136B1FD741F2}" srcOrd="0" destOrd="0" parTransId="{52E7A685-91C3-43B9-901B-153B47722A04}" sibTransId="{FF11A0B4-9A15-48EE-935E-10B690DA30AA}"/>
    <dgm:cxn modelId="{6B40B592-EE2C-42EB-AF1A-E5DD6FAF1049}" type="presOf" srcId="{E2879BC8-4A01-47B6-B610-316C39B78818}" destId="{A86C1792-B9D5-43F5-8161-500249041093}" srcOrd="0" destOrd="0" presId="urn:microsoft.com/office/officeart/2005/8/layout/radial3"/>
    <dgm:cxn modelId="{AE9B43A1-1AFF-4CDD-9EBA-1969841B9FAC}" type="presOf" srcId="{D68F5293-639D-42CE-A62D-E7E5E0E89628}" destId="{644172E1-F270-44D1-97D7-BFAF3BC29DEB}" srcOrd="0" destOrd="0" presId="urn:microsoft.com/office/officeart/2005/8/layout/radial3"/>
    <dgm:cxn modelId="{0B6EACEC-3BB7-4157-BA9B-9D55483FA6D7}" type="presOf" srcId="{53CF79A1-9330-47BF-B310-FF7FF82C1533}" destId="{37F00726-C354-41CD-A2F0-70715263A458}" srcOrd="0" destOrd="0" presId="urn:microsoft.com/office/officeart/2005/8/layout/radial3"/>
    <dgm:cxn modelId="{53CE8661-B8DD-43AC-9AC8-CCD0CCC3EB68}" type="presOf" srcId="{84652193-1BC0-4403-8660-A9C0CDA7F466}" destId="{B280F8CC-AD0C-4576-83D1-DE87EE914AD4}" srcOrd="0" destOrd="0" presId="urn:microsoft.com/office/officeart/2005/8/layout/radial3"/>
    <dgm:cxn modelId="{24782F94-7808-4E81-827A-8CCF6A9626B3}" type="presOf" srcId="{69C774C7-C8C6-4B88-8A6C-AA088DA065B5}" destId="{3ED74739-C58E-4C06-8261-1469E1607C5E}" srcOrd="0" destOrd="0" presId="urn:microsoft.com/office/officeart/2005/8/layout/radial3"/>
    <dgm:cxn modelId="{E6AE25A0-DD1C-4FAC-B1B7-F282FB747C43}" srcId="{7107B236-C39C-4B58-8F6E-136B1FD741F2}" destId="{53CF79A1-9330-47BF-B310-FF7FF82C1533}" srcOrd="0" destOrd="0" parTransId="{9C694F7E-1124-4298-9FB7-A95A724948D9}" sibTransId="{40088150-3DFC-42C1-B982-92E459A5C9B5}"/>
    <dgm:cxn modelId="{6E3FBC98-78E4-4343-89B9-F4DB3C17B285}" srcId="{7107B236-C39C-4B58-8F6E-136B1FD741F2}" destId="{69C774C7-C8C6-4B88-8A6C-AA088DA065B5}" srcOrd="1" destOrd="0" parTransId="{1D957DAB-16CF-49FC-BF6A-65C08C0DB0C1}" sibTransId="{E2035BC5-C408-4FE0-A0B1-5DC9447CF4C4}"/>
    <dgm:cxn modelId="{85731893-D7FB-493C-ACE6-E762FCAFF0CF}" type="presParOf" srcId="{644172E1-F270-44D1-97D7-BFAF3BC29DEB}" destId="{BAB36815-2C5A-4B2F-B510-48F107372831}" srcOrd="0" destOrd="0" presId="urn:microsoft.com/office/officeart/2005/8/layout/radial3"/>
    <dgm:cxn modelId="{3714BAEF-730E-432D-8B46-267BEA32752A}" type="presParOf" srcId="{BAB36815-2C5A-4B2F-B510-48F107372831}" destId="{4BD75ADB-681A-485A-8240-E3289EB0E234}" srcOrd="0" destOrd="0" presId="urn:microsoft.com/office/officeart/2005/8/layout/radial3"/>
    <dgm:cxn modelId="{EDDEF3C8-3E2F-46D3-8C18-C128DE37799B}" type="presParOf" srcId="{BAB36815-2C5A-4B2F-B510-48F107372831}" destId="{37F00726-C354-41CD-A2F0-70715263A458}" srcOrd="1" destOrd="0" presId="urn:microsoft.com/office/officeart/2005/8/layout/radial3"/>
    <dgm:cxn modelId="{A74B62E9-20CE-4025-8628-9543F8EEF0AC}" type="presParOf" srcId="{BAB36815-2C5A-4B2F-B510-48F107372831}" destId="{3ED74739-C58E-4C06-8261-1469E1607C5E}" srcOrd="2" destOrd="0" presId="urn:microsoft.com/office/officeart/2005/8/layout/radial3"/>
    <dgm:cxn modelId="{A3F7FE39-943C-4937-9A10-6CDD692E88A4}" type="presParOf" srcId="{BAB36815-2C5A-4B2F-B510-48F107372831}" destId="{B280F8CC-AD0C-4576-83D1-DE87EE914AD4}" srcOrd="3" destOrd="0" presId="urn:microsoft.com/office/officeart/2005/8/layout/radial3"/>
    <dgm:cxn modelId="{E61A87FC-E88B-4474-9623-0AB4ED119AC5}" type="presParOf" srcId="{BAB36815-2C5A-4B2F-B510-48F107372831}" destId="{A86C1792-B9D5-43F5-8161-500249041093}" srcOrd="4" destOrd="0" presId="urn:microsoft.com/office/officeart/2005/8/layout/radial3"/>
    <dgm:cxn modelId="{85B23284-CE06-4845-B55E-A78D94F7FEF9}" type="presParOf" srcId="{BAB36815-2C5A-4B2F-B510-48F107372831}" destId="{B82D7961-04EA-46A0-8B9D-7378D3CE1E77}" srcOrd="5" destOrd="0" presId="urn:microsoft.com/office/officeart/2005/8/layout/radial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4A0F2-0926-499E-9BDF-1905C43190F0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D9570C-9D46-4D55-B644-30F87BCA33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94190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9B75E-25AD-43FC-A05B-1ECD89FD293C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5458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E66-CEC2-4E1A-BBA0-326D129D368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7914-7311-4F64-81F7-52D899454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E66-CEC2-4E1A-BBA0-326D129D368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7914-7311-4F64-81F7-52D899454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E66-CEC2-4E1A-BBA0-326D129D368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7914-7311-4F64-81F7-52D899454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E66-CEC2-4E1A-BBA0-326D129D368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7914-7311-4F64-81F7-52D899454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E66-CEC2-4E1A-BBA0-326D129D368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7914-7311-4F64-81F7-52D899454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E66-CEC2-4E1A-BBA0-326D129D368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7914-7311-4F64-81F7-52D899454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E66-CEC2-4E1A-BBA0-326D129D368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7914-7311-4F64-81F7-52D899454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E66-CEC2-4E1A-BBA0-326D129D368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7914-7311-4F64-81F7-52D899454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E66-CEC2-4E1A-BBA0-326D129D368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7914-7311-4F64-81F7-52D899454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E66-CEC2-4E1A-BBA0-326D129D368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87914-7311-4F64-81F7-52D899454F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89E66-CEC2-4E1A-BBA0-326D129D368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887914-7311-4F64-81F7-52D899454F3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489E66-CEC2-4E1A-BBA0-326D129D3683}" type="datetimeFigureOut">
              <a:rPr lang="ru-RU" smtClean="0"/>
              <a:pPr/>
              <a:t>26.02.2024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887914-7311-4F64-81F7-52D899454F31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ead_Shoulders_Knees_and_Toes_-_nursery_rhymes__children_songs_with_lyrics_1422245527_98107.flv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42910" y="1500174"/>
            <a:ext cx="78581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>
              <a:solidFill>
                <a:srgbClr val="FF0000"/>
              </a:solidFill>
            </a:endParaRPr>
          </a:p>
          <a:p>
            <a:pPr algn="ctr"/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Arial Black" pitchFamily="34" charset="0"/>
              </a:rPr>
              <a:t>«Современные технологии </a:t>
            </a:r>
          </a:p>
          <a:p>
            <a:pPr algn="ctr"/>
            <a:r>
              <a:rPr lang="ru-RU" sz="3600" b="1" dirty="0">
                <a:solidFill>
                  <a:srgbClr val="FF0000"/>
                </a:solidFill>
                <a:latin typeface="Arial Black" pitchFamily="34" charset="0"/>
              </a:rPr>
              <a:t>на уроках английского языка в условиях реализации ФГОС»</a:t>
            </a: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Игровые технологии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2071678"/>
            <a:ext cx="7358114" cy="450057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i="1" u="sng" dirty="0" smtClean="0">
                <a:solidFill>
                  <a:schemeClr val="accent2">
                    <a:lumMod val="75000"/>
                  </a:schemeClr>
                </a:solidFill>
              </a:rPr>
              <a:t>фонетические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– практикуют и развивают произносительные навыки;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i="1" u="sng" dirty="0">
                <a:solidFill>
                  <a:schemeClr val="accent2">
                    <a:lumMod val="75000"/>
                  </a:schemeClr>
                </a:solidFill>
              </a:rPr>
              <a:t>г</a:t>
            </a:r>
            <a:r>
              <a:rPr lang="ru-RU" sz="3200" b="1" i="1" u="sng" dirty="0" smtClean="0">
                <a:solidFill>
                  <a:schemeClr val="accent2">
                    <a:lumMod val="75000"/>
                  </a:schemeClr>
                </a:solidFill>
              </a:rPr>
              <a:t>рамматические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– служат отработке грамматических структур;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i="1" u="sng" dirty="0">
                <a:solidFill>
                  <a:schemeClr val="accent2">
                    <a:lumMod val="75000"/>
                  </a:schemeClr>
                </a:solidFill>
              </a:rPr>
              <a:t>л</a:t>
            </a:r>
            <a:r>
              <a:rPr lang="ru-RU" sz="3200" b="1" i="1" u="sng" dirty="0" smtClean="0">
                <a:solidFill>
                  <a:schemeClr val="accent2">
                    <a:lumMod val="75000"/>
                  </a:schemeClr>
                </a:solidFill>
              </a:rPr>
              <a:t>ексические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– тренируют употребление лексики;</a:t>
            </a:r>
          </a:p>
          <a:p>
            <a:pPr>
              <a:buFont typeface="Wingdings" pitchFamily="2" charset="2"/>
              <a:buChar char="Ø"/>
            </a:pPr>
            <a:r>
              <a:rPr lang="ru-RU" sz="3200" b="1" i="1" u="sng" dirty="0" smtClean="0">
                <a:solidFill>
                  <a:schemeClr val="accent2">
                    <a:lumMod val="75000"/>
                  </a:schemeClr>
                </a:solidFill>
              </a:rPr>
              <a:t>орфографические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 – учат правильному написанию слов.</a:t>
            </a: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288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412776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800" dirty="0" err="1" smtClean="0"/>
              <a:t>Здоровьесберегающие</a:t>
            </a:r>
            <a:r>
              <a:rPr lang="ru-RU" sz="4800" dirty="0" smtClean="0"/>
              <a:t> технологии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2204864"/>
            <a:ext cx="3600400" cy="33843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ru-RU" sz="2800" dirty="0"/>
          </a:p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Одно из приоритетных задач, стоящих перед школой, является сохранение и укрепление здоровья детей.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0786" y="3334760"/>
            <a:ext cx="4860032" cy="3490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75707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43636" y="1428736"/>
            <a:ext cx="2431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Прием  «</a:t>
            </a:r>
            <a:r>
              <a:rPr lang="ru-RU" altLang="ru-RU" b="1" dirty="0" err="1" smtClean="0">
                <a:solidFill>
                  <a:srgbClr val="C00000"/>
                </a:solidFill>
              </a:rPr>
              <a:t>Синквейн</a:t>
            </a:r>
            <a:r>
              <a:rPr lang="ru-RU" altLang="ru-RU" b="1" dirty="0" smtClean="0">
                <a:solidFill>
                  <a:srgbClr val="C00000"/>
                </a:solidFill>
              </a:rPr>
              <a:t>»</a:t>
            </a:r>
            <a:endParaRPr lang="ru-RU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2000232" y="2071678"/>
            <a:ext cx="671517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написания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синквейна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     Первая строка - одним словом обозначается тема (имя существительное).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     Вторая строка - описание темы двумя словами (имена прилагательные).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     Третья строка - описание действия в рамках этой темы тремя словами (глаголы, причастия).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     Четвертая строка - фраза из четырех слов (афоризм), выражающая отношение к теме (разные части речи).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     Пятая строка - это синоним из одного слова (слово – резюме), который повторяет суть темы и выражает личное отношение автора к ней.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32"/>
          <p:cNvSpPr>
            <a:spLocks noChangeArrowheads="1"/>
          </p:cNvSpPr>
          <p:nvPr/>
        </p:nvSpPr>
        <p:spPr bwMode="auto">
          <a:xfrm rot="-5208230">
            <a:off x="6228556" y="2851944"/>
            <a:ext cx="2735263" cy="2447925"/>
          </a:xfrm>
          <a:prstGeom prst="flowChartExtract">
            <a:avLst/>
          </a:prstGeom>
          <a:solidFill>
            <a:schemeClr val="hlink"/>
          </a:solidFill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5059" name="AutoShape 19"/>
          <p:cNvSpPr>
            <a:spLocks noChangeArrowheads="1"/>
          </p:cNvSpPr>
          <p:nvPr/>
        </p:nvSpPr>
        <p:spPr bwMode="auto">
          <a:xfrm rot="2505219">
            <a:off x="938213" y="2203450"/>
            <a:ext cx="3090862" cy="3241675"/>
          </a:xfrm>
          <a:prstGeom prst="rtTriangle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27088" y="3105150"/>
            <a:ext cx="15875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What’s your </a:t>
            </a:r>
          </a:p>
          <a:p>
            <a:pPr algn="ctr" eaLnBrk="1" hangingPunct="1"/>
            <a:r>
              <a:rPr lang="en-US" altLang="ru-RU" sz="2400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favourite</a:t>
            </a:r>
            <a:r>
              <a:rPr lang="en-US" altLang="ru-RU" sz="2400" b="1" i="1" dirty="0">
                <a:solidFill>
                  <a:schemeClr val="bg1"/>
                </a:solidFill>
                <a:latin typeface="Arial" panose="020B0604020202020204" pitchFamily="34" charset="0"/>
              </a:rPr>
              <a:t> season?</a:t>
            </a:r>
            <a:endParaRPr lang="ru-RU" altLang="ru-RU" sz="2400" b="1" i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059113" y="2708275"/>
            <a:ext cx="86518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 rot="-9236887">
            <a:off x="3244850" y="2662238"/>
            <a:ext cx="554038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ru-RU" sz="2400" dirty="0">
                <a:solidFill>
                  <a:srgbClr val="7030A0"/>
                </a:solidFill>
              </a:rPr>
              <a:t>winter</a:t>
            </a:r>
            <a:endParaRPr lang="ru-RU" altLang="ru-RU" sz="24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 rot="-3704996">
            <a:off x="3792537" y="2984501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400" dirty="0">
                <a:solidFill>
                  <a:srgbClr val="7030A0"/>
                </a:solidFill>
                <a:latin typeface="Arial" panose="020B0604020202020204" pitchFamily="34" charset="0"/>
              </a:rPr>
              <a:t>spring</a:t>
            </a:r>
            <a:endParaRPr lang="ru-RU" altLang="ru-RU" sz="2400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 rot="-3878353">
            <a:off x="4505325" y="2965450"/>
            <a:ext cx="1460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400">
                <a:solidFill>
                  <a:srgbClr val="7030A0"/>
                </a:solidFill>
                <a:latin typeface="Arial" panose="020B0604020202020204" pitchFamily="34" charset="0"/>
              </a:rPr>
              <a:t>summer</a:t>
            </a:r>
            <a:endParaRPr lang="ru-RU" altLang="ru-RU" sz="240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 rot="-3962131">
            <a:off x="5265738" y="2867025"/>
            <a:ext cx="16383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 sz="2400">
                <a:solidFill>
                  <a:srgbClr val="7030A0"/>
                </a:solidFill>
                <a:latin typeface="Arial" panose="020B0604020202020204" pitchFamily="34" charset="0"/>
              </a:rPr>
              <a:t>au</a:t>
            </a:r>
            <a:r>
              <a:rPr lang="en-US" altLang="ru-RU">
                <a:solidFill>
                  <a:srgbClr val="7030A0"/>
                </a:solidFill>
                <a:latin typeface="Arial" panose="020B0604020202020204" pitchFamily="34" charset="0"/>
              </a:rPr>
              <a:t>tumn</a:t>
            </a:r>
            <a:endParaRPr lang="ru-RU" altLang="ru-RU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3276600" y="4005263"/>
            <a:ext cx="158273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4140200" y="5589588"/>
            <a:ext cx="1296988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 rot="-1041350">
            <a:off x="2843213" y="4292600"/>
            <a:ext cx="935037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>
                <a:solidFill>
                  <a:srgbClr val="7030A0"/>
                </a:solidFill>
                <a:latin typeface="Arial" panose="020B0604020202020204" pitchFamily="34" charset="0"/>
              </a:rPr>
              <a:t>Cold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>
                <a:solidFill>
                  <a:srgbClr val="7030A0"/>
                </a:solidFill>
                <a:latin typeface="Arial" panose="020B0604020202020204" pitchFamily="34" charset="0"/>
              </a:rPr>
              <a:t>Snowy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>
                <a:solidFill>
                  <a:srgbClr val="7030A0"/>
                </a:solidFill>
                <a:latin typeface="Arial" panose="020B0604020202020204" pitchFamily="34" charset="0"/>
              </a:rPr>
              <a:t>Windy</a:t>
            </a:r>
            <a:endParaRPr lang="ru-RU" altLang="ru-RU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 rot="-730639">
            <a:off x="3851275" y="4149725"/>
            <a:ext cx="935038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>
                <a:solidFill>
                  <a:srgbClr val="7030A0"/>
                </a:solidFill>
                <a:latin typeface="Arial" panose="020B0604020202020204" pitchFamily="34" charset="0"/>
              </a:rPr>
              <a:t>Sunny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>
                <a:solidFill>
                  <a:srgbClr val="7030A0"/>
                </a:solidFill>
                <a:latin typeface="Arial" panose="020B0604020202020204" pitchFamily="34" charset="0"/>
              </a:rPr>
              <a:t>Green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>
                <a:solidFill>
                  <a:srgbClr val="7030A0"/>
                </a:solidFill>
                <a:latin typeface="Arial" panose="020B0604020202020204" pitchFamily="34" charset="0"/>
              </a:rPr>
              <a:t>Warm</a:t>
            </a:r>
            <a:endParaRPr lang="ru-RU" altLang="ru-RU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 rot="-738528">
            <a:off x="4613275" y="4144963"/>
            <a:ext cx="9683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>
                <a:solidFill>
                  <a:srgbClr val="7030A0"/>
                </a:solidFill>
                <a:latin typeface="Arial" panose="020B0604020202020204" pitchFamily="34" charset="0"/>
              </a:rPr>
              <a:t>Hot</a:t>
            </a:r>
          </a:p>
          <a:p>
            <a:pPr eaLnBrk="1" hangingPunct="1"/>
            <a:endParaRPr lang="en-US" altLang="ru-RU" sz="160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ru-RU" sz="1600">
                <a:solidFill>
                  <a:srgbClr val="7030A0"/>
                </a:solidFill>
                <a:latin typeface="Arial" panose="020B0604020202020204" pitchFamily="34" charset="0"/>
              </a:rPr>
              <a:t>Flowers</a:t>
            </a:r>
          </a:p>
          <a:p>
            <a:pPr eaLnBrk="1" hangingPunct="1"/>
            <a:endParaRPr lang="en-US" altLang="ru-RU" sz="160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eaLnBrk="1" hangingPunct="1"/>
            <a:r>
              <a:rPr lang="en-US" altLang="ru-RU" sz="1600">
                <a:solidFill>
                  <a:srgbClr val="7030A0"/>
                </a:solidFill>
                <a:latin typeface="Arial" panose="020B0604020202020204" pitchFamily="34" charset="0"/>
              </a:rPr>
              <a:t>Holidays</a:t>
            </a:r>
            <a:endParaRPr lang="ru-RU" altLang="ru-RU" sz="160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 rot="-921456">
            <a:off x="5507038" y="4008438"/>
            <a:ext cx="1176337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ru-RU">
                <a:solidFill>
                  <a:srgbClr val="7030A0"/>
                </a:solidFill>
                <a:latin typeface="Arial" panose="020B0604020202020204" pitchFamily="34" charset="0"/>
              </a:rPr>
              <a:t>Rainy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>
                <a:solidFill>
                  <a:srgbClr val="7030A0"/>
                </a:solidFill>
                <a:latin typeface="Arial" panose="020B0604020202020204" pitchFamily="34" charset="0"/>
              </a:rPr>
              <a:t>Wet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ru-RU">
                <a:solidFill>
                  <a:srgbClr val="7030A0"/>
                </a:solidFill>
                <a:latin typeface="Arial" panose="020B0604020202020204" pitchFamily="34" charset="0"/>
              </a:rPr>
              <a:t>Yellow</a:t>
            </a:r>
          </a:p>
          <a:p>
            <a:pPr eaLnBrk="1" hangingPunct="1">
              <a:spcBef>
                <a:spcPct val="50000"/>
              </a:spcBef>
            </a:pPr>
            <a:endParaRPr lang="ru-RU" altLang="ru-RU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45072" name="Text Box 16"/>
          <p:cNvSpPr txBox="1">
            <a:spLocks noChangeArrowheads="1"/>
          </p:cNvSpPr>
          <p:nvPr/>
        </p:nvSpPr>
        <p:spPr bwMode="auto">
          <a:xfrm>
            <a:off x="7164388" y="3141663"/>
            <a:ext cx="15843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5073" name="Text Box 17"/>
          <p:cNvSpPr txBox="1">
            <a:spLocks noChangeArrowheads="1"/>
          </p:cNvSpPr>
          <p:nvPr/>
        </p:nvSpPr>
        <p:spPr bwMode="auto">
          <a:xfrm>
            <a:off x="7235825" y="3357563"/>
            <a:ext cx="190817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b="1" i="1" dirty="0">
                <a:solidFill>
                  <a:schemeClr val="bg1"/>
                </a:solidFill>
                <a:latin typeface="Arial" panose="020B0604020202020204" pitchFamily="34" charset="0"/>
              </a:rPr>
              <a:t>My </a:t>
            </a:r>
            <a:r>
              <a:rPr lang="en-US" altLang="ru-RU" b="1" i="1" dirty="0" err="1">
                <a:solidFill>
                  <a:schemeClr val="bg1"/>
                </a:solidFill>
                <a:latin typeface="Arial" panose="020B0604020202020204" pitchFamily="34" charset="0"/>
              </a:rPr>
              <a:t>favourite</a:t>
            </a:r>
            <a:endParaRPr lang="en-US" altLang="ru-RU" b="1" i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 eaLnBrk="1" hangingPunct="1"/>
            <a:r>
              <a:rPr lang="en-US" altLang="ru-RU" b="1" i="1" dirty="0">
                <a:solidFill>
                  <a:schemeClr val="bg1"/>
                </a:solidFill>
                <a:latin typeface="Arial" panose="020B0604020202020204" pitchFamily="34" charset="0"/>
              </a:rPr>
              <a:t>season is </a:t>
            </a:r>
            <a:r>
              <a:rPr lang="en-US" altLang="ru-RU" b="1" dirty="0">
                <a:solidFill>
                  <a:schemeClr val="bg1"/>
                </a:solidFill>
                <a:latin typeface="Arial" panose="020B0604020202020204" pitchFamily="34" charset="0"/>
              </a:rPr>
              <a:t>summer</a:t>
            </a:r>
          </a:p>
          <a:p>
            <a:pPr algn="ctr" eaLnBrk="1" hangingPunct="1"/>
            <a:r>
              <a:rPr lang="en-US" altLang="ru-RU" b="1" i="1" dirty="0">
                <a:solidFill>
                  <a:schemeClr val="bg1"/>
                </a:solidFill>
                <a:latin typeface="Arial" panose="020B0604020202020204" pitchFamily="34" charset="0"/>
              </a:rPr>
              <a:t>because I like flowers.</a:t>
            </a:r>
          </a:p>
          <a:p>
            <a:pPr algn="ctr" eaLnBrk="1" hangingPunct="1"/>
            <a:endParaRPr lang="ru-RU" altLang="ru-RU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5074" name="Line 21"/>
          <p:cNvSpPr>
            <a:spLocks noChangeShapeType="1"/>
          </p:cNvSpPr>
          <p:nvPr/>
        </p:nvSpPr>
        <p:spPr bwMode="auto">
          <a:xfrm>
            <a:off x="2195513" y="4005263"/>
            <a:ext cx="496887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5" name="Line 23"/>
          <p:cNvSpPr>
            <a:spLocks noChangeShapeType="1"/>
          </p:cNvSpPr>
          <p:nvPr/>
        </p:nvSpPr>
        <p:spPr bwMode="auto">
          <a:xfrm flipV="1">
            <a:off x="4500563" y="2565400"/>
            <a:ext cx="719137" cy="14398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6" name="Line 25"/>
          <p:cNvSpPr>
            <a:spLocks noChangeShapeType="1"/>
          </p:cNvSpPr>
          <p:nvPr/>
        </p:nvSpPr>
        <p:spPr bwMode="auto">
          <a:xfrm flipV="1">
            <a:off x="5292725" y="2565400"/>
            <a:ext cx="576263" cy="13668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7" name="Line 26"/>
          <p:cNvSpPr>
            <a:spLocks noChangeShapeType="1"/>
          </p:cNvSpPr>
          <p:nvPr/>
        </p:nvSpPr>
        <p:spPr bwMode="auto">
          <a:xfrm flipV="1">
            <a:off x="6084888" y="2636838"/>
            <a:ext cx="576262" cy="13684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8" name="Line 27"/>
          <p:cNvSpPr>
            <a:spLocks noChangeShapeType="1"/>
          </p:cNvSpPr>
          <p:nvPr/>
        </p:nvSpPr>
        <p:spPr bwMode="auto">
          <a:xfrm flipV="1">
            <a:off x="3635375" y="2675890"/>
            <a:ext cx="647700" cy="1439863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79" name="Line 28"/>
          <p:cNvSpPr>
            <a:spLocks noChangeShapeType="1"/>
          </p:cNvSpPr>
          <p:nvPr/>
        </p:nvSpPr>
        <p:spPr bwMode="auto">
          <a:xfrm>
            <a:off x="3635375" y="4005263"/>
            <a:ext cx="431800" cy="1584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80" name="Line 29"/>
          <p:cNvSpPr>
            <a:spLocks noChangeShapeType="1"/>
          </p:cNvSpPr>
          <p:nvPr/>
        </p:nvSpPr>
        <p:spPr bwMode="auto">
          <a:xfrm>
            <a:off x="4500563" y="4005263"/>
            <a:ext cx="358775" cy="1584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81" name="Line 30"/>
          <p:cNvSpPr>
            <a:spLocks noChangeShapeType="1"/>
          </p:cNvSpPr>
          <p:nvPr/>
        </p:nvSpPr>
        <p:spPr bwMode="auto">
          <a:xfrm>
            <a:off x="5292725" y="4005263"/>
            <a:ext cx="431800" cy="158432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82" name="Line 31"/>
          <p:cNvSpPr>
            <a:spLocks noChangeShapeType="1"/>
          </p:cNvSpPr>
          <p:nvPr/>
        </p:nvSpPr>
        <p:spPr bwMode="auto">
          <a:xfrm>
            <a:off x="6084888" y="4005263"/>
            <a:ext cx="431800" cy="1439862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5083" name="TextBox 28"/>
          <p:cNvSpPr txBox="1">
            <a:spLocks noChangeArrowheads="1"/>
          </p:cNvSpPr>
          <p:nvPr/>
        </p:nvSpPr>
        <p:spPr bwMode="auto">
          <a:xfrm>
            <a:off x="3286116" y="1357298"/>
            <a:ext cx="381607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6. </a:t>
            </a:r>
            <a:r>
              <a:rPr lang="en-US" altLang="ru-RU" sz="4800" b="1" dirty="0" smtClean="0">
                <a:solidFill>
                  <a:srgbClr val="C00000"/>
                </a:solidFill>
                <a:latin typeface="Arial" panose="020B0604020202020204" pitchFamily="34" charset="0"/>
              </a:rPr>
              <a:t>Fishbone</a:t>
            </a:r>
            <a:endParaRPr lang="ru-RU" altLang="ru-RU" sz="4800" b="1" dirty="0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0037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348880"/>
            <a:ext cx="8229600" cy="43891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«Трудись и не останавливайся на достигнутом. Учись и опытом делись»</a:t>
            </a:r>
            <a:endParaRPr lang="ru-RU" sz="3200" b="1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448552"/>
            <a:ext cx="4028678" cy="329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1206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48" y="2143116"/>
            <a:ext cx="8072494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400" b="1" dirty="0" smtClean="0"/>
              <a:t>                     Учить детей сегодня трудно,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b="1" dirty="0" smtClean="0"/>
              <a:t>                      И раньше было нелегко.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b="1" dirty="0" smtClean="0"/>
              <a:t>                     Читать, считать, писать учили: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b="1" dirty="0" smtClean="0"/>
              <a:t>                     «Даёт корова молоко».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b="1" dirty="0" smtClean="0"/>
              <a:t>                     Век XXI – век открытий,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b="1" dirty="0" smtClean="0"/>
              <a:t>                     Век инноваций, новизны,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b="1" dirty="0" smtClean="0"/>
              <a:t>                     Но  от учителя зависит,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b="1" dirty="0" smtClean="0"/>
              <a:t>                     Какими  дети быть должны.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b="1" dirty="0" smtClean="0"/>
              <a:t>                     Желаем вам, чтоб дети  в вашем классе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b="1" dirty="0" smtClean="0"/>
              <a:t>                     Светились от улыбок и любви,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b="1" dirty="0" smtClean="0"/>
              <a:t>                     Здоровья вам и творческих успехов</a:t>
            </a:r>
            <a:endParaRPr lang="ru-RU" sz="2400" dirty="0" smtClean="0"/>
          </a:p>
          <a:p>
            <a:pPr>
              <a:lnSpc>
                <a:spcPct val="80000"/>
              </a:lnSpc>
            </a:pPr>
            <a:r>
              <a:rPr lang="ru-RU" sz="2400" b="1" dirty="0" smtClean="0"/>
              <a:t>                     В век инноваций, новизны!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img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446595"/>
            <a:ext cx="6858048" cy="5143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28464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051720" y="1921135"/>
            <a:ext cx="4968552" cy="4604209"/>
          </a:xfrm>
          <a:prstGeom prst="ellipse">
            <a:avLst/>
          </a:prstGeom>
          <a:noFill/>
          <a:ln w="571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http://www.kusadasisehirrehberi.com/uploads/firmaresim/1416749824_10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6850"/>
          <a:stretch/>
        </p:blipFill>
        <p:spPr bwMode="auto">
          <a:xfrm>
            <a:off x="3140730" y="3258639"/>
            <a:ext cx="2727413" cy="190544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2do2go.ru/uploads/full/e595f8ecf47bb0c00ae1d2cafee99ee8_w960_h20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5522729"/>
            <a:ext cx="1971994" cy="1314663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n-mar.ru/import/images/2015-05/1431018065_ekonomicheskie-potryaseniya-ne-z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213" y="4725144"/>
            <a:ext cx="2037570" cy="1359856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psti.it/typo3temp/pics/bd8b1ddcd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54" y="1571612"/>
            <a:ext cx="2297996" cy="1409255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ready2fly.ru/images/article/insuranc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28" y="2487089"/>
            <a:ext cx="2325363" cy="1307423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48.img.avito.st/640x480/16578036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737" y="2326760"/>
            <a:ext cx="2075567" cy="1384792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otomasyondergisi.com.tr/assets/uploads/yazigorsel/8118c-untitled-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28" y="4869160"/>
            <a:ext cx="2215668" cy="1361999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7884478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8"/>
            <a:ext cx="8424936" cy="2592288"/>
          </a:xfrm>
        </p:spPr>
        <p:txBody>
          <a:bodyPr>
            <a:noAutofit/>
          </a:bodyPr>
          <a:lstStyle/>
          <a:p>
            <a:r>
              <a:rPr lang="en-US" sz="3200" b="0" dirty="0">
                <a:effectLst/>
                <a:latin typeface="Monotype Corsiva" pitchFamily="66" charset="0"/>
              </a:rPr>
              <a:t> </a:t>
            </a:r>
            <a:r>
              <a:rPr lang="en-US" sz="3200" b="0" dirty="0"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</a:rPr>
              <a:t>“Tell me and I’ll forget</a:t>
            </a:r>
            <a:br>
              <a:rPr lang="en-US" sz="3200" b="0" dirty="0"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</a:rPr>
            </a:br>
            <a:r>
              <a:rPr lang="en-US" sz="3200" b="0" dirty="0"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</a:rPr>
              <a:t>                                                </a:t>
            </a:r>
            <a:r>
              <a:rPr lang="en-US" sz="32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</a:rPr>
              <a:t>Show </a:t>
            </a:r>
            <a:r>
              <a:rPr lang="en-US" sz="3200" b="0" dirty="0"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</a:rPr>
              <a:t>me and I’ll   remember</a:t>
            </a:r>
            <a:br>
              <a:rPr lang="en-US" sz="3200" b="0" dirty="0"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</a:rPr>
            </a:br>
            <a:r>
              <a:rPr lang="en-US" sz="3200" b="0" dirty="0"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</a:rPr>
              <a:t>                                          </a:t>
            </a:r>
            <a:r>
              <a:rPr lang="en-US" sz="3200" b="0" dirty="0" smtClean="0"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</a:rPr>
              <a:t> Involve </a:t>
            </a:r>
            <a:r>
              <a:rPr lang="en-US" sz="3200" b="0" dirty="0">
                <a:solidFill>
                  <a:schemeClr val="accent2">
                    <a:lumMod val="75000"/>
                  </a:schemeClr>
                </a:solidFill>
                <a:effectLst/>
                <a:latin typeface="Monotype Corsiva" pitchFamily="66" charset="0"/>
              </a:rPr>
              <a:t>me and I’ll understand“</a:t>
            </a:r>
            <a:endParaRPr lang="ru-RU" sz="3200" b="0" dirty="0">
              <a:solidFill>
                <a:schemeClr val="accent2">
                  <a:lumMod val="75000"/>
                </a:schemeClr>
              </a:solidFill>
              <a:effectLst/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1538" y="4429132"/>
            <a:ext cx="7497535" cy="1990739"/>
          </a:xfrm>
        </p:spPr>
        <p:txBody>
          <a:bodyPr>
            <a:normAutofit/>
          </a:bodyPr>
          <a:lstStyle/>
          <a:p>
            <a:pPr algn="just"/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«Скажи мне и я забуду: покажи мне и я запомню, вовлеки меня и я пойму». </a:t>
            </a:r>
          </a:p>
          <a:p>
            <a:pPr algn="just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4098" y="2000240"/>
            <a:ext cx="3463409" cy="2309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38315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861048"/>
            <a:ext cx="8496944" cy="24482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i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 настоящее время обучение английскому языку рассматривается как одно из приоритетных направлений модернизации современного школьного образования.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5529" y="0"/>
            <a:ext cx="5651500" cy="364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5224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1071546"/>
            <a:ext cx="6477016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Цели обучения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иностранному языку по ФГОС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languageworld9.com/wp-content/uploads/2016/04/English-courses-for-kids-North-Lond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0760" y="2643182"/>
            <a:ext cx="2949264" cy="1966176"/>
          </a:xfrm>
          <a:prstGeom prst="snip1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2910" y="2214554"/>
            <a:ext cx="621509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Согласно 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>образовательному стандарту основного общего образования </a:t>
            </a:r>
            <a:r>
              <a:rPr lang="ru-RU" alt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</a:rPr>
              <a:t>по иностранному языку, обучение английскому языку преследует две основные цели:</a:t>
            </a:r>
            <a:r>
              <a:rPr lang="ru-RU" altLang="ru-RU" sz="2000" b="1" dirty="0" smtClean="0">
                <a:latin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atin typeface="Times New Roman" panose="02020603050405020304" pitchFamily="18" charset="0"/>
              </a:rPr>
            </a:br>
            <a:r>
              <a:rPr lang="ru-RU" altLang="ru-RU" sz="2000" b="1" dirty="0" smtClean="0">
                <a:latin typeface="Times New Roman" panose="02020603050405020304" pitchFamily="18" charset="0"/>
              </a:rPr>
              <a:t/>
            </a:r>
            <a:br>
              <a:rPr lang="ru-RU" altLang="ru-RU" sz="2000" b="1" dirty="0" smtClean="0">
                <a:latin typeface="Times New Roman" panose="02020603050405020304" pitchFamily="18" charset="0"/>
              </a:rPr>
            </a:br>
            <a:r>
              <a:rPr lang="ru-RU" altLang="ru-RU" sz="2000" b="1" dirty="0" smtClean="0">
                <a:latin typeface="Times New Roman" panose="02020603050405020304" pitchFamily="18" charset="0"/>
              </a:rPr>
              <a:t>1.Развитие иноязычной коммуникативной компетенции.</a:t>
            </a:r>
            <a:br>
              <a:rPr lang="ru-RU" altLang="ru-RU" sz="2000" b="1" dirty="0" smtClean="0">
                <a:latin typeface="Times New Roman" panose="02020603050405020304" pitchFamily="18" charset="0"/>
              </a:rPr>
            </a:br>
            <a:r>
              <a:rPr lang="ru-RU" altLang="ru-RU" sz="2000" dirty="0" smtClean="0">
                <a:latin typeface="Times New Roman" panose="02020603050405020304" pitchFamily="18" charset="0"/>
              </a:rPr>
              <a:t/>
            </a:r>
            <a:br>
              <a:rPr lang="ru-RU" altLang="ru-RU" sz="2000" dirty="0" smtClean="0">
                <a:latin typeface="Times New Roman" panose="02020603050405020304" pitchFamily="18" charset="0"/>
              </a:rPr>
            </a:br>
            <a:r>
              <a:rPr lang="ru-RU" altLang="ru-RU" sz="2000" b="1" dirty="0" smtClean="0">
                <a:latin typeface="Times New Roman" panose="02020603050405020304" pitchFamily="18" charset="0"/>
              </a:rPr>
              <a:t>2. Развитие и воспитание способности и готовности к самостоятельному и непрерывному изучению иностранного языка.</a:t>
            </a:r>
            <a:r>
              <a:rPr lang="ru-RU" altLang="ru-RU" sz="2400" b="1" dirty="0" smtClean="0">
                <a:latin typeface="Times New Roman" panose="02020603050405020304" pitchFamily="18" charset="0"/>
              </a:rPr>
              <a:t/>
            </a:r>
            <a:br>
              <a:rPr lang="ru-RU" altLang="ru-RU" sz="2400" b="1" dirty="0" smtClean="0">
                <a:latin typeface="Times New Roman" panose="02020603050405020304" pitchFamily="18" charset="0"/>
              </a:rPr>
            </a:b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47089947"/>
              </p:ext>
            </p:extLst>
          </p:nvPr>
        </p:nvGraphicFramePr>
        <p:xfrm>
          <a:off x="0" y="-285776"/>
          <a:ext cx="9001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131343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Скругленный прямоугольник 24"/>
          <p:cNvSpPr/>
          <p:nvPr/>
        </p:nvSpPr>
        <p:spPr>
          <a:xfrm>
            <a:off x="5352456" y="3644886"/>
            <a:ext cx="3455066" cy="2520417"/>
          </a:xfrm>
          <a:prstGeom prst="roundRect">
            <a:avLst/>
          </a:prstGeom>
          <a:solidFill>
            <a:srgbClr val="EA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9552" y="3644887"/>
            <a:ext cx="3271308" cy="2520417"/>
          </a:xfrm>
          <a:prstGeom prst="roundRect">
            <a:avLst/>
          </a:prstGeom>
          <a:solidFill>
            <a:srgbClr val="EAF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://www.pragmaticea.com/images/160-challenge-word-cloud-raw-sml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756" y="920160"/>
            <a:ext cx="3816424" cy="22322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699820" y="1894925"/>
            <a:ext cx="5741316" cy="461665"/>
          </a:xfrm>
          <a:prstGeom prst="rect">
            <a:avLst/>
          </a:prstGeom>
          <a:solidFill>
            <a:srgbClr val="FFFFFF"/>
          </a:solidFill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spcBef>
                <a:spcPts val="1200"/>
              </a:spcBef>
              <a:spcAft>
                <a:spcPts val="1800"/>
              </a:spcAft>
            </a:pPr>
            <a:r>
              <a:rPr lang="ru-RU" sz="2400" b="1" u="sng" cap="all" spc="30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Современные технологии</a:t>
            </a:r>
            <a:endParaRPr lang="ru-RU" sz="2400" b="1" u="sng" cap="all" spc="3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3721832"/>
            <a:ext cx="32713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технические средства </a:t>
            </a:r>
            <a:r>
              <a:rPr lang="ru-RU" sz="1600" b="1" dirty="0"/>
              <a:t>обучения </a:t>
            </a:r>
            <a:endParaRPr lang="ru-RU" sz="1600" b="1" dirty="0" smtClean="0"/>
          </a:p>
          <a:p>
            <a:pPr algn="ctr"/>
            <a:r>
              <a:rPr lang="ru-RU" sz="1600" b="1" dirty="0" smtClean="0"/>
              <a:t>или компьютеры </a:t>
            </a:r>
            <a:endParaRPr lang="ru-RU" sz="1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52456" y="3644887"/>
            <a:ext cx="34563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разработка </a:t>
            </a:r>
            <a:r>
              <a:rPr lang="ru-RU" sz="1600" b="1" dirty="0"/>
              <a:t>приемов оптимизации образовательного процесса, повышающих образовательную эффективность</a:t>
            </a:r>
          </a:p>
        </p:txBody>
      </p:sp>
      <p:sp>
        <p:nvSpPr>
          <p:cNvPr id="7" name="Стрелка вправо 6"/>
          <p:cNvSpPr/>
          <p:nvPr/>
        </p:nvSpPr>
        <p:spPr>
          <a:xfrm rot="18158713">
            <a:off x="2824394" y="3068504"/>
            <a:ext cx="720080" cy="454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 rot="13817316">
            <a:off x="5581192" y="3072069"/>
            <a:ext cx="720080" cy="4549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люс 8"/>
          <p:cNvSpPr/>
          <p:nvPr/>
        </p:nvSpPr>
        <p:spPr>
          <a:xfrm>
            <a:off x="4283968" y="4509120"/>
            <a:ext cx="720080" cy="64807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http://www.hoteliernews.com.ar/wp-content/uploads/2013/10/travel-agent-of-the-future-1024x5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027" y="5003035"/>
            <a:ext cx="2820511" cy="15011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turdalive.ro/wp-content/uploads/2013/01/jurnalism-onlin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2487"/>
          <a:stretch/>
        </p:blipFill>
        <p:spPr bwMode="auto">
          <a:xfrm>
            <a:off x="1095978" y="4833156"/>
            <a:ext cx="2158456" cy="1597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756085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7"/>
          <p:cNvSpPr txBox="1">
            <a:spLocks noChangeArrowheads="1"/>
          </p:cNvSpPr>
          <p:nvPr/>
        </p:nvSpPr>
        <p:spPr bwMode="auto">
          <a:xfrm>
            <a:off x="357158" y="4357694"/>
            <a:ext cx="849763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b="1" dirty="0" smtClean="0">
                <a:latin typeface="Times New Roman" pitchFamily="18" charset="0"/>
              </a:rPr>
              <a:t>Проект </a:t>
            </a:r>
            <a:r>
              <a:rPr lang="ru-RU" b="1" dirty="0">
                <a:latin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</a:rPr>
              <a:t>это возможность учащимся выразить свои собственные идеи в удобной для них творчески продуманной форме: изготовление коллажей, афиш, объявлений, проведение интервью и исследований, демонстрация моделей с необходимыми </a:t>
            </a:r>
            <a:r>
              <a:rPr lang="ru-RU" dirty="0" smtClean="0">
                <a:latin typeface="Times New Roman" pitchFamily="18" charset="0"/>
              </a:rPr>
              <a:t>комментариями и др.</a:t>
            </a:r>
            <a:endParaRPr lang="ru-RU" dirty="0">
              <a:latin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ru-RU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357422" y="1428736"/>
            <a:ext cx="6308370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Метод проектов</a:t>
            </a:r>
            <a:endParaRPr lang="ru-RU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0587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3140968"/>
            <a:ext cx="8534400" cy="29851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908720"/>
            <a:ext cx="8291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dirty="0"/>
          </a:p>
        </p:txBody>
      </p:sp>
      <p:pic>
        <p:nvPicPr>
          <p:cNvPr id="2051" name="Picture 3" descr="C:\Users\ПК10\Downloads\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4886" y="1571612"/>
            <a:ext cx="7603577" cy="50163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35700165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2">
      <a:dk1>
        <a:sysClr val="windowText" lastClr="000000"/>
      </a:dk1>
      <a:lt1>
        <a:sysClr val="window" lastClr="FFFFFF"/>
      </a:lt1>
      <a:dk2>
        <a:srgbClr val="004173"/>
      </a:dk2>
      <a:lt2>
        <a:srgbClr val="F4E7ED"/>
      </a:lt2>
      <a:accent1>
        <a:srgbClr val="B83D68"/>
      </a:accent1>
      <a:accent2>
        <a:srgbClr val="00589A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4044</TotalTime>
  <Words>320</Words>
  <Application>Microsoft Office PowerPoint</Application>
  <PresentationFormat>Экран (4:3)</PresentationFormat>
  <Paragraphs>83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 “Tell me and I’ll forget                                                 Show me and I’ll   remember                                            Involve me and I’ll understand“</vt:lpstr>
      <vt:lpstr>Слайд 4</vt:lpstr>
      <vt:lpstr>Цели обучения  иностранному языку по ФГОС</vt:lpstr>
      <vt:lpstr>Слайд 6</vt:lpstr>
      <vt:lpstr>Слайд 7</vt:lpstr>
      <vt:lpstr>Метод проектов</vt:lpstr>
      <vt:lpstr>Слайд 9</vt:lpstr>
      <vt:lpstr>Игровые технологии</vt:lpstr>
      <vt:lpstr>Здоровьесберегающие технологии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irina</dc:creator>
  <cp:lastModifiedBy>User</cp:lastModifiedBy>
  <cp:revision>214</cp:revision>
  <dcterms:created xsi:type="dcterms:W3CDTF">2013-12-11T13:17:40Z</dcterms:created>
  <dcterms:modified xsi:type="dcterms:W3CDTF">2024-02-26T16:59:28Z</dcterms:modified>
</cp:coreProperties>
</file>