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4" r:id="rId21"/>
    <p:sldId id="28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86343" autoAdjust="0"/>
  </p:normalViewPr>
  <p:slideViewPr>
    <p:cSldViewPr>
      <p:cViewPr varScale="1">
        <p:scale>
          <a:sx n="69" d="100"/>
          <a:sy n="69" d="100"/>
        </p:scale>
        <p:origin x="-4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16216" y="476672"/>
            <a:ext cx="2322984" cy="108012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             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418" y="306440"/>
            <a:ext cx="8443664" cy="57606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600" dirty="0"/>
              <a:t>Бюджетное </a:t>
            </a:r>
            <a:r>
              <a:rPr lang="ru-RU" sz="1600" dirty="0" smtClean="0"/>
              <a:t>дошкольное образовательное учреждение г. Омска « Детский сад компенсирующего вида №245»</a:t>
            </a:r>
            <a:endParaRPr lang="ru-RU" sz="1600" dirty="0"/>
          </a:p>
        </p:txBody>
      </p:sp>
      <p:pic>
        <p:nvPicPr>
          <p:cNvPr id="1026" name="Picture 2" descr="C:\Users\мой\Desktop\IMG_20221102_1001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78" y="3140968"/>
            <a:ext cx="424847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890741"/>
            <a:ext cx="64807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980728"/>
            <a:ext cx="5958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324544" y="1165393"/>
            <a:ext cx="95770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 </a:t>
            </a:r>
            <a:r>
              <a:rPr lang="ru-RU" sz="2800" b="1" dirty="0">
                <a:solidFill>
                  <a:srgbClr val="00B050"/>
                </a:solidFill>
              </a:rPr>
              <a:t>Краткосрочный познавательно - творческий  проект с                         воспитанниками  старшей дошкольной группы</a:t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«  Пугало огородное»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4437112"/>
            <a:ext cx="4032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                          Составили</a:t>
            </a:r>
            <a:r>
              <a:rPr lang="ru-RU" sz="1600" dirty="0"/>
              <a:t>:                                                                                                                                                                                                                                                                          Ярыгина Елена </a:t>
            </a:r>
            <a:r>
              <a:rPr lang="ru-RU" sz="1600" dirty="0" smtClean="0"/>
              <a:t>Валерьевна - воспитатель</a:t>
            </a:r>
          </a:p>
          <a:p>
            <a:pPr algn="ctr"/>
            <a:r>
              <a:rPr lang="ru-RU" sz="1600" dirty="0" err="1" smtClean="0"/>
              <a:t>Батура</a:t>
            </a:r>
            <a:r>
              <a:rPr lang="ru-RU" sz="1600" dirty="0" smtClean="0"/>
              <a:t>  </a:t>
            </a:r>
            <a:r>
              <a:rPr lang="ru-RU" sz="1600" dirty="0"/>
              <a:t>Наталья </a:t>
            </a:r>
            <a:r>
              <a:rPr lang="ru-RU" sz="1600" dirty="0" smtClean="0"/>
              <a:t>Михайловна - воспитатель</a:t>
            </a:r>
            <a:endParaRPr lang="ru-RU" sz="1600" dirty="0"/>
          </a:p>
          <a:p>
            <a:pPr algn="ctr"/>
            <a:r>
              <a:rPr lang="ru-RU" sz="1600" dirty="0"/>
              <a:t> </a:t>
            </a:r>
            <a:r>
              <a:rPr lang="ru-RU" sz="1600" dirty="0" smtClean="0"/>
              <a:t>  </a:t>
            </a:r>
            <a:r>
              <a:rPr lang="ru-RU" sz="1600" dirty="0"/>
              <a:t>Карпеченко Елена </a:t>
            </a:r>
            <a:r>
              <a:rPr lang="ru-RU" sz="1600" dirty="0" smtClean="0"/>
              <a:t>Сергеевна - логопед</a:t>
            </a:r>
            <a:endParaRPr lang="ru-RU" sz="1600" dirty="0"/>
          </a:p>
          <a:p>
            <a:pPr algn="ctr"/>
            <a:r>
              <a:rPr lang="ru-RU" sz="1600" dirty="0"/>
              <a:t>                            </a:t>
            </a:r>
            <a:r>
              <a:rPr lang="ru-RU" sz="1600" dirty="0" smtClean="0"/>
              <a:t>                </a:t>
            </a:r>
          </a:p>
          <a:p>
            <a:pPr algn="ctr"/>
            <a:r>
              <a:rPr lang="ru-RU" sz="1600" dirty="0" smtClean="0"/>
              <a:t>                        Омск, 2022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3487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324417"/>
              </p:ext>
            </p:extLst>
          </p:nvPr>
        </p:nvGraphicFramePr>
        <p:xfrm>
          <a:off x="179512" y="260649"/>
          <a:ext cx="8856984" cy="647735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24136"/>
                <a:gridCol w="3024336"/>
                <a:gridCol w="2394266"/>
                <a:gridCol w="2214246"/>
              </a:tblGrid>
              <a:tr h="2159117">
                <a:tc>
                  <a:txBody>
                    <a:bodyPr/>
                    <a:lstStyle/>
                    <a:p>
                      <a:r>
                        <a:rPr lang="ru-RU" b="0" dirty="0" smtClean="0"/>
                        <a:t>Ср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1.Развитие  речи</a:t>
                      </a:r>
                    </a:p>
                    <a:p>
                      <a:r>
                        <a:rPr lang="ru-RU" sz="2000" b="0" dirty="0" smtClean="0"/>
                        <a:t>Пересказ сказки           </a:t>
                      </a:r>
                      <a:r>
                        <a:rPr lang="en-US" sz="2000" b="0" dirty="0" smtClean="0"/>
                        <a:t> </a:t>
                      </a:r>
                      <a:r>
                        <a:rPr lang="ru-RU" sz="2000" b="0" dirty="0" smtClean="0"/>
                        <a:t>         Г.М. Цыферова « Пугало»</a:t>
                      </a:r>
                    </a:p>
                    <a:p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Рисование « Пугало на огороде»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8786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Чт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1.Беседа. Пугало - от слова пугать или оберегать?</a:t>
                      </a:r>
                    </a:p>
                    <a:p>
                      <a:r>
                        <a:rPr lang="ru-RU" sz="2000" dirty="0" smtClean="0"/>
                        <a:t>2.Просмотр мультфильма «Веселый огород»</a:t>
                      </a:r>
                    </a:p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Изготовление книги- самоделки « Стихи и загадки о Пугале»</a:t>
                      </a:r>
                    </a:p>
                    <a:p>
                      <a:r>
                        <a:rPr lang="ru-RU" sz="2000" dirty="0" smtClean="0"/>
                        <a:t>( с рисунками детей)</a:t>
                      </a:r>
                    </a:p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448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Пт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Ручной труд « Пугало Огородное»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П/</a:t>
                      </a:r>
                      <a:r>
                        <a:rPr lang="ru-RU" sz="2000" baseline="0" dirty="0" smtClean="0"/>
                        <a:t> и « Пугало»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Оформление выставки детских работ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776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97346"/>
            <a:ext cx="89644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                           Итог </a:t>
            </a:r>
            <a:r>
              <a:rPr lang="ru-RU" sz="2800" b="1" dirty="0"/>
              <a:t>проекта</a:t>
            </a:r>
            <a:r>
              <a:rPr lang="ru-RU" sz="2800" b="1" dirty="0" smtClean="0"/>
              <a:t>:</a:t>
            </a:r>
          </a:p>
          <a:p>
            <a:endParaRPr lang="ru-RU" sz="2800" b="1" dirty="0"/>
          </a:p>
          <a:p>
            <a:r>
              <a:rPr lang="ru-RU" sz="2400" dirty="0"/>
              <a:t>1. Узнали, что  Пугало возникло как кукла – оберег для защиты огорода и всего домашнего хозяйства от злых сил и  непрошенных  гостей.</a:t>
            </a:r>
          </a:p>
          <a:p>
            <a:r>
              <a:rPr lang="ru-RU" sz="2400" dirty="0"/>
              <a:t>2. Узнали, что Пугало – главный и положительный герой многих произведений: картин, литературных и фольклорных текстов.</a:t>
            </a:r>
          </a:p>
          <a:p>
            <a:r>
              <a:rPr lang="ru-RU" sz="2400" dirty="0"/>
              <a:t>Главный итог работы – Дети  сделали Пугало для огорода на подоконнике.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47202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>
          <a:xfrm>
            <a:off x="215008" y="1196752"/>
            <a:ext cx="8712968" cy="4680520"/>
          </a:xfrm>
        </p:spPr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88640"/>
            <a:ext cx="5636840" cy="108012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                    Продукт проекта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6309320"/>
            <a:ext cx="8820471" cy="288031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           Родители смастерили пугало, которое очень приглянулось детям</a:t>
            </a:r>
            <a:endParaRPr lang="ru-RU" sz="1800" b="1" dirty="0"/>
          </a:p>
        </p:txBody>
      </p:sp>
      <p:pic>
        <p:nvPicPr>
          <p:cNvPr id="1026" name="Picture 2" descr="C:\Users\мой\Desktop\IMG_20221102_0759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08" y="1484784"/>
            <a:ext cx="333282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ой\Desktop\IMG_20221102_1004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40768"/>
            <a:ext cx="3203848" cy="240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ой\Desktop\IMG_20221102_1001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343" y="3509700"/>
            <a:ext cx="3089569" cy="231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026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88640"/>
            <a:ext cx="5867400" cy="52228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                    Рисование пугала</a:t>
            </a:r>
            <a:endParaRPr lang="ru-RU" sz="2400" dirty="0"/>
          </a:p>
        </p:txBody>
      </p:sp>
      <p:pic>
        <p:nvPicPr>
          <p:cNvPr id="2050" name="Picture 2" descr="C:\Users\мой\Desktop\IMG_20221107_1516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50" y="980728"/>
            <a:ext cx="3491880" cy="261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ой\Desktop\IMG_20221107_1516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05064"/>
            <a:ext cx="3611893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ой\Desktop\IMG_20221107_1650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08025"/>
            <a:ext cx="2139702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мой\Desktop\IMG_20221107_183731_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" b="1515"/>
          <a:stretch>
            <a:fillRect/>
          </a:stretch>
        </p:blipFill>
        <p:spPr bwMode="auto">
          <a:xfrm>
            <a:off x="323528" y="4346922"/>
            <a:ext cx="4334830" cy="236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мой\Desktop\IMG_20221107_1519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36" y="800588"/>
            <a:ext cx="2403356" cy="320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505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88640"/>
            <a:ext cx="5636840" cy="504056"/>
          </a:xfrm>
        </p:spPr>
        <p:txBody>
          <a:bodyPr/>
          <a:lstStyle/>
          <a:p>
            <a:r>
              <a:rPr lang="ru-RU" dirty="0" smtClean="0"/>
              <a:t>                       </a:t>
            </a:r>
            <a:r>
              <a:rPr lang="en-US" dirty="0" smtClean="0"/>
              <a:t>       </a:t>
            </a:r>
            <a:r>
              <a:rPr lang="ru-RU" dirty="0" smtClean="0"/>
              <a:t>Книжка-самоделка </a:t>
            </a:r>
            <a:endParaRPr lang="ru-RU" dirty="0"/>
          </a:p>
        </p:txBody>
      </p:sp>
      <p:pic>
        <p:nvPicPr>
          <p:cNvPr id="3075" name="Picture 3" descr="C:\Users\мой\Desktop\IMG_20221107_1517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92696"/>
            <a:ext cx="3260322" cy="244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мой\Desktop\IMG_20221107_1523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80084"/>
            <a:ext cx="3526372" cy="264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мой\Desktop\IMG_20221107_1522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98" y="3753036"/>
            <a:ext cx="3526311" cy="264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мой\Desktop\IMG_20221107_183703_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" b="1515"/>
          <a:stretch>
            <a:fillRect/>
          </a:stretch>
        </p:blipFill>
        <p:spPr bwMode="auto">
          <a:xfrm>
            <a:off x="4376310" y="3170930"/>
            <a:ext cx="4248100" cy="308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900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ой\Desktop\IMG_20221107_183731_2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435147" cy="332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мой\Desktop\IMG_20221107_1524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2656"/>
            <a:ext cx="3528391" cy="264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мой\Desktop\IMG_20221107_1623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950" y="3512652"/>
            <a:ext cx="4016922" cy="301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мой\Desktop\IMG_20221107_152425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3" y="3645024"/>
            <a:ext cx="4075107" cy="305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428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8136904" cy="522288"/>
          </a:xfrm>
        </p:spPr>
        <p:txBody>
          <a:bodyPr>
            <a:normAutofit/>
          </a:bodyPr>
          <a:lstStyle/>
          <a:p>
            <a:r>
              <a:rPr lang="ru-RU" dirty="0" smtClean="0"/>
              <a:t>          Непосредственно -  Образовательная   деятельность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6093296"/>
            <a:ext cx="8136904" cy="36004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                            </a:t>
            </a:r>
            <a:r>
              <a:rPr lang="en-US" sz="1800" b="1" dirty="0" smtClean="0"/>
              <a:t>    </a:t>
            </a:r>
            <a:r>
              <a:rPr lang="ru-RU" sz="1800" b="1" dirty="0" smtClean="0"/>
              <a:t>  Пересказ сказки « Пугало» </a:t>
            </a:r>
            <a:endParaRPr lang="ru-RU" sz="1800" b="1" dirty="0"/>
          </a:p>
        </p:txBody>
      </p:sp>
      <p:pic>
        <p:nvPicPr>
          <p:cNvPr id="5122" name="Picture 2" descr="C:\Users\мой\Desktop\IMG-20221103-WA003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8" b="22818"/>
          <a:stretch>
            <a:fillRect/>
          </a:stretch>
        </p:blipFill>
        <p:spPr bwMode="auto">
          <a:xfrm>
            <a:off x="3650257" y="1556792"/>
            <a:ext cx="5029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мой\Desktop\IMG-20221103-WA00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3244722" cy="434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017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>
          <a:xfrm>
            <a:off x="179512" y="715008"/>
            <a:ext cx="8964488" cy="6024669"/>
          </a:xfrm>
        </p:spPr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504056"/>
          </a:xfrm>
        </p:spPr>
        <p:txBody>
          <a:bodyPr/>
          <a:lstStyle/>
          <a:p>
            <a:r>
              <a:rPr lang="ru-RU" dirty="0" smtClean="0"/>
              <a:t>                             Подвижная игра « Пугало»</a:t>
            </a:r>
            <a:endParaRPr lang="ru-RU" dirty="0"/>
          </a:p>
        </p:txBody>
      </p:sp>
      <p:pic>
        <p:nvPicPr>
          <p:cNvPr id="6146" name="Picture 2" descr="C:\Users\мой\Desktop\IMG_20221107_1549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715008"/>
            <a:ext cx="493254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мой\Desktop\IMG_20221107_1552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3" y="864096"/>
            <a:ext cx="3744416" cy="24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мой\Desktop\IMG_20221107_1552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2" y="3789040"/>
            <a:ext cx="353541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725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5492824" cy="792088"/>
          </a:xfrm>
        </p:spPr>
        <p:txBody>
          <a:bodyPr/>
          <a:lstStyle/>
          <a:p>
            <a:r>
              <a:rPr lang="ru-RU" dirty="0" smtClean="0"/>
              <a:t>                Конструирование </a:t>
            </a:r>
            <a:endParaRPr lang="ru-RU" dirty="0"/>
          </a:p>
        </p:txBody>
      </p:sp>
      <p:pic>
        <p:nvPicPr>
          <p:cNvPr id="8" name="Рисунок 7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" b="1515"/>
          <a:stretch>
            <a:fillRect/>
          </a:stretch>
        </p:blipFill>
        <p:spPr bwMode="auto">
          <a:xfrm>
            <a:off x="3779912" y="1905580"/>
            <a:ext cx="5029200" cy="3657600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3052564" cy="2448272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90" y="3735705"/>
            <a:ext cx="3331039" cy="2796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6162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8650"/>
            <a:ext cx="2488565" cy="1866900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092" y="628650"/>
            <a:ext cx="1903004" cy="2512318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56" y="2636912"/>
            <a:ext cx="2717800" cy="203835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8640"/>
            <a:ext cx="2489200" cy="1866900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125" y="3861048"/>
            <a:ext cx="3226250" cy="2782197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45970"/>
            <a:ext cx="3312368" cy="22351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8303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751344"/>
            <a:ext cx="90364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Вид проекта: </a:t>
            </a:r>
            <a:r>
              <a:rPr lang="ru-RU" sz="2400" dirty="0"/>
              <a:t>Познавательный,  </a:t>
            </a:r>
            <a:r>
              <a:rPr lang="ru-RU" sz="2400" dirty="0" err="1"/>
              <a:t>исследовательско</a:t>
            </a:r>
            <a:r>
              <a:rPr lang="ru-RU" sz="2400" dirty="0"/>
              <a:t> – творческий.</a:t>
            </a:r>
          </a:p>
          <a:p>
            <a:r>
              <a:rPr lang="ru-RU" sz="2400" b="1" dirty="0"/>
              <a:t>Продолжительность:</a:t>
            </a:r>
            <a:r>
              <a:rPr lang="ru-RU" sz="2400" dirty="0"/>
              <a:t> краткосрочный ( неделя)</a:t>
            </a:r>
          </a:p>
          <a:p>
            <a:r>
              <a:rPr lang="ru-RU" sz="2400" b="1" dirty="0"/>
              <a:t>Участники:</a:t>
            </a:r>
            <a:r>
              <a:rPr lang="ru-RU" sz="2400" dirty="0"/>
              <a:t> дошкольники старшего возраста, педагоги группы, родители.</a:t>
            </a:r>
          </a:p>
          <a:p>
            <a:r>
              <a:rPr lang="ru-RU" sz="2400" b="1" dirty="0"/>
              <a:t>Образовательные области</a:t>
            </a:r>
            <a:r>
              <a:rPr lang="ru-RU" sz="2400" dirty="0"/>
              <a:t>: Познавательное развитие, художественно- эстетическое развитие, социально- коммуникативное развитие.</a:t>
            </a:r>
          </a:p>
          <a:p>
            <a:r>
              <a:rPr lang="ru-RU" sz="2400" b="1" dirty="0"/>
              <a:t>Актуальность:</a:t>
            </a:r>
            <a:r>
              <a:rPr lang="ru-RU" sz="2400" dirty="0"/>
              <a:t> Изучая тему « Овощи», дети увидели на картинке огорода пугало. Кто- то видел его на огороде у бабушки, а кто- то и вовсе ничего о нем не знает ( не знает историю его происхождения и назначение).</a:t>
            </a:r>
          </a:p>
          <a:p>
            <a:r>
              <a:rPr lang="ru-RU" sz="2400" b="1" dirty="0"/>
              <a:t>Проблема: </a:t>
            </a:r>
            <a:r>
              <a:rPr lang="ru-RU" sz="2400" dirty="0"/>
              <a:t>1.Узнать для чего придумали пугало?</a:t>
            </a:r>
          </a:p>
          <a:p>
            <a:r>
              <a:rPr lang="ru-RU" sz="2400" dirty="0"/>
              <a:t>              2. «Пугало»- от слова пугать или оберегать?</a:t>
            </a:r>
          </a:p>
        </p:txBody>
      </p:sp>
    </p:spTree>
    <p:extLst>
      <p:ext uri="{BB962C8B-B14F-4D97-AF65-F5344CB8AC3E}">
        <p14:creationId xmlns:p14="http://schemas.microsoft.com/office/powerpoint/2010/main" val="1601407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36904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</a:t>
            </a:r>
            <a:r>
              <a:rPr lang="ru-RU" sz="2400" dirty="0" smtClean="0"/>
              <a:t>Фотосессия с пугалом</a:t>
            </a:r>
            <a:endParaRPr lang="ru-RU" sz="2400" dirty="0"/>
          </a:p>
        </p:txBody>
      </p:sp>
      <p:pic>
        <p:nvPicPr>
          <p:cNvPr id="2050" name="Picture 2" descr="C:\Users\мой\Desktop\IMG_20221102_1002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836712"/>
            <a:ext cx="2428486" cy="323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ой\Desktop\IMG_20221102_10033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27" b="22727"/>
          <a:stretch>
            <a:fillRect/>
          </a:stretch>
        </p:blipFill>
        <p:spPr bwMode="auto">
          <a:xfrm>
            <a:off x="53538" y="692696"/>
            <a:ext cx="3060259" cy="222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ой\Desktop\IMG_20221102_1004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92696"/>
            <a:ext cx="1967075" cy="262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мой\Desktop\IMG_20221102_100445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мой\Desktop\IMG_20221102_100137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75259"/>
            <a:ext cx="3348372" cy="251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863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57200"/>
            <a:ext cx="8521008" cy="3907904"/>
          </a:xfrm>
        </p:spPr>
        <p:txBody>
          <a:bodyPr>
            <a:normAutofit/>
          </a:bodyPr>
          <a:lstStyle/>
          <a:p>
            <a:r>
              <a:rPr lang="ru-RU" sz="5400" smtClean="0"/>
              <a:t>Спасибо  за  </a:t>
            </a:r>
            <a:r>
              <a:rPr lang="ru-RU" sz="5400" dirty="0" smtClean="0"/>
              <a:t>внимание! 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780686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71296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Почемучки</a:t>
            </a:r>
            <a:r>
              <a:rPr lang="ru-RU" dirty="0"/>
              <a:t>, почемучки,</a:t>
            </a:r>
          </a:p>
          <a:p>
            <a:pPr algn="r"/>
            <a:r>
              <a:rPr lang="ru-RU" dirty="0"/>
              <a:t>Любознательный народ!</a:t>
            </a:r>
          </a:p>
          <a:p>
            <a:pPr algn="r"/>
            <a:r>
              <a:rPr lang="ru-RU" dirty="0"/>
              <a:t>Почемучка, почемучка</a:t>
            </a:r>
          </a:p>
          <a:p>
            <a:pPr algn="r"/>
            <a:r>
              <a:rPr lang="ru-RU" dirty="0"/>
              <a:t>Всем вопросы задает:</a:t>
            </a:r>
          </a:p>
          <a:p>
            <a:pPr algn="r"/>
            <a:r>
              <a:rPr lang="ru-RU" dirty="0"/>
              <a:t>« Почему на небе солнце?</a:t>
            </a:r>
          </a:p>
          <a:p>
            <a:pPr algn="r"/>
            <a:r>
              <a:rPr lang="ru-RU" dirty="0"/>
              <a:t>Почему вокруг трава?</a:t>
            </a:r>
          </a:p>
          <a:p>
            <a:pPr algn="r"/>
            <a:r>
              <a:rPr lang="ru-RU" dirty="0"/>
              <a:t>Почему дельфин не тонет?</a:t>
            </a:r>
          </a:p>
          <a:p>
            <a:pPr algn="r"/>
            <a:r>
              <a:rPr lang="ru-RU" dirty="0"/>
              <a:t>И зачем быку рога?</a:t>
            </a:r>
          </a:p>
          <a:p>
            <a:pPr algn="r"/>
            <a:r>
              <a:rPr lang="ru-RU" dirty="0"/>
              <a:t>Есть ли у жука колени?</a:t>
            </a:r>
          </a:p>
          <a:p>
            <a:pPr algn="r"/>
            <a:r>
              <a:rPr lang="ru-RU" dirty="0"/>
              <a:t>Может каша быть без пенки?</a:t>
            </a:r>
          </a:p>
          <a:p>
            <a:pPr algn="r"/>
            <a:r>
              <a:rPr lang="ru-RU" dirty="0"/>
              <a:t>Спрятали куда конфеты?</a:t>
            </a:r>
          </a:p>
          <a:p>
            <a:pPr algn="r"/>
            <a:r>
              <a:rPr lang="ru-RU" dirty="0"/>
              <a:t>Где найти на все </a:t>
            </a:r>
            <a:r>
              <a:rPr lang="ru-RU" dirty="0" smtClean="0"/>
              <a:t>ответы</a:t>
            </a:r>
            <a:endParaRPr lang="en-US" dirty="0" smtClean="0"/>
          </a:p>
          <a:p>
            <a:r>
              <a:rPr lang="ru-RU" dirty="0" smtClean="0"/>
              <a:t>Введение</a:t>
            </a:r>
            <a:endParaRPr lang="ru-RU" dirty="0"/>
          </a:p>
          <a:p>
            <a:r>
              <a:rPr lang="ru-RU" dirty="0"/>
              <a:t>Исследование – это увлекательный, творческий процесс, расширяющий</a:t>
            </a:r>
          </a:p>
          <a:p>
            <a:r>
              <a:rPr lang="ru-RU" dirty="0"/>
              <a:t>Познавательную  активность и любознательность, обогащение памяти </a:t>
            </a:r>
          </a:p>
          <a:p>
            <a:r>
              <a:rPr lang="ru-RU" dirty="0"/>
              <a:t>ребенка, активируются его мыслительные процессы, так как постоянно </a:t>
            </a:r>
          </a:p>
          <a:p>
            <a:r>
              <a:rPr lang="ru-RU" dirty="0"/>
              <a:t>возникает необходимость совершать операцию анализа и синтеза, сравнения, </a:t>
            </a:r>
          </a:p>
          <a:p>
            <a:r>
              <a:rPr lang="ru-RU" dirty="0"/>
              <a:t>классификации, обобщения.</a:t>
            </a:r>
          </a:p>
          <a:p>
            <a:r>
              <a:rPr lang="ru-RU" dirty="0"/>
              <a:t>Предлагаем вам интересный проект « Пугало Огородное», который расширит </a:t>
            </a:r>
          </a:p>
          <a:p>
            <a:r>
              <a:rPr lang="ru-RU" dirty="0"/>
              <a:t>знания  дошкольников  об обычаях и традициях предков, раскроет</a:t>
            </a:r>
          </a:p>
          <a:p>
            <a:r>
              <a:rPr lang="ru-RU" dirty="0"/>
              <a:t> творческий потенциал средствами художественно - конструктивного </a:t>
            </a:r>
          </a:p>
          <a:p>
            <a:r>
              <a:rPr lang="ru-RU" dirty="0"/>
              <a:t>дизайна.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620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5846"/>
            <a:ext cx="87129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Цель проекта:  </a:t>
            </a:r>
            <a:r>
              <a:rPr lang="ru-RU" sz="2400" dirty="0"/>
              <a:t>Создать  предмет крестьянского быта в уменьшенном виде - « Пугало огородное»</a:t>
            </a:r>
          </a:p>
          <a:p>
            <a:r>
              <a:rPr lang="ru-RU" sz="2400" b="1" dirty="0"/>
              <a:t>Задачи:</a:t>
            </a:r>
          </a:p>
          <a:p>
            <a:r>
              <a:rPr lang="ru-RU" sz="2400" dirty="0"/>
              <a:t> </a:t>
            </a:r>
            <a:r>
              <a:rPr lang="ru-RU" sz="2400" i="1" dirty="0"/>
              <a:t>Образовательные:</a:t>
            </a:r>
          </a:p>
          <a:p>
            <a:r>
              <a:rPr lang="ru-RU" sz="2400" dirty="0"/>
              <a:t>1.Формировать представления детей о культуре и обычаях наших предков</a:t>
            </a:r>
          </a:p>
          <a:p>
            <a:r>
              <a:rPr lang="ru-RU" sz="2400" dirty="0"/>
              <a:t>2.Выяснить,  как появилось  пугало.</a:t>
            </a:r>
          </a:p>
          <a:p>
            <a:r>
              <a:rPr lang="ru-RU" sz="2400" dirty="0"/>
              <a:t>3.Узнать  о его назначении</a:t>
            </a:r>
          </a:p>
          <a:p>
            <a:r>
              <a:rPr lang="ru-RU" sz="2400" dirty="0"/>
              <a:t>4.Формировать навыки работы с различными материалами, изготавливая    </a:t>
            </a:r>
          </a:p>
          <a:p>
            <a:r>
              <a:rPr lang="ru-RU" sz="2400" dirty="0"/>
              <a:t>куклу-Пугало.</a:t>
            </a:r>
          </a:p>
          <a:p>
            <a:r>
              <a:rPr lang="ru-RU" sz="2400" i="1" dirty="0"/>
              <a:t>Развивающие:</a:t>
            </a:r>
          </a:p>
          <a:p>
            <a:r>
              <a:rPr lang="ru-RU" sz="2400" dirty="0"/>
              <a:t>Развивать познавательную активность детей, коммуникативные навыки, стремление к самостоятельному познанию.</a:t>
            </a:r>
          </a:p>
          <a:p>
            <a:r>
              <a:rPr lang="ru-RU" sz="2400" i="1" dirty="0"/>
              <a:t>Воспитательные:</a:t>
            </a:r>
          </a:p>
          <a:p>
            <a:r>
              <a:rPr lang="ru-RU" sz="2400" dirty="0"/>
              <a:t>1.Воспитывать интерес к окружающему миру. </a:t>
            </a:r>
          </a:p>
          <a:p>
            <a:r>
              <a:rPr lang="ru-RU" sz="2400" dirty="0"/>
              <a:t>2. Воспитывать уважение к традициям предков.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34782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0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Формы и методы реализации проекта</a:t>
            </a:r>
          </a:p>
          <a:p>
            <a:r>
              <a:rPr lang="ru-RU" sz="2400" dirty="0"/>
              <a:t>Непосредственно образовательная деятельность;</a:t>
            </a:r>
          </a:p>
          <a:p>
            <a:r>
              <a:rPr lang="ru-RU" sz="2400" dirty="0"/>
              <a:t>Рассматривание иллюстраций, фотографий;</a:t>
            </a:r>
          </a:p>
          <a:p>
            <a:r>
              <a:rPr lang="ru-RU" sz="2400" dirty="0"/>
              <a:t>чтение произведений художественной литературы;</a:t>
            </a:r>
          </a:p>
          <a:p>
            <a:r>
              <a:rPr lang="ru-RU" sz="2400" dirty="0"/>
              <a:t>беседы;</a:t>
            </a:r>
          </a:p>
          <a:p>
            <a:r>
              <a:rPr lang="ru-RU" sz="2400" dirty="0"/>
              <a:t>индивидуальная работа с детьми;</a:t>
            </a:r>
          </a:p>
          <a:p>
            <a:r>
              <a:rPr lang="ru-RU" sz="2400" dirty="0"/>
              <a:t> продуктивная деятельность</a:t>
            </a:r>
          </a:p>
          <a:p>
            <a:r>
              <a:rPr lang="ru-RU" sz="2400" dirty="0"/>
              <a:t>взаимодействие с семьей.</a:t>
            </a:r>
          </a:p>
          <a:p>
            <a:endParaRPr lang="ru-RU" sz="2400" dirty="0"/>
          </a:p>
          <a:p>
            <a:r>
              <a:rPr lang="ru-RU" sz="2400" b="1" dirty="0"/>
              <a:t>Предполагаемые результаты:</a:t>
            </a:r>
          </a:p>
          <a:p>
            <a:r>
              <a:rPr lang="ru-RU" sz="2400" dirty="0"/>
              <a:t>Воспитанники научатся:</a:t>
            </a:r>
          </a:p>
          <a:p>
            <a:r>
              <a:rPr lang="ru-RU" sz="2400" dirty="0"/>
              <a:t>искать и приобретать знания (исторический архив, фольклор, искусство)</a:t>
            </a:r>
          </a:p>
          <a:p>
            <a:r>
              <a:rPr lang="ru-RU" sz="2400" dirty="0"/>
              <a:t>Изготовление манекена пугала для огорода.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75350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                                   </a:t>
            </a:r>
            <a:r>
              <a:rPr lang="ru-RU" sz="2000" b="1" dirty="0" smtClean="0"/>
              <a:t>Этапы проведения проекта:</a:t>
            </a:r>
            <a:endParaRPr lang="ru-RU" sz="20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1042059"/>
              </p:ext>
            </p:extLst>
          </p:nvPr>
        </p:nvGraphicFramePr>
        <p:xfrm>
          <a:off x="304800" y="1554163"/>
          <a:ext cx="8686800" cy="37490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343400"/>
                <a:gridCol w="4343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  </a:t>
                      </a:r>
                    </a:p>
                    <a:p>
                      <a:endParaRPr lang="ru-RU" sz="2400" b="0" dirty="0" smtClean="0"/>
                    </a:p>
                    <a:p>
                      <a:endParaRPr lang="ru-RU" sz="2400" b="0" dirty="0" smtClean="0"/>
                    </a:p>
                    <a:p>
                      <a:r>
                        <a:rPr lang="ru-RU" sz="2400" b="0" dirty="0" smtClean="0"/>
                        <a:t>          </a:t>
                      </a:r>
                      <a:endParaRPr lang="ru-RU" sz="2400" b="0" baseline="0" dirty="0" smtClean="0"/>
                    </a:p>
                    <a:p>
                      <a:r>
                        <a:rPr lang="ru-RU" sz="2400" b="0" baseline="0" dirty="0" smtClean="0"/>
                        <a:t>          </a:t>
                      </a:r>
                      <a:r>
                        <a:rPr lang="ru-RU" sz="2400" b="0" dirty="0" smtClean="0"/>
                        <a:t>  </a:t>
                      </a:r>
                      <a:r>
                        <a:rPr lang="ru-RU" sz="2800" b="0" dirty="0" smtClean="0"/>
                        <a:t>Подготовительный</a:t>
                      </a: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-Изучение исторической  литературы</a:t>
                      </a:r>
                    </a:p>
                    <a:p>
                      <a:r>
                        <a:rPr lang="ru-RU" sz="2400" b="0" dirty="0" smtClean="0"/>
                        <a:t>-Составление плана проекта</a:t>
                      </a:r>
                    </a:p>
                    <a:p>
                      <a:r>
                        <a:rPr lang="ru-RU" sz="2400" b="0" dirty="0" smtClean="0"/>
                        <a:t>-Подготовка развивающей среды</a:t>
                      </a:r>
                    </a:p>
                    <a:p>
                      <a:r>
                        <a:rPr lang="ru-RU" sz="2400" b="0" dirty="0" smtClean="0"/>
                        <a:t>-Подбор наглядного материала</a:t>
                      </a:r>
                    </a:p>
                    <a:p>
                      <a:r>
                        <a:rPr lang="ru-RU" sz="2400" b="0" dirty="0" smtClean="0"/>
                        <a:t>-Привлечение родителей к сбору материала для создания Пугала.</a:t>
                      </a:r>
                    </a:p>
                    <a:p>
                      <a:r>
                        <a:rPr lang="ru-RU" sz="2400" b="0" dirty="0" smtClean="0"/>
                        <a:t>-Мониторинг знаний о «Пугале»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725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862140"/>
              </p:ext>
            </p:extLst>
          </p:nvPr>
        </p:nvGraphicFramePr>
        <p:xfrm>
          <a:off x="251520" y="332656"/>
          <a:ext cx="8544272" cy="633670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272136"/>
                <a:gridCol w="4272136"/>
              </a:tblGrid>
              <a:tr h="6336704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           </a:t>
                      </a:r>
                    </a:p>
                    <a:p>
                      <a:endParaRPr lang="ru-RU" sz="2400" b="0" dirty="0" smtClean="0"/>
                    </a:p>
                    <a:p>
                      <a:endParaRPr lang="ru-RU" sz="2400" b="0" dirty="0" smtClean="0"/>
                    </a:p>
                    <a:p>
                      <a:endParaRPr lang="ru-RU" sz="2400" b="0" dirty="0" smtClean="0"/>
                    </a:p>
                    <a:p>
                      <a:endParaRPr lang="ru-RU" sz="2400" b="0" dirty="0" smtClean="0"/>
                    </a:p>
                    <a:p>
                      <a:endParaRPr lang="ru-RU" sz="2400" b="0" dirty="0" smtClean="0"/>
                    </a:p>
                    <a:p>
                      <a:r>
                        <a:rPr lang="ru-RU" sz="2400" b="0" dirty="0" smtClean="0"/>
                        <a:t>            Практический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-</a:t>
                      </a:r>
                      <a:r>
                        <a:rPr lang="ru-RU" sz="1600" b="0" dirty="0" smtClean="0"/>
                        <a:t>Беседы на темы: «Кто такое пугало?», «История происхождения Пугала».</a:t>
                      </a:r>
                    </a:p>
                    <a:p>
                      <a:r>
                        <a:rPr lang="ru-RU" sz="1600" b="0" dirty="0" smtClean="0"/>
                        <a:t>- Непосредственно образовательная деятельность:</a:t>
                      </a:r>
                    </a:p>
                    <a:p>
                      <a:r>
                        <a:rPr lang="ru-RU" sz="1600" b="0" dirty="0" smtClean="0"/>
                        <a:t>1. ФЦКМ «История  происхождения Пугала»</a:t>
                      </a:r>
                    </a:p>
                    <a:p>
                      <a:r>
                        <a:rPr lang="ru-RU" sz="1600" b="0" dirty="0" smtClean="0"/>
                        <a:t>Цель занятия: Познакомить с обычаями и преданиями древних славян. Дать детям представления о традициях своих предков.</a:t>
                      </a:r>
                    </a:p>
                    <a:p>
                      <a:r>
                        <a:rPr lang="ru-RU" sz="1600" b="0" dirty="0" smtClean="0"/>
                        <a:t>2. Развитие речи « Пересказ сказки  «Пугало» Г.М. Цыферова»</a:t>
                      </a:r>
                    </a:p>
                    <a:p>
                      <a:r>
                        <a:rPr lang="ru-RU" sz="1600" b="0" dirty="0" smtClean="0"/>
                        <a:t>Цель занятия: Развивать связную речь,  память, внимание. Пополнять словарный запас ( пугало, каркас, крестовина.</a:t>
                      </a:r>
                    </a:p>
                    <a:p>
                      <a:r>
                        <a:rPr lang="ru-RU" sz="1600" b="0" dirty="0" smtClean="0"/>
                        <a:t>- Чтение художественной литературы «Волшебник изумрудного города» Волков А. М.,</a:t>
                      </a:r>
                    </a:p>
                    <a:p>
                      <a:r>
                        <a:rPr lang="ru-RU" sz="1600" b="0" dirty="0" smtClean="0"/>
                        <a:t>- Подвижная игра « Пугало - огородное»</a:t>
                      </a:r>
                    </a:p>
                    <a:p>
                      <a:r>
                        <a:rPr lang="ru-RU" sz="1600" b="0" dirty="0" smtClean="0"/>
                        <a:t>- рисование Пугала</a:t>
                      </a:r>
                    </a:p>
                    <a:p>
                      <a:r>
                        <a:rPr lang="ru-RU" sz="1600" b="0" dirty="0" smtClean="0"/>
                        <a:t>- Изготовление книжки- самоделки    « Стихи и загадки о Пугале»</a:t>
                      </a:r>
                    </a:p>
                    <a:p>
                      <a:r>
                        <a:rPr lang="ru-RU" sz="1600" b="0" dirty="0" smtClean="0"/>
                        <a:t>- Просмотр   мультфильма  «Веселый огород»  (Союзмультфильм,1974 г. )</a:t>
                      </a:r>
                    </a:p>
                    <a:p>
                      <a:r>
                        <a:rPr lang="ru-RU" sz="1600" b="0" dirty="0" smtClean="0"/>
                        <a:t>- Мастерская «Зовут меня - Пугало, фамилия - Огородное</a:t>
                      </a:r>
                    </a:p>
                    <a:p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0981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232942"/>
              </p:ext>
            </p:extLst>
          </p:nvPr>
        </p:nvGraphicFramePr>
        <p:xfrm>
          <a:off x="0" y="116632"/>
          <a:ext cx="8856984" cy="63746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219249"/>
                <a:gridCol w="4637735"/>
              </a:tblGrid>
              <a:tr h="6374680">
                <a:tc>
                  <a:txBody>
                    <a:bodyPr/>
                    <a:lstStyle/>
                    <a:p>
                      <a:endParaRPr lang="ru-RU" sz="3200" dirty="0" smtClean="0"/>
                    </a:p>
                    <a:p>
                      <a:endParaRPr lang="ru-RU" sz="3200" dirty="0" smtClean="0"/>
                    </a:p>
                    <a:p>
                      <a:endParaRPr lang="ru-RU" sz="3200" dirty="0" smtClean="0"/>
                    </a:p>
                    <a:p>
                      <a:endParaRPr lang="ru-RU" sz="3200" dirty="0" smtClean="0"/>
                    </a:p>
                    <a:p>
                      <a:r>
                        <a:rPr lang="ru-RU" sz="2400" b="0" dirty="0" smtClean="0"/>
                        <a:t>             Итоговый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- Создание Пугала своими руками</a:t>
                      </a:r>
                    </a:p>
                    <a:p>
                      <a:r>
                        <a:rPr lang="ru-RU" sz="2400" b="0" dirty="0" smtClean="0"/>
                        <a:t>-Оформление выставки детских работ</a:t>
                      </a:r>
                    </a:p>
                    <a:p>
                      <a:r>
                        <a:rPr lang="ru-RU" sz="2400" b="0" dirty="0" smtClean="0"/>
                        <a:t>- Мониторинг знаний и представлений детей на заключительном этапе проекта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119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68072" cy="86409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            План </a:t>
            </a:r>
            <a:r>
              <a:rPr lang="ru-RU" sz="2400" dirty="0"/>
              <a:t>реализации проекта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726027"/>
              </p:ext>
            </p:extLst>
          </p:nvPr>
        </p:nvGraphicFramePr>
        <p:xfrm>
          <a:off x="107504" y="1124744"/>
          <a:ext cx="9036496" cy="569765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068176"/>
                <a:gridCol w="3450072"/>
                <a:gridCol w="2259124"/>
                <a:gridCol w="2259124"/>
              </a:tblGrid>
              <a:tr h="949609"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Дата</a:t>
                      </a:r>
                      <a:endParaRPr lang="ru-RU" sz="18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НОД и ОД в режимных моментах</a:t>
                      </a:r>
                      <a:endParaRPr lang="ru-RU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Творческая и самостоятельная деятельность детей</a:t>
                      </a:r>
                      <a:endParaRPr lang="ru-RU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Работа с родителями</a:t>
                      </a:r>
                      <a:endParaRPr lang="ru-RU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402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Пн.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Мониторинг «Что такое Пугало - огородное?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Рассматривание пугала на картинке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Привлечь родителей к проектной деятельности       (организовать сбор литературы и бросового материала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402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Вт</a:t>
                      </a:r>
                      <a:endParaRPr lang="ru-RU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1. ФЦКМ</a:t>
                      </a:r>
                    </a:p>
                    <a:p>
                      <a:r>
                        <a:rPr lang="ru-RU" sz="1800" dirty="0" smtClean="0"/>
                        <a:t>« Пугало огородное. История происхождения»</a:t>
                      </a:r>
                    </a:p>
                    <a:p>
                      <a:r>
                        <a:rPr lang="ru-RU" sz="1800" dirty="0" smtClean="0"/>
                        <a:t>2.  Чтение глав сказки» Волшебник Изумрудного города» </a:t>
                      </a:r>
                    </a:p>
                    <a:p>
                      <a:r>
                        <a:rPr lang="ru-RU" sz="1800" dirty="0" smtClean="0"/>
                        <a:t>Волков А.М.</a:t>
                      </a:r>
                    </a:p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Рассматривание иллюстраций книги « Волшебник Изумрудного города»	 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Изготовление пугала родителями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8873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245</TotalTime>
  <Words>876</Words>
  <Application>Microsoft Office PowerPoint</Application>
  <PresentationFormat>Экран (4:3)</PresentationFormat>
  <Paragraphs>151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Этапы проведения проекта:</vt:lpstr>
      <vt:lpstr>Презентация PowerPoint</vt:lpstr>
      <vt:lpstr>Презентация PowerPoint</vt:lpstr>
      <vt:lpstr>                  План реализации проекта</vt:lpstr>
      <vt:lpstr>Презентация PowerPoint</vt:lpstr>
      <vt:lpstr>Презентация PowerPoint</vt:lpstr>
      <vt:lpstr>                          Продукт проекта</vt:lpstr>
      <vt:lpstr>                          Рисование пугала</vt:lpstr>
      <vt:lpstr>                              Книжка-самоделка </vt:lpstr>
      <vt:lpstr>Презентация PowerPoint</vt:lpstr>
      <vt:lpstr>          Непосредственно -  Образовательная   деятельность</vt:lpstr>
      <vt:lpstr>                             Подвижная игра « Пугало»</vt:lpstr>
      <vt:lpstr>                Конструирование </vt:lpstr>
      <vt:lpstr>Презентация PowerPoint</vt:lpstr>
      <vt:lpstr>                                  Фотосессия с пугалом</vt:lpstr>
      <vt:lpstr>Спасибо  за 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мой</dc:creator>
  <cp:lastModifiedBy>мой</cp:lastModifiedBy>
  <cp:revision>30</cp:revision>
  <dcterms:created xsi:type="dcterms:W3CDTF">2022-11-04T07:29:16Z</dcterms:created>
  <dcterms:modified xsi:type="dcterms:W3CDTF">2022-11-08T09:35:58Z</dcterms:modified>
</cp:coreProperties>
</file>