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8" r:id="rId2"/>
    <p:sldId id="259" r:id="rId3"/>
    <p:sldId id="260" r:id="rId4"/>
    <p:sldId id="262" r:id="rId5"/>
    <p:sldId id="264" r:id="rId6"/>
    <p:sldId id="285" r:id="rId7"/>
    <p:sldId id="286" r:id="rId8"/>
    <p:sldId id="28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6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88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05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801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6323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169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1919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2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5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4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81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172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03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939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44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480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961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36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FE034E2-11A2-4EB4-A4E2-DC2B7819DD18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878CE30-DAEC-4D7D-A1B2-9AAEDE5C68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771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jpeg"/><Relationship Id="rId3" Type="http://schemas.openxmlformats.org/officeDocument/2006/relationships/image" Target="../media/image8.jpg"/><Relationship Id="rId21" Type="http://schemas.openxmlformats.org/officeDocument/2006/relationships/image" Target="../media/image26.jp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17" Type="http://schemas.openxmlformats.org/officeDocument/2006/relationships/image" Target="../media/image22.jpg"/><Relationship Id="rId2" Type="http://schemas.openxmlformats.org/officeDocument/2006/relationships/image" Target="../media/image7.jpg"/><Relationship Id="rId16" Type="http://schemas.openxmlformats.org/officeDocument/2006/relationships/image" Target="../media/image21.jp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eg"/><Relationship Id="rId5" Type="http://schemas.openxmlformats.org/officeDocument/2006/relationships/image" Target="../media/image10.jpg"/><Relationship Id="rId15" Type="http://schemas.openxmlformats.org/officeDocument/2006/relationships/image" Target="../media/image20.jpeg"/><Relationship Id="rId10" Type="http://schemas.openxmlformats.org/officeDocument/2006/relationships/image" Target="../media/image15.jpg"/><Relationship Id="rId19" Type="http://schemas.openxmlformats.org/officeDocument/2006/relationships/image" Target="../media/image24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image" Target="../media/image5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33.jpg"/><Relationship Id="rId5" Type="http://schemas.openxmlformats.org/officeDocument/2006/relationships/image" Target="../media/image30.jpg"/><Relationship Id="rId10" Type="http://schemas.openxmlformats.org/officeDocument/2006/relationships/image" Target="../media/image15.jp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3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12" Type="http://schemas.openxmlformats.org/officeDocument/2006/relationships/image" Target="../media/image4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11" Type="http://schemas.openxmlformats.org/officeDocument/2006/relationships/image" Target="../media/image41.jpg"/><Relationship Id="rId5" Type="http://schemas.openxmlformats.org/officeDocument/2006/relationships/image" Target="../media/image36.jpeg"/><Relationship Id="rId10" Type="http://schemas.openxmlformats.org/officeDocument/2006/relationships/image" Target="../media/image40.jpg"/><Relationship Id="rId4" Type="http://schemas.openxmlformats.org/officeDocument/2006/relationships/image" Target="../media/image35.jpg"/><Relationship Id="rId9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g"/><Relationship Id="rId17" Type="http://schemas.openxmlformats.org/officeDocument/2006/relationships/image" Target="../media/image58.jpeg"/><Relationship Id="rId2" Type="http://schemas.openxmlformats.org/officeDocument/2006/relationships/image" Target="../media/image7.jpg"/><Relationship Id="rId16" Type="http://schemas.openxmlformats.org/officeDocument/2006/relationships/image" Target="../media/image57.jpeg"/><Relationship Id="rId20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5" Type="http://schemas.openxmlformats.org/officeDocument/2006/relationships/image" Target="../media/image56.jpg"/><Relationship Id="rId10" Type="http://schemas.openxmlformats.org/officeDocument/2006/relationships/image" Target="../media/image51.jpg"/><Relationship Id="rId19" Type="http://schemas.openxmlformats.org/officeDocument/2006/relationships/image" Target="../media/image5.jpg"/><Relationship Id="rId4" Type="http://schemas.openxmlformats.org/officeDocument/2006/relationships/image" Target="../media/image45.jp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18" Type="http://schemas.openxmlformats.org/officeDocument/2006/relationships/image" Target="../media/image23.jpeg"/><Relationship Id="rId3" Type="http://schemas.openxmlformats.org/officeDocument/2006/relationships/image" Target="../media/image8.jpg"/><Relationship Id="rId21" Type="http://schemas.openxmlformats.org/officeDocument/2006/relationships/image" Target="../media/image26.jp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17" Type="http://schemas.openxmlformats.org/officeDocument/2006/relationships/image" Target="../media/image22.jpg"/><Relationship Id="rId2" Type="http://schemas.openxmlformats.org/officeDocument/2006/relationships/image" Target="../media/image7.jpg"/><Relationship Id="rId16" Type="http://schemas.openxmlformats.org/officeDocument/2006/relationships/image" Target="../media/image21.jp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eg"/><Relationship Id="rId5" Type="http://schemas.openxmlformats.org/officeDocument/2006/relationships/image" Target="../media/image10.jpg"/><Relationship Id="rId15" Type="http://schemas.openxmlformats.org/officeDocument/2006/relationships/image" Target="../media/image20.jpeg"/><Relationship Id="rId10" Type="http://schemas.openxmlformats.org/officeDocument/2006/relationships/image" Target="../media/image15.jpg"/><Relationship Id="rId19" Type="http://schemas.openxmlformats.org/officeDocument/2006/relationships/image" Target="../media/image24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g"/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12" Type="http://schemas.openxmlformats.org/officeDocument/2006/relationships/image" Target="../media/image7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5.jpg"/><Relationship Id="rId4" Type="http://schemas.openxmlformats.org/officeDocument/2006/relationships/image" Target="../media/image7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77BFE4-1E89-DA58-45E8-00363EED20B9}"/>
              </a:ext>
            </a:extLst>
          </p:cNvPr>
          <p:cNvSpPr txBox="1"/>
          <p:nvPr/>
        </p:nvSpPr>
        <p:spPr>
          <a:xfrm>
            <a:off x="6927273" y="1723733"/>
            <a:ext cx="4285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Признаки, по которым мы распознаем зиму: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B6E38-AA4C-B14D-338F-E207C82DA56C}"/>
              </a:ext>
            </a:extLst>
          </p:cNvPr>
          <p:cNvSpPr txBox="1"/>
          <p:nvPr/>
        </p:nvSpPr>
        <p:spPr>
          <a:xfrm>
            <a:off x="1496290" y="2656895"/>
            <a:ext cx="696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2C0A2-06EB-EE38-E504-7BFC25BA6E47}"/>
              </a:ext>
            </a:extLst>
          </p:cNvPr>
          <p:cNvSpPr txBox="1"/>
          <p:nvPr/>
        </p:nvSpPr>
        <p:spPr>
          <a:xfrm>
            <a:off x="923636" y="291533"/>
            <a:ext cx="10557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Изменения природы зимой – глубокие и значительные. Живое засыпает, а неживое – замерзает, становится холодным и твердым.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5A0BB-39E8-47A9-8B41-12C782DF3B87}"/>
              </a:ext>
            </a:extLst>
          </p:cNvPr>
          <p:cNvSpPr txBox="1"/>
          <p:nvPr/>
        </p:nvSpPr>
        <p:spPr>
          <a:xfrm>
            <a:off x="7426036" y="2712894"/>
            <a:ext cx="44057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Холодная погода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Деревья без листьев, иногда со снежной шапкой на ветвях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Короткие дни и длинные ночи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Ледяная корка на лужах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Гололедица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метель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FA293E-C56F-189B-C60F-B1ECB4FC2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15181" y="1262068"/>
            <a:ext cx="3419699" cy="273079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66E802-5E34-B38A-D328-5761B0FEA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182" y="3992867"/>
            <a:ext cx="3419697" cy="25736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9C89B64-BE86-CCB2-C824-9E5326B0E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45" y="1262067"/>
            <a:ext cx="3481982" cy="27308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A95B0A4-716D-74FE-EC32-94F16F818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06" y="3992867"/>
            <a:ext cx="3481982" cy="258725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80" y="867368"/>
            <a:ext cx="3323272" cy="59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6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37F727-2C28-BD05-9408-4B392059F557}"/>
              </a:ext>
            </a:extLst>
          </p:cNvPr>
          <p:cNvSpPr txBox="1"/>
          <p:nvPr/>
        </p:nvSpPr>
        <p:spPr>
          <a:xfrm>
            <a:off x="6595353" y="496111"/>
            <a:ext cx="511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0CA138-05F4-B67C-3176-967B4C700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4C20F-7389-4CC9-DFA0-8856053B353F}"/>
              </a:ext>
            </a:extLst>
          </p:cNvPr>
          <p:cNvSpPr txBox="1"/>
          <p:nvPr/>
        </p:nvSpPr>
        <p:spPr>
          <a:xfrm>
            <a:off x="8067472" y="1414816"/>
            <a:ext cx="43093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Сугробы и снег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Трескучие морозы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Морозный воздух и пар изо рта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Хмурое небо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Солнце стоит низко над горизонтом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94346E-CD57-8FA2-1A5A-5FC24BA15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57850"/>
            <a:ext cx="3878095" cy="29711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B96FB5-DE77-D363-08A4-0FDC6AD8B7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666836"/>
            <a:ext cx="3878095" cy="28339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A81550-69A5-2B09-FC1F-EC06DC255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5" y="507999"/>
            <a:ext cx="3676072" cy="605531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10910" r="14444" b="11381"/>
          <a:stretch/>
        </p:blipFill>
        <p:spPr>
          <a:xfrm>
            <a:off x="618834" y="220012"/>
            <a:ext cx="2077791" cy="20436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25" y="220012"/>
            <a:ext cx="1928015" cy="204363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40" y="220012"/>
            <a:ext cx="2393817" cy="20436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39" y="220012"/>
            <a:ext cx="3016079" cy="204363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r="15118"/>
          <a:stretch/>
        </p:blipFill>
        <p:spPr>
          <a:xfrm>
            <a:off x="9970418" y="220012"/>
            <a:ext cx="1602746" cy="204363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 b="11904"/>
          <a:stretch/>
        </p:blipFill>
        <p:spPr>
          <a:xfrm>
            <a:off x="6595353" y="2459049"/>
            <a:ext cx="2780789" cy="191898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4" y="4590473"/>
            <a:ext cx="2492585" cy="198399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 r="19293"/>
          <a:stretch/>
        </p:blipFill>
        <p:spPr>
          <a:xfrm>
            <a:off x="9376143" y="2459049"/>
            <a:ext cx="2232766" cy="191898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0" y="2459050"/>
            <a:ext cx="2163739" cy="191898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02" y="4589769"/>
            <a:ext cx="2192383" cy="198399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2824" y="2459049"/>
            <a:ext cx="1950009" cy="191898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5156" y="4589768"/>
            <a:ext cx="2653750" cy="198470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11021" r="16184" b="7579"/>
          <a:stretch/>
        </p:blipFill>
        <p:spPr>
          <a:xfrm>
            <a:off x="4692747" y="2459049"/>
            <a:ext cx="2003617" cy="191898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85" y="4589770"/>
            <a:ext cx="2063824" cy="198399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 r="25619"/>
          <a:stretch/>
        </p:blipFill>
        <p:spPr>
          <a:xfrm>
            <a:off x="7305271" y="4589767"/>
            <a:ext cx="1687524" cy="19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6893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D0C155-1246-DD7F-F415-6B9AD465B0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02020"/>
            <a:ext cx="2013161" cy="11314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E33F74-5D01-5175-361E-A7C00A2B8E1C}"/>
              </a:ext>
            </a:extLst>
          </p:cNvPr>
          <p:cNvSpPr txBox="1"/>
          <p:nvPr/>
        </p:nvSpPr>
        <p:spPr>
          <a:xfrm>
            <a:off x="6396549" y="117693"/>
            <a:ext cx="5564541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диких животных зимой наступает сложный период. Холодно, много снега и мало пищи</a:t>
            </a:r>
          </a:p>
          <a:p>
            <a:endParaRPr lang="ru-RU" dirty="0"/>
          </a:p>
          <a:p>
            <a:r>
              <a:rPr lang="ru-RU" dirty="0"/>
              <a:t>Некоторые животные впадают в спячку</a:t>
            </a:r>
          </a:p>
          <a:p>
            <a:endParaRPr lang="ru-RU" dirty="0">
              <a:cs typeface="Arial" panose="020B0604020202020204" pitchFamily="34" charset="0"/>
            </a:endParaRPr>
          </a:p>
          <a:p>
            <a:r>
              <a:rPr lang="ru-RU" b="1" dirty="0"/>
              <a:t>Медведь</a:t>
            </a:r>
            <a:r>
              <a:rPr lang="ru-RU" dirty="0"/>
              <a:t> перед тем как впасть в спячку сооружает себе берлогу  и наедает много жира</a:t>
            </a:r>
          </a:p>
          <a:p>
            <a:endParaRPr lang="ru-RU" dirty="0"/>
          </a:p>
          <a:p>
            <a:r>
              <a:rPr lang="ru-RU" b="1" dirty="0"/>
              <a:t>Бурундук</a:t>
            </a:r>
            <a:r>
              <a:rPr lang="ru-RU" dirty="0"/>
              <a:t> засыпает, сделав полную нору под деревом запасов. Спит крепко, его не добудиться</a:t>
            </a:r>
          </a:p>
          <a:p>
            <a:endParaRPr lang="ru-RU" dirty="0"/>
          </a:p>
          <a:p>
            <a:r>
              <a:rPr lang="ru-RU" b="1" dirty="0"/>
              <a:t>Ёжик</a:t>
            </a:r>
            <a:r>
              <a:rPr lang="ru-RU" dirty="0"/>
              <a:t>, набравший жиру, готовит себе уютное гнездышко в глубоких ямках или норках и спит, свернувшись в клубочек</a:t>
            </a:r>
          </a:p>
          <a:p>
            <a:endParaRPr lang="ru-RU" dirty="0"/>
          </a:p>
          <a:p>
            <a:r>
              <a:rPr lang="ru-RU" b="1" dirty="0"/>
              <a:t>Летучие мыши </a:t>
            </a:r>
            <a:r>
              <a:rPr lang="ru-RU" dirty="0"/>
              <a:t>задолго до прихода зимы ищут себе укромную пещерку или чердак. Иногда просыпаются, ищут себе еду и снова спят</a:t>
            </a:r>
          </a:p>
          <a:p>
            <a:endParaRPr lang="ru-RU" dirty="0"/>
          </a:p>
          <a:p>
            <a:r>
              <a:rPr lang="ru-RU" dirty="0"/>
              <a:t>Спят и </a:t>
            </a:r>
            <a:r>
              <a:rPr lang="ru-RU" b="1" dirty="0"/>
              <a:t>еноты, хомяки, барсуки, сурки, суслики и даже лягушки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825E66-27CD-1B8F-39E3-B54B4729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6" r="3518" b="8219"/>
          <a:stretch/>
        </p:blipFill>
        <p:spPr>
          <a:xfrm>
            <a:off x="424596" y="482642"/>
            <a:ext cx="5776691" cy="38175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28772A-8E0F-2C26-D9AB-4DCF044A1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t="8551" r="9234"/>
          <a:stretch/>
        </p:blipFill>
        <p:spPr>
          <a:xfrm>
            <a:off x="423817" y="4654749"/>
            <a:ext cx="2705235" cy="19954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9BE3F7-9933-96C4-8CB4-47F3CCA427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1196" r="9508" b="19382"/>
          <a:stretch/>
        </p:blipFill>
        <p:spPr>
          <a:xfrm>
            <a:off x="3604405" y="4662364"/>
            <a:ext cx="2628195" cy="199549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D8E479-71CE-9C9C-FAD1-55817F87B251}"/>
              </a:ext>
            </a:extLst>
          </p:cNvPr>
          <p:cNvSpPr txBox="1"/>
          <p:nvPr/>
        </p:nvSpPr>
        <p:spPr>
          <a:xfrm>
            <a:off x="544946" y="2082086"/>
            <a:ext cx="2161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медведь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F37BCA-E84D-FB14-BD59-D5018BA65FE6}"/>
              </a:ext>
            </a:extLst>
          </p:cNvPr>
          <p:cNvSpPr txBox="1"/>
          <p:nvPr/>
        </p:nvSpPr>
        <p:spPr>
          <a:xfrm>
            <a:off x="3648649" y="2082086"/>
            <a:ext cx="884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ёж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A929C2-7548-AD58-03A2-F88CA5F9720B}"/>
              </a:ext>
            </a:extLst>
          </p:cNvPr>
          <p:cNvSpPr txBox="1"/>
          <p:nvPr/>
        </p:nvSpPr>
        <p:spPr>
          <a:xfrm>
            <a:off x="424596" y="3902635"/>
            <a:ext cx="1394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барсук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6FF85F-9F7F-4535-BA39-D9D4022D5F2B}"/>
              </a:ext>
            </a:extLst>
          </p:cNvPr>
          <p:cNvSpPr txBox="1"/>
          <p:nvPr/>
        </p:nvSpPr>
        <p:spPr>
          <a:xfrm>
            <a:off x="3604405" y="3902635"/>
            <a:ext cx="2290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Летучая</a:t>
            </a:r>
            <a:r>
              <a:rPr lang="ru-RU" dirty="0"/>
              <a:t> </a:t>
            </a:r>
            <a:r>
              <a:rPr lang="ru-RU" b="1" dirty="0">
                <a:solidFill>
                  <a:schemeClr val="bg1"/>
                </a:solidFill>
              </a:rPr>
              <a:t>мышь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8517AE-4CE7-B07D-1EB6-85824F03D0BA}"/>
              </a:ext>
            </a:extLst>
          </p:cNvPr>
          <p:cNvSpPr txBox="1"/>
          <p:nvPr/>
        </p:nvSpPr>
        <p:spPr>
          <a:xfrm>
            <a:off x="437255" y="6095585"/>
            <a:ext cx="1096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енот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2D36DB-9F2E-A676-646C-0769BA9FE5BF}"/>
              </a:ext>
            </a:extLst>
          </p:cNvPr>
          <p:cNvSpPr txBox="1"/>
          <p:nvPr/>
        </p:nvSpPr>
        <p:spPr>
          <a:xfrm>
            <a:off x="4483240" y="6095585"/>
            <a:ext cx="1108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суслик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13AFF91-8CA0-852E-5BC6-B12E4C42AF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7" t="-1619" r="50605" b="11576"/>
          <a:stretch/>
        </p:blipFill>
        <p:spPr>
          <a:xfrm>
            <a:off x="3091509" y="397164"/>
            <a:ext cx="525827" cy="626069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6C3047F-0FF5-557F-9992-09CDEAD190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" t="25041" r="40303" b="69455"/>
          <a:stretch/>
        </p:blipFill>
        <p:spPr>
          <a:xfrm>
            <a:off x="424596" y="4300144"/>
            <a:ext cx="5776691" cy="37745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BBEEBAC-AB04-7DFB-929F-4263AE82C4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4" r="44647" b="69337"/>
          <a:stretch/>
        </p:blipFill>
        <p:spPr>
          <a:xfrm>
            <a:off x="423817" y="2416504"/>
            <a:ext cx="5776692" cy="2447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" y="0"/>
            <a:ext cx="1218146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300" y="2403170"/>
            <a:ext cx="1582997" cy="15829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12" y="2246383"/>
            <a:ext cx="1616624" cy="2242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80" y="5021080"/>
            <a:ext cx="2184684" cy="16482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12" y="4763737"/>
            <a:ext cx="2035826" cy="20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804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1EA7BC-DE9F-D7B1-1F2A-4EF6C5B7C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1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7DA3D-77F4-FEED-AC1E-3B9E15E260C6}"/>
              </a:ext>
            </a:extLst>
          </p:cNvPr>
          <p:cNvSpPr txBox="1"/>
          <p:nvPr/>
        </p:nvSpPr>
        <p:spPr>
          <a:xfrm>
            <a:off x="511499" y="994537"/>
            <a:ext cx="350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Одним из таких запасливых зверьков является белка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67F6AA-DD1F-78D9-0978-2534B84E8245}"/>
              </a:ext>
            </a:extLst>
          </p:cNvPr>
          <p:cNvSpPr txBox="1"/>
          <p:nvPr/>
        </p:nvSpPr>
        <p:spPr>
          <a:xfrm>
            <a:off x="374072" y="145741"/>
            <a:ext cx="1144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спящие животные задолго до холодов отращивают более теплую и густую шерсть. Многие из них создают запасы еды и утепляют свое жилье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221533-0EAB-B72D-155C-1F1AEC127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" t="2665" r="10205" b="3606"/>
          <a:stretch/>
        </p:blipFill>
        <p:spPr>
          <a:xfrm>
            <a:off x="374072" y="1551710"/>
            <a:ext cx="3499977" cy="22733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FB3A4E-D090-AE67-F78F-B944926D2820}"/>
              </a:ext>
            </a:extLst>
          </p:cNvPr>
          <p:cNvSpPr txBox="1"/>
          <p:nvPr/>
        </p:nvSpPr>
        <p:spPr>
          <a:xfrm>
            <a:off x="4641289" y="994536"/>
            <a:ext cx="2706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Лоси любят есть кору молодых осинок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F09D76-8939-3333-921F-200B52429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82" y="1549524"/>
            <a:ext cx="3582201" cy="227332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EB5D8E-B9B8-8A35-9583-1E1ED88D5598}"/>
              </a:ext>
            </a:extLst>
          </p:cNvPr>
          <p:cNvSpPr txBox="1"/>
          <p:nvPr/>
        </p:nvSpPr>
        <p:spPr>
          <a:xfrm>
            <a:off x="7839649" y="746384"/>
            <a:ext cx="4114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мягкой зиме кабаны достают разные корешки и листочки. В морозы часто голодают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3C954D-5EFD-DBC2-DADD-CBFEBCE68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946" y="1538456"/>
            <a:ext cx="3817752" cy="228998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CC4BA5-3DF6-9205-FC86-D480E945C350}"/>
              </a:ext>
            </a:extLst>
          </p:cNvPr>
          <p:cNvSpPr txBox="1"/>
          <p:nvPr/>
        </p:nvSpPr>
        <p:spPr>
          <a:xfrm>
            <a:off x="0" y="3799468"/>
            <a:ext cx="436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Волк самый опасный хищник. Как начинает темнеть, выходит на охоту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B957FC6-039D-D7C7-1736-8A73B7776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2" y="4378036"/>
            <a:ext cx="3470563" cy="24799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110251-A95C-2488-192A-A3B03C485325}"/>
              </a:ext>
            </a:extLst>
          </p:cNvPr>
          <p:cNvSpPr txBox="1"/>
          <p:nvPr/>
        </p:nvSpPr>
        <p:spPr>
          <a:xfrm>
            <a:off x="4472422" y="3777779"/>
            <a:ext cx="270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Лисица каждый день выходит на охоту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D1338-680D-E5B4-56BA-C2550D013EE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87" y="4378036"/>
            <a:ext cx="3582201" cy="245220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20D033-203F-4D4E-4912-E0B2551DBBFE}"/>
              </a:ext>
            </a:extLst>
          </p:cNvPr>
          <p:cNvSpPr txBox="1"/>
          <p:nvPr/>
        </p:nvSpPr>
        <p:spPr>
          <a:xfrm>
            <a:off x="7641935" y="3813565"/>
            <a:ext cx="3823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75000"/>
                  </a:schemeClr>
                </a:solidFill>
              </a:rPr>
              <a:t>Мыши запасаются семечками и высушивают ягоды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9FBE5AE-ECE6-15AF-5714-120C75CFA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29" y="4417170"/>
            <a:ext cx="3817752" cy="24130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755"/>
            <a:ext cx="12192000" cy="71212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60" y="424874"/>
            <a:ext cx="3528215" cy="37736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7" t="16379" r="33869" b="18826"/>
          <a:stretch/>
        </p:blipFill>
        <p:spPr>
          <a:xfrm>
            <a:off x="4167493" y="440092"/>
            <a:ext cx="3601448" cy="37736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71" y="440092"/>
            <a:ext cx="3872961" cy="367009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1" t="84661" r="29230" b="4749"/>
          <a:stretch/>
        </p:blipFill>
        <p:spPr>
          <a:xfrm>
            <a:off x="380293" y="4737477"/>
            <a:ext cx="3500582" cy="60036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8" t="16236" r="40658" b="73175"/>
          <a:stretch/>
        </p:blipFill>
        <p:spPr>
          <a:xfrm>
            <a:off x="4832640" y="4726633"/>
            <a:ext cx="2346037" cy="6003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8" t="15909" r="47363" b="73013"/>
          <a:stretch/>
        </p:blipFill>
        <p:spPr>
          <a:xfrm>
            <a:off x="9001125" y="4691207"/>
            <a:ext cx="1791855" cy="6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5704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52F104-9ABB-03AB-E5FF-B3C251CC2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A6B610-0D82-B71E-816B-6B2E63E5282A}"/>
              </a:ext>
            </a:extLst>
          </p:cNvPr>
          <p:cNvSpPr txBox="1"/>
          <p:nvPr/>
        </p:nvSpPr>
        <p:spPr>
          <a:xfrm>
            <a:off x="4110182" y="-26705"/>
            <a:ext cx="10215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Зимующие птицы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8D709C-DED8-1A60-067D-090CF0E12E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8" y="523328"/>
            <a:ext cx="1901306" cy="121394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A88843-C653-1683-CC34-19D53CF26C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590" y="523329"/>
            <a:ext cx="1952476" cy="12139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D50D21-4FE3-B59E-99DA-15E06B4E18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4" y="1977415"/>
            <a:ext cx="1919576" cy="165247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A154F3E-D110-346F-5396-DF55EE5B88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51" y="543583"/>
            <a:ext cx="1993265" cy="122549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F4CE23-EEB5-7627-E0D4-57D9B652E7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06" y="523328"/>
            <a:ext cx="1996429" cy="124574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F5FD007-C495-F392-79AF-F92CDDC45F1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05" y="1867716"/>
            <a:ext cx="1952476" cy="140601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996B360-6F0E-77A8-ADD4-553F0C0E4B5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29" y="1867716"/>
            <a:ext cx="1993265" cy="142288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0516AD5-FFBD-8C02-7850-25510C499B9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63" y="5096883"/>
            <a:ext cx="1939118" cy="163089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DDC47D4-23AE-BC57-F92F-3B508FED81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21" y="3429000"/>
            <a:ext cx="1996428" cy="14978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6184162-648A-0D5C-0EA1-5AD292977DC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22" y="5082127"/>
            <a:ext cx="1996428" cy="162061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69846E3-2DCB-8944-89E5-D86EE7357AF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7" y="3828116"/>
            <a:ext cx="2023881" cy="136814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D7EC01C-E110-EB9F-0BA9-72161DE8566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28" y="5344881"/>
            <a:ext cx="2083050" cy="136814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48EBE42-2A5F-2B49-9540-7F5A42081AB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372" y="3388293"/>
            <a:ext cx="1952477" cy="150814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A6AFA97-211A-3D27-72FC-D913D0842C5F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117" y="3429000"/>
            <a:ext cx="1996428" cy="14978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E403C0-E37C-50D0-358F-F72748F84720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90" y="1876147"/>
            <a:ext cx="1996428" cy="140601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B17E80A-D98F-2495-8E1C-A2AAEC52385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53" y="5092411"/>
            <a:ext cx="1996428" cy="162061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C30AA1A-05CA-209E-0602-271657486AAF}"/>
              </a:ext>
            </a:extLst>
          </p:cNvPr>
          <p:cNvSpPr txBox="1"/>
          <p:nvPr/>
        </p:nvSpPr>
        <p:spPr>
          <a:xfrm>
            <a:off x="2521838" y="1408759"/>
            <a:ext cx="175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2B556B-6E61-DEA6-1479-EBC12418F09E}"/>
              </a:ext>
            </a:extLst>
          </p:cNvPr>
          <p:cNvSpPr txBox="1"/>
          <p:nvPr/>
        </p:nvSpPr>
        <p:spPr>
          <a:xfrm>
            <a:off x="418598" y="1382599"/>
            <a:ext cx="149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F12562-0B58-844C-C087-ED8E7AAFFC20}"/>
              </a:ext>
            </a:extLst>
          </p:cNvPr>
          <p:cNvSpPr txBox="1"/>
          <p:nvPr/>
        </p:nvSpPr>
        <p:spPr>
          <a:xfrm>
            <a:off x="4659671" y="1408759"/>
            <a:ext cx="1700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3C99DD-A0D2-6250-46FF-9F326C3C18E0}"/>
              </a:ext>
            </a:extLst>
          </p:cNvPr>
          <p:cNvSpPr txBox="1"/>
          <p:nvPr/>
        </p:nvSpPr>
        <p:spPr>
          <a:xfrm>
            <a:off x="6743297" y="1454139"/>
            <a:ext cx="1800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BE63C0-B922-0FC3-3E07-BD718FB1AE14}"/>
              </a:ext>
            </a:extLst>
          </p:cNvPr>
          <p:cNvSpPr txBox="1"/>
          <p:nvPr/>
        </p:nvSpPr>
        <p:spPr>
          <a:xfrm>
            <a:off x="370740" y="3260558"/>
            <a:ext cx="176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2EA707-8DDE-F5EC-7D1A-B43F531109A5}"/>
              </a:ext>
            </a:extLst>
          </p:cNvPr>
          <p:cNvSpPr txBox="1"/>
          <p:nvPr/>
        </p:nvSpPr>
        <p:spPr>
          <a:xfrm>
            <a:off x="2466249" y="2921266"/>
            <a:ext cx="1562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016BDD-E3F4-9B5A-55FF-BD3FEEC8F439}"/>
              </a:ext>
            </a:extLst>
          </p:cNvPr>
          <p:cNvSpPr txBox="1"/>
          <p:nvPr/>
        </p:nvSpPr>
        <p:spPr>
          <a:xfrm>
            <a:off x="4706748" y="2904403"/>
            <a:ext cx="157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32F9AA-2870-9CCB-111A-26F65A77BE0A}"/>
              </a:ext>
            </a:extLst>
          </p:cNvPr>
          <p:cNvSpPr txBox="1"/>
          <p:nvPr/>
        </p:nvSpPr>
        <p:spPr>
          <a:xfrm>
            <a:off x="6818656" y="2921266"/>
            <a:ext cx="1952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6474978-D673-CA30-E0C5-F1BE950EA32B}"/>
              </a:ext>
            </a:extLst>
          </p:cNvPr>
          <p:cNvSpPr txBox="1"/>
          <p:nvPr/>
        </p:nvSpPr>
        <p:spPr>
          <a:xfrm>
            <a:off x="418598" y="4807309"/>
            <a:ext cx="175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11E06B3-0D28-2A3F-9DCD-DD30D59F5224}"/>
              </a:ext>
            </a:extLst>
          </p:cNvPr>
          <p:cNvSpPr txBox="1"/>
          <p:nvPr/>
        </p:nvSpPr>
        <p:spPr>
          <a:xfrm>
            <a:off x="2477106" y="4612993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C0B153A-7142-0B15-23B4-42A8E1ED56E2}"/>
              </a:ext>
            </a:extLst>
          </p:cNvPr>
          <p:cNvSpPr txBox="1"/>
          <p:nvPr/>
        </p:nvSpPr>
        <p:spPr>
          <a:xfrm>
            <a:off x="4553036" y="4578100"/>
            <a:ext cx="1752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4E682C-5A2D-9F3A-52EC-55EC4A7C338A}"/>
              </a:ext>
            </a:extLst>
          </p:cNvPr>
          <p:cNvSpPr txBox="1"/>
          <p:nvPr/>
        </p:nvSpPr>
        <p:spPr>
          <a:xfrm>
            <a:off x="6793942" y="4567816"/>
            <a:ext cx="144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836E116-4CB9-0129-0B1C-21BA3A91D1FA}"/>
              </a:ext>
            </a:extLst>
          </p:cNvPr>
          <p:cNvSpPr txBox="1"/>
          <p:nvPr/>
        </p:nvSpPr>
        <p:spPr>
          <a:xfrm>
            <a:off x="207672" y="6403115"/>
            <a:ext cx="175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3298A18-5135-3513-3BAC-97978249FD68}"/>
              </a:ext>
            </a:extLst>
          </p:cNvPr>
          <p:cNvSpPr txBox="1"/>
          <p:nvPr/>
        </p:nvSpPr>
        <p:spPr>
          <a:xfrm>
            <a:off x="2448373" y="6403115"/>
            <a:ext cx="162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CC5E67-F9D4-DBFE-29D3-5BD7FC5C863C}"/>
              </a:ext>
            </a:extLst>
          </p:cNvPr>
          <p:cNvSpPr txBox="1"/>
          <p:nvPr/>
        </p:nvSpPr>
        <p:spPr>
          <a:xfrm>
            <a:off x="4563028" y="6353323"/>
            <a:ext cx="157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2745C3-B9C0-B7FA-9CD5-689958D63247}"/>
              </a:ext>
            </a:extLst>
          </p:cNvPr>
          <p:cNvSpPr txBox="1"/>
          <p:nvPr/>
        </p:nvSpPr>
        <p:spPr>
          <a:xfrm>
            <a:off x="6697677" y="6383408"/>
            <a:ext cx="168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A4C4DB5-B749-C10B-EA0C-A34003DDA6E2}"/>
              </a:ext>
            </a:extLst>
          </p:cNvPr>
          <p:cNvSpPr txBox="1"/>
          <p:nvPr/>
        </p:nvSpPr>
        <p:spPr>
          <a:xfrm>
            <a:off x="9109175" y="914400"/>
            <a:ext cx="21776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Воробей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Ворона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Глухарь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Голубь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Галка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Дятел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Клёст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Чиж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Снегирь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Сорока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Щегол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Поползень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Сова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Свиристель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Тетерев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chemeClr val="bg2"/>
                </a:solidFill>
              </a:rPr>
              <a:t>Синица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46" y="-15708"/>
            <a:ext cx="1246935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6539" r="3798" b="21359"/>
          <a:stretch/>
        </p:blipFill>
        <p:spPr>
          <a:xfrm>
            <a:off x="3121453" y="2708902"/>
            <a:ext cx="5818909" cy="337127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37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37F727-2C28-BD05-9408-4B392059F557}"/>
              </a:ext>
            </a:extLst>
          </p:cNvPr>
          <p:cNvSpPr txBox="1"/>
          <p:nvPr/>
        </p:nvSpPr>
        <p:spPr>
          <a:xfrm>
            <a:off x="6595353" y="496111"/>
            <a:ext cx="511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0CA138-05F4-B67C-3176-967B4C700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4C20F-7389-4CC9-DFA0-8856053B353F}"/>
              </a:ext>
            </a:extLst>
          </p:cNvPr>
          <p:cNvSpPr txBox="1"/>
          <p:nvPr/>
        </p:nvSpPr>
        <p:spPr>
          <a:xfrm>
            <a:off x="8067472" y="1414816"/>
            <a:ext cx="43093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Сугробы и снег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Трескучие морозы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Морозный воздух и пар изо рта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Хмурое небо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Солнце стоит низко над горизонтом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94346E-CD57-8FA2-1A5A-5FC24BA15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57850"/>
            <a:ext cx="3878095" cy="29711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B96FB5-DE77-D363-08A4-0FDC6AD8B7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666836"/>
            <a:ext cx="3878095" cy="283399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A81550-69A5-2B09-FC1F-EC06DC255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5" y="507999"/>
            <a:ext cx="3676072" cy="605531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t="10910" r="14444" b="11381"/>
          <a:stretch/>
        </p:blipFill>
        <p:spPr>
          <a:xfrm>
            <a:off x="618834" y="220012"/>
            <a:ext cx="2077791" cy="20436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25" y="220012"/>
            <a:ext cx="1928015" cy="204363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40" y="220012"/>
            <a:ext cx="2393817" cy="204363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39" y="220012"/>
            <a:ext cx="3016079" cy="204363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r="15118"/>
          <a:stretch/>
        </p:blipFill>
        <p:spPr>
          <a:xfrm>
            <a:off x="9970418" y="220012"/>
            <a:ext cx="1602746" cy="204363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 b="11904"/>
          <a:stretch/>
        </p:blipFill>
        <p:spPr>
          <a:xfrm>
            <a:off x="6595353" y="2459049"/>
            <a:ext cx="2780789" cy="191898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4" y="4590473"/>
            <a:ext cx="2492585" cy="198399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 r="19293"/>
          <a:stretch/>
        </p:blipFill>
        <p:spPr>
          <a:xfrm>
            <a:off x="9376143" y="2459049"/>
            <a:ext cx="2232766" cy="191898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0" y="2459050"/>
            <a:ext cx="2163739" cy="191898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702" y="4589769"/>
            <a:ext cx="2192383" cy="198399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2824" y="2459049"/>
            <a:ext cx="1950009" cy="191898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5156" y="4589768"/>
            <a:ext cx="2653750" cy="1984703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11021" r="16184" b="7579"/>
          <a:stretch/>
        </p:blipFill>
        <p:spPr>
          <a:xfrm>
            <a:off x="4692747" y="2459049"/>
            <a:ext cx="2003617" cy="191898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85" y="4589770"/>
            <a:ext cx="2063824" cy="198399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7" r="25619"/>
          <a:stretch/>
        </p:blipFill>
        <p:spPr>
          <a:xfrm>
            <a:off x="7305271" y="4589768"/>
            <a:ext cx="1687524" cy="19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4107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13953E-23A1-B809-1749-84CBB4292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8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E2E241-94C6-C6F9-6DDE-1FD07AA6ECA7}"/>
              </a:ext>
            </a:extLst>
          </p:cNvPr>
          <p:cNvSpPr txBox="1"/>
          <p:nvPr/>
        </p:nvSpPr>
        <p:spPr>
          <a:xfrm>
            <a:off x="600364" y="138638"/>
            <a:ext cx="4738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Живая природа зимой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животные  </a:t>
            </a:r>
            <a:r>
              <a:rPr lang="ru-RU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растения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F8CDF-1748-6183-3E43-D3B2562FE16C}"/>
              </a:ext>
            </a:extLst>
          </p:cNvPr>
          <p:cNvSpPr txBox="1"/>
          <p:nvPr/>
        </p:nvSpPr>
        <p:spPr>
          <a:xfrm>
            <a:off x="7495310" y="175583"/>
            <a:ext cx="49276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Неживая природа зимой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температура воздуха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положение солнца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водоемы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осадки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7326DE-EF34-C3FA-E012-B0655F7041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5" y="1120684"/>
            <a:ext cx="2064328" cy="18103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8EC3F0-6B50-FC54-C33B-40A40738115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36" y="615691"/>
            <a:ext cx="3200401" cy="222153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C155AC-4CEA-1267-A536-09E1A60937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1" y="3008579"/>
            <a:ext cx="2262909" cy="18834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83F237-509B-66F7-3FD1-730D69114D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3" y="2925512"/>
            <a:ext cx="2987964" cy="198823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792F0B-FA4A-003F-BA44-28FB1A521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03" y="1591356"/>
            <a:ext cx="2774867" cy="290675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47CFEBC-F027-2A8C-7266-E24350AF92E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10" y="5002036"/>
            <a:ext cx="2623127" cy="18559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A6F84F2-EFDF-BA89-0804-8B16FFDE89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5" y="5002036"/>
            <a:ext cx="2623127" cy="185596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FBAFCAA-4784-355F-4BD8-E6DA222061C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03" y="4644046"/>
            <a:ext cx="2786744" cy="221395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59D1969-22FD-9706-8528-BA92BAEA40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36" y="1591355"/>
            <a:ext cx="3127906" cy="290675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3659F6E-2B83-4772-A05D-EDDDA91998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236" y="4644046"/>
            <a:ext cx="3183484" cy="221395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1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1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E2E349-BBD9-B544-275B-487AAF523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58714B-BA53-F9C3-2EA2-35D106A3A247}"/>
              </a:ext>
            </a:extLst>
          </p:cNvPr>
          <p:cNvSpPr txBox="1"/>
          <p:nvPr/>
        </p:nvSpPr>
        <p:spPr>
          <a:xfrm>
            <a:off x="874921" y="656537"/>
            <a:ext cx="5070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Люди зимой одеваются в теплую одежду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2FF790-8B3F-761B-6631-C30EBA898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8" y="1814481"/>
            <a:ext cx="6102454" cy="416144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0C6959-B85E-C7A1-555C-F8C6FE934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410" y="1814483"/>
            <a:ext cx="5435612" cy="416144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3E1B1C-FC9B-F636-08E7-20FAE810EAFD}"/>
              </a:ext>
            </a:extLst>
          </p:cNvPr>
          <p:cNvSpPr txBox="1"/>
          <p:nvPr/>
        </p:nvSpPr>
        <p:spPr>
          <a:xfrm>
            <a:off x="7106458" y="840657"/>
            <a:ext cx="486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Пар изо рта в морозную погоду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836" y="1938139"/>
            <a:ext cx="6594763" cy="4850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193753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3157</TotalTime>
  <Words>335</Words>
  <Application>Microsoft Office PowerPoint</Application>
  <PresentationFormat>Широкоэкранный</PresentationFormat>
  <Paragraphs>102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Белкина</dc:creator>
  <cp:lastModifiedBy>user</cp:lastModifiedBy>
  <cp:revision>88</cp:revision>
  <dcterms:created xsi:type="dcterms:W3CDTF">2022-07-15T13:30:49Z</dcterms:created>
  <dcterms:modified xsi:type="dcterms:W3CDTF">2023-03-23T20:30:56Z</dcterms:modified>
</cp:coreProperties>
</file>