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4" r:id="rId5"/>
    <p:sldId id="260" r:id="rId6"/>
    <p:sldId id="267" r:id="rId7"/>
    <p:sldId id="262" r:id="rId8"/>
    <p:sldId id="265" r:id="rId9"/>
    <p:sldId id="273" r:id="rId10"/>
    <p:sldId id="27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Marat\Desktop\ПРОЕКТ 4 НОЯБРЯ\Depositphotos_13896255_l.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020272" y="452810"/>
            <a:ext cx="2016224" cy="2016224"/>
          </a:xfrm>
          <a:prstGeom prst="rect">
            <a:avLst/>
          </a:prstGeom>
          <a:noFill/>
        </p:spPr>
      </p:pic>
      <p:sp>
        <p:nvSpPr>
          <p:cNvPr id="5" name="Подзаголовок 4"/>
          <p:cNvSpPr>
            <a:spLocks noGrp="1"/>
          </p:cNvSpPr>
          <p:nvPr>
            <p:ph type="subTitle" idx="1"/>
          </p:nvPr>
        </p:nvSpPr>
        <p:spPr>
          <a:xfrm>
            <a:off x="651520" y="692696"/>
            <a:ext cx="7016824" cy="5616624"/>
          </a:xfrm>
        </p:spPr>
        <p:txBody>
          <a:bodyPr>
            <a:normAutofit/>
          </a:bodyPr>
          <a:lstStyle/>
          <a:p>
            <a:r>
              <a:rPr lang="ru-RU" dirty="0">
                <a:solidFill>
                  <a:schemeClr val="tx1"/>
                </a:solidFill>
                <a:latin typeface="PT Astra Serif" panose="020A0703040505020204" pitchFamily="18" charset="-52"/>
                <a:ea typeface="PT Astra Serif" panose="020A0703040505020204" pitchFamily="18" charset="-52"/>
              </a:rPr>
              <a:t>Конкурс по номинации:</a:t>
            </a:r>
          </a:p>
          <a:p>
            <a:r>
              <a:rPr lang="ru-RU" dirty="0">
                <a:solidFill>
                  <a:schemeClr val="tx1"/>
                </a:solidFill>
                <a:latin typeface="PT Astra Serif" panose="020A0703040505020204" pitchFamily="18" charset="-52"/>
                <a:ea typeface="PT Astra Serif" panose="020A0703040505020204" pitchFamily="18" charset="-52"/>
              </a:rPr>
              <a:t>«Лучшая методическая разработка по патриотическому воспитанию»</a:t>
            </a:r>
          </a:p>
          <a:p>
            <a:r>
              <a:rPr lang="ru-RU" dirty="0">
                <a:solidFill>
                  <a:schemeClr val="tx1"/>
                </a:solidFill>
                <a:latin typeface="PT Astra Serif" panose="020A0703040505020204" pitchFamily="18" charset="-52"/>
                <a:ea typeface="PT Astra Serif" panose="020A0703040505020204" pitchFamily="18" charset="-52"/>
              </a:rPr>
              <a:t>Проект на тему:</a:t>
            </a:r>
          </a:p>
          <a:p>
            <a:r>
              <a:rPr lang="ru-RU" dirty="0">
                <a:solidFill>
                  <a:schemeClr val="tx1"/>
                </a:solidFill>
                <a:latin typeface="PT Astra Serif" panose="020A0703040505020204" pitchFamily="18" charset="-52"/>
                <a:ea typeface="PT Astra Serif" panose="020A0703040505020204" pitchFamily="18" charset="-52"/>
              </a:rPr>
              <a:t>«День народного единства</a:t>
            </a:r>
            <a:r>
              <a:rPr lang="ru-RU" dirty="0" smtClean="0">
                <a:solidFill>
                  <a:schemeClr val="tx1"/>
                </a:solidFill>
                <a:latin typeface="PT Astra Serif" panose="020A0703040505020204" pitchFamily="18" charset="-52"/>
                <a:ea typeface="PT Astra Serif" panose="020A0703040505020204" pitchFamily="18" charset="-52"/>
              </a:rPr>
              <a:t>»</a:t>
            </a:r>
          </a:p>
          <a:p>
            <a:endParaRPr lang="ru-RU" dirty="0">
              <a:solidFill>
                <a:schemeClr val="tx1"/>
              </a:solidFill>
              <a:latin typeface="PT Astra Serif" panose="020A0703040505020204" pitchFamily="18" charset="-52"/>
              <a:ea typeface="PT Astra Serif" panose="020A0703040505020204" pitchFamily="18" charset="-52"/>
            </a:endParaRPr>
          </a:p>
          <a:p>
            <a:endParaRPr lang="ru-RU" dirty="0">
              <a:solidFill>
                <a:schemeClr val="tx1"/>
              </a:solidFill>
              <a:latin typeface="PT Astra Serif" panose="020A0703040505020204" pitchFamily="18" charset="-52"/>
              <a:ea typeface="PT Astra Serif" panose="020A0703040505020204" pitchFamily="18" charset="-52"/>
            </a:endParaRPr>
          </a:p>
          <a:p>
            <a:pPr algn="just"/>
            <a:r>
              <a:rPr lang="ru-RU" sz="1900" dirty="0" err="1">
                <a:solidFill>
                  <a:schemeClr val="tx1"/>
                </a:solidFill>
                <a:latin typeface="PT Astra Serif" panose="020A0703040505020204" pitchFamily="18" charset="-52"/>
                <a:ea typeface="PT Astra Serif" panose="020A0703040505020204" pitchFamily="18" charset="-52"/>
              </a:rPr>
              <a:t>Плющева</a:t>
            </a:r>
            <a:r>
              <a:rPr lang="ru-RU" sz="1900" dirty="0">
                <a:solidFill>
                  <a:schemeClr val="tx1"/>
                </a:solidFill>
                <a:latin typeface="PT Astra Serif" panose="020A0703040505020204" pitchFamily="18" charset="-52"/>
                <a:ea typeface="PT Astra Serif" panose="020A0703040505020204" pitchFamily="18" charset="-52"/>
              </a:rPr>
              <a:t> Елена Евгеньевна, воспитатель Муниципального автономного дошкольного образовательного учреждения "Детский сад № 1 поселка Красный Текстильщик" муниципального образования "Город Саратов", </a:t>
            </a:r>
            <a:r>
              <a:rPr lang="ru-RU" sz="1900" dirty="0" smtClean="0">
                <a:solidFill>
                  <a:schemeClr val="tx1"/>
                </a:solidFill>
                <a:latin typeface="PT Astra Serif" panose="020A0703040505020204" pitchFamily="18" charset="-52"/>
                <a:ea typeface="PT Astra Serif" panose="020A0703040505020204" pitchFamily="18" charset="-52"/>
              </a:rPr>
              <a:t>тел</a:t>
            </a:r>
            <a:r>
              <a:rPr lang="ru-RU" sz="1900" dirty="0" smtClean="0">
                <a:solidFill>
                  <a:schemeClr val="tx1"/>
                </a:solidFill>
                <a:latin typeface="PT Astra Serif" panose="020A0703040505020204" pitchFamily="18" charset="-52"/>
                <a:ea typeface="PT Astra Serif" panose="020A0703040505020204" pitchFamily="18" charset="-52"/>
              </a:rPr>
              <a:t>.89616442594</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solidFill>
                  <a:srgbClr val="002060"/>
                </a:solidFill>
                <a:latin typeface="PT Astra Serif" panose="020A0703040505020204" pitchFamily="18" charset="-52"/>
                <a:ea typeface="PT Astra Serif" panose="020A0703040505020204" pitchFamily="18" charset="-52"/>
              </a:rPr>
              <a:t>Результаты реализации проекта:</a:t>
            </a:r>
            <a:r>
              <a:rPr lang="ru-RU" dirty="0" smtClean="0">
                <a:solidFill>
                  <a:srgbClr val="002060"/>
                </a:solidFill>
                <a:latin typeface="PT Astra Serif" panose="020A0703040505020204" pitchFamily="18" charset="-52"/>
                <a:ea typeface="PT Astra Serif" panose="020A0703040505020204" pitchFamily="18" charset="-52"/>
              </a:rPr>
              <a:t> </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7500" lnSpcReduction="20000"/>
          </a:bodyPr>
          <a:lstStyle/>
          <a:p>
            <a:pPr algn="just"/>
            <a:r>
              <a:rPr lang="ru-RU" dirty="0" smtClean="0">
                <a:latin typeface="PT Astra Serif" panose="020A0703040505020204" pitchFamily="18" charset="-52"/>
                <a:ea typeface="PT Astra Serif" panose="020A0703040505020204" pitchFamily="18" charset="-52"/>
              </a:rPr>
              <a:t>Задачи проекта были реализованы. Повысилась познавательная активность детей. Они стали задавать больше вопросов, проявляют интерес по данной теме. Проект оказался интересным для всех его участников. Проектная деятельность позволила родителям активно участвовать в образовательно-воспитательном процессе и способствовала укреплению детско-родительских отношений. </a:t>
            </a:r>
          </a:p>
          <a:p>
            <a:pPr algn="just"/>
            <a:r>
              <a:rPr lang="ru-RU" dirty="0" smtClean="0">
                <a:latin typeface="PT Astra Serif" panose="020A0703040505020204" pitchFamily="18" charset="-52"/>
                <a:ea typeface="PT Astra Serif" panose="020A0703040505020204" pitchFamily="18" charset="-52"/>
              </a:rPr>
              <a:t>У детей сформированы знания об истории праздника День народного единства, понятие о России, как о много национальном государстве, народы которого проживают в дружбе и согласии между собой. Закреплены знания о флаге, гербе и гимне.</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2060"/>
                </a:solidFill>
                <a:latin typeface="PT Astra Serif" panose="020A0703040505020204" pitchFamily="18" charset="-52"/>
                <a:ea typeface="PT Astra Serif" panose="020A0703040505020204" pitchFamily="18" charset="-52"/>
              </a:rPr>
              <a:t>Паспорт проекта</a:t>
            </a:r>
            <a:endParaRPr lang="ru-RU" b="1" dirty="0">
              <a:solidFill>
                <a:srgbClr val="002060"/>
              </a:solidFill>
              <a:latin typeface="PT Astra Serif" panose="020A0703040505020204" pitchFamily="18" charset="-52"/>
              <a:ea typeface="PT Astra Serif" panose="020A0703040505020204" pitchFamily="18" charset="-52"/>
            </a:endParaRPr>
          </a:p>
        </p:txBody>
      </p:sp>
      <p:sp>
        <p:nvSpPr>
          <p:cNvPr id="3" name="Содержимое 2"/>
          <p:cNvSpPr>
            <a:spLocks noGrp="1"/>
          </p:cNvSpPr>
          <p:nvPr>
            <p:ph idx="1"/>
          </p:nvPr>
        </p:nvSpPr>
        <p:spPr/>
        <p:txBody>
          <a:bodyPr>
            <a:normAutofit fontScale="85000" lnSpcReduction="20000"/>
          </a:bodyPr>
          <a:lstStyle/>
          <a:p>
            <a:pPr algn="just"/>
            <a:r>
              <a:rPr lang="ru-RU" dirty="0" smtClean="0">
                <a:latin typeface="PT Astra Serif" panose="020A0703040505020204" pitchFamily="18" charset="-52"/>
                <a:ea typeface="PT Astra Serif" panose="020A0703040505020204" pitchFamily="18" charset="-52"/>
              </a:rPr>
              <a:t>Вид проекта: познавательно-практический.</a:t>
            </a:r>
          </a:p>
          <a:p>
            <a:pPr algn="just"/>
            <a:r>
              <a:rPr lang="ru-RU" dirty="0" smtClean="0">
                <a:latin typeface="PT Astra Serif" panose="020A0703040505020204" pitchFamily="18" charset="-52"/>
                <a:ea typeface="PT Astra Serif" panose="020A0703040505020204" pitchFamily="18" charset="-52"/>
              </a:rPr>
              <a:t>Сроки реализации проекта: долгосрочный (с сентября по ноябрь).</a:t>
            </a:r>
          </a:p>
          <a:p>
            <a:pPr algn="just"/>
            <a:r>
              <a:rPr lang="ru-RU" dirty="0" smtClean="0">
                <a:latin typeface="PT Astra Serif" panose="020A0703040505020204" pitchFamily="18" charset="-52"/>
                <a:ea typeface="PT Astra Serif" panose="020A0703040505020204" pitchFamily="18" charset="-52"/>
              </a:rPr>
              <a:t>Возраст детей: старший дошкольный возраст </a:t>
            </a:r>
            <a:r>
              <a:rPr lang="ru-RU" i="1" dirty="0" smtClean="0">
                <a:latin typeface="PT Astra Serif" panose="020A0703040505020204" pitchFamily="18" charset="-52"/>
                <a:ea typeface="PT Astra Serif" panose="020A0703040505020204" pitchFamily="18" charset="-52"/>
              </a:rPr>
              <a:t>5-7 лет</a:t>
            </a:r>
            <a:endParaRPr lang="ru-RU" dirty="0" smtClean="0">
              <a:latin typeface="PT Astra Serif" panose="020A0703040505020204" pitchFamily="18" charset="-52"/>
              <a:ea typeface="PT Astra Serif" panose="020A0703040505020204" pitchFamily="18" charset="-52"/>
            </a:endParaRPr>
          </a:p>
          <a:p>
            <a:pPr algn="just"/>
            <a:r>
              <a:rPr lang="ru-RU" dirty="0" smtClean="0">
                <a:latin typeface="PT Astra Serif" panose="020A0703040505020204" pitchFamily="18" charset="-52"/>
                <a:ea typeface="PT Astra Serif" panose="020A0703040505020204" pitchFamily="18" charset="-52"/>
              </a:rPr>
              <a:t>Участники проекта: воспитатели, дети, родители.</a:t>
            </a:r>
          </a:p>
          <a:p>
            <a:pPr algn="just"/>
            <a:r>
              <a:rPr lang="ru-RU" dirty="0" smtClean="0">
                <a:latin typeface="PT Astra Serif" panose="020A0703040505020204" pitchFamily="18" charset="-52"/>
                <a:ea typeface="PT Astra Serif" panose="020A0703040505020204" pitchFamily="18" charset="-52"/>
              </a:rPr>
              <a:t>Виды детской деятельности: познавательно- исследовательская, восприятие художественной литературы, коммуникативная.</a:t>
            </a:r>
          </a:p>
          <a:p>
            <a:pPr algn="just"/>
            <a:r>
              <a:rPr lang="ru-RU" dirty="0" smtClean="0">
                <a:latin typeface="PT Astra Serif" panose="020A0703040505020204" pitchFamily="18" charset="-52"/>
                <a:ea typeface="PT Astra Serif" panose="020A0703040505020204" pitchFamily="18" charset="-52"/>
              </a:rPr>
              <a:t>Используемые технологии: информационно- коммуникативная, игровая, </a:t>
            </a:r>
            <a:r>
              <a:rPr lang="ru-RU" dirty="0" err="1" smtClean="0">
                <a:latin typeface="PT Astra Serif" panose="020A0703040505020204" pitchFamily="18" charset="-52"/>
                <a:ea typeface="PT Astra Serif" panose="020A0703040505020204" pitchFamily="18" charset="-52"/>
              </a:rPr>
              <a:t>здоровьесберегающая</a:t>
            </a:r>
            <a:r>
              <a:rPr lang="ru-RU" dirty="0" smtClean="0">
                <a:latin typeface="PT Astra Serif" panose="020A0703040505020204" pitchFamily="18" charset="-52"/>
                <a:ea typeface="PT Astra Serif" panose="020A0703040505020204" pitchFamily="18" charset="-52"/>
              </a:rPr>
              <a:t>.</a:t>
            </a:r>
          </a:p>
          <a:p>
            <a:pPr algn="just"/>
            <a:endParaRPr lang="ru-RU" dirty="0">
              <a:latin typeface="PT Astra Serif" panose="020A0703040505020204" pitchFamily="18" charset="-52"/>
              <a:ea typeface="PT Astra Serif" panose="020A0703040505020204" pitchFamily="18" charset="-5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1"/>
          </p:nvPr>
        </p:nvSpPr>
        <p:spPr>
          <a:xfrm>
            <a:off x="571472" y="714356"/>
            <a:ext cx="3357586" cy="410388"/>
          </a:xfrm>
        </p:spPr>
        <p:txBody>
          <a:bodyPr>
            <a:normAutofit fontScale="92500" lnSpcReduction="10000"/>
          </a:bodyPr>
          <a:lstStyle/>
          <a:p>
            <a:pPr algn="ctr"/>
            <a:r>
              <a:rPr lang="ru-RU" dirty="0" smtClean="0">
                <a:solidFill>
                  <a:srgbClr val="002060"/>
                </a:solidFill>
                <a:latin typeface="PT Astra Serif" panose="020A0703040505020204" pitchFamily="18" charset="-52"/>
                <a:ea typeface="PT Astra Serif" panose="020A0703040505020204" pitchFamily="18" charset="-52"/>
              </a:rPr>
              <a:t>Цель:</a:t>
            </a:r>
            <a:endParaRPr lang="ru-RU" dirty="0">
              <a:solidFill>
                <a:srgbClr val="002060"/>
              </a:solidFill>
              <a:latin typeface="PT Astra Serif" panose="020A0703040505020204" pitchFamily="18" charset="-52"/>
              <a:ea typeface="PT Astra Serif" panose="020A0703040505020204" pitchFamily="18" charset="-52"/>
            </a:endParaRPr>
          </a:p>
        </p:txBody>
      </p:sp>
      <p:sp>
        <p:nvSpPr>
          <p:cNvPr id="5" name="Содержимое 4"/>
          <p:cNvSpPr>
            <a:spLocks noGrp="1"/>
          </p:cNvSpPr>
          <p:nvPr>
            <p:ph sz="half" idx="2"/>
          </p:nvPr>
        </p:nvSpPr>
        <p:spPr>
          <a:xfrm>
            <a:off x="457200" y="1124744"/>
            <a:ext cx="4040188" cy="5001419"/>
          </a:xfrm>
        </p:spPr>
        <p:txBody>
          <a:bodyPr>
            <a:normAutofit fontScale="85000" lnSpcReduction="10000"/>
          </a:bodyPr>
          <a:lstStyle/>
          <a:p>
            <a:pPr algn="just">
              <a:buNone/>
            </a:pPr>
            <a:r>
              <a:rPr lang="ru-RU" dirty="0" smtClean="0"/>
              <a:t>      </a:t>
            </a:r>
            <a:r>
              <a:rPr lang="ru-RU" dirty="0" smtClean="0">
                <a:latin typeface="PT Astra Serif" panose="020A0703040505020204" pitchFamily="18" charset="-52"/>
                <a:ea typeface="PT Astra Serif" panose="020A0703040505020204" pitchFamily="18" charset="-52"/>
              </a:rPr>
              <a:t>формировать знания об истории праздника День народного единства, понятие о России, как о многонациональном государстве, народы которого проживают в дружбе и согласии между собой. Закрепить знания о флаге, гербе и гимне. Воспитывать любовь и уважение  к Родине, проживающим народам, формировать дружеские взаимоотношения в детском коллективе. Развивать слуховое внимание и память, обобщить и закрепить знания детей.</a:t>
            </a:r>
          </a:p>
          <a:p>
            <a:pPr>
              <a:buNone/>
            </a:pPr>
            <a:endParaRPr lang="ru-RU" dirty="0"/>
          </a:p>
        </p:txBody>
      </p:sp>
      <p:sp>
        <p:nvSpPr>
          <p:cNvPr id="7" name="Текст 6"/>
          <p:cNvSpPr>
            <a:spLocks noGrp="1"/>
          </p:cNvSpPr>
          <p:nvPr>
            <p:ph type="body" sz="quarter" idx="3"/>
          </p:nvPr>
        </p:nvSpPr>
        <p:spPr>
          <a:xfrm>
            <a:off x="4643438" y="357166"/>
            <a:ext cx="3898899" cy="639762"/>
          </a:xfrm>
        </p:spPr>
        <p:txBody>
          <a:bodyPr>
            <a:normAutofit/>
          </a:bodyPr>
          <a:lstStyle/>
          <a:p>
            <a:pPr algn="ctr"/>
            <a:r>
              <a:rPr lang="ru-RU" dirty="0" smtClean="0">
                <a:solidFill>
                  <a:srgbClr val="002060"/>
                </a:solidFill>
                <a:latin typeface="PT Astra Serif" panose="020A0703040505020204" pitchFamily="18" charset="-52"/>
                <a:ea typeface="PT Astra Serif" panose="020A0703040505020204" pitchFamily="18" charset="-52"/>
              </a:rPr>
              <a:t>Задачи</a:t>
            </a:r>
            <a:r>
              <a:rPr lang="ru-RU" dirty="0" smtClean="0">
                <a:latin typeface="PT Astra Serif" panose="020A0703040505020204" pitchFamily="18" charset="-52"/>
                <a:ea typeface="PT Astra Serif" panose="020A0703040505020204" pitchFamily="18" charset="-52"/>
              </a:rPr>
              <a:t>:</a:t>
            </a:r>
            <a:endParaRPr lang="ru-RU" dirty="0">
              <a:latin typeface="PT Astra Serif" panose="020A0703040505020204" pitchFamily="18" charset="-52"/>
              <a:ea typeface="PT Astra Serif" panose="020A0703040505020204" pitchFamily="18" charset="-52"/>
            </a:endParaRPr>
          </a:p>
        </p:txBody>
      </p:sp>
      <p:sp>
        <p:nvSpPr>
          <p:cNvPr id="8" name="Содержимое 7"/>
          <p:cNvSpPr>
            <a:spLocks noGrp="1"/>
          </p:cNvSpPr>
          <p:nvPr>
            <p:ph sz="quarter" idx="4"/>
          </p:nvPr>
        </p:nvSpPr>
        <p:spPr>
          <a:xfrm>
            <a:off x="4645025" y="1000108"/>
            <a:ext cx="4041775" cy="5357850"/>
          </a:xfrm>
        </p:spPr>
        <p:txBody>
          <a:bodyPr>
            <a:normAutofit fontScale="85000" lnSpcReduction="10000"/>
          </a:bodyPr>
          <a:lstStyle/>
          <a:p>
            <a:pPr lvl="0" algn="just"/>
            <a:r>
              <a:rPr lang="ru-RU" dirty="0" smtClean="0">
                <a:latin typeface="PT Astra Serif" panose="020A0703040505020204" pitchFamily="18" charset="-52"/>
                <a:ea typeface="PT Astra Serif" panose="020A0703040505020204" pitchFamily="18" charset="-52"/>
              </a:rPr>
              <a:t>дать представление о празднике «День народного единства»;</a:t>
            </a:r>
          </a:p>
          <a:p>
            <a:pPr lvl="0" algn="just"/>
            <a:r>
              <a:rPr lang="ru-RU" dirty="0" smtClean="0">
                <a:latin typeface="PT Astra Serif" panose="020A0703040505020204" pitchFamily="18" charset="-52"/>
                <a:ea typeface="PT Astra Serif" panose="020A0703040505020204" pitchFamily="18" charset="-52"/>
              </a:rPr>
              <a:t>закрепить знания детей о гимне, гербе, флаге России;</a:t>
            </a:r>
          </a:p>
          <a:p>
            <a:pPr lvl="0" algn="just"/>
            <a:r>
              <a:rPr lang="ru-RU" dirty="0" smtClean="0">
                <a:latin typeface="PT Astra Serif" panose="020A0703040505020204" pitchFamily="18" charset="-52"/>
                <a:ea typeface="PT Astra Serif" panose="020A0703040505020204" pitchFamily="18" charset="-52"/>
              </a:rPr>
              <a:t>пробудить в детях чувство любви к своему городу (</a:t>
            </a:r>
            <a:r>
              <a:rPr lang="ru-RU" i="1" dirty="0" smtClean="0">
                <a:latin typeface="PT Astra Serif" panose="020A0703040505020204" pitchFamily="18" charset="-52"/>
                <a:ea typeface="PT Astra Serif" panose="020A0703040505020204" pitchFamily="18" charset="-52"/>
              </a:rPr>
              <a:t>селу</a:t>
            </a:r>
            <a:r>
              <a:rPr lang="ru-RU" dirty="0" smtClean="0">
                <a:latin typeface="PT Astra Serif" panose="020A0703040505020204" pitchFamily="18" charset="-52"/>
                <a:ea typeface="PT Astra Serif" panose="020A0703040505020204" pitchFamily="18" charset="-52"/>
              </a:rPr>
              <a:t>);</a:t>
            </a:r>
          </a:p>
          <a:p>
            <a:pPr lvl="0" algn="just"/>
            <a:r>
              <a:rPr lang="ru-RU" dirty="0" smtClean="0">
                <a:latin typeface="PT Astra Serif" panose="020A0703040505020204" pitchFamily="18" charset="-52"/>
                <a:ea typeface="PT Astra Serif" panose="020A0703040505020204" pitchFamily="18" charset="-52"/>
              </a:rPr>
              <a:t>продолжать знакомить детей с людьми разных национальностей, воспитывать толерантность; воспитывать  уважение к  их традициям и обычаям;</a:t>
            </a:r>
          </a:p>
          <a:p>
            <a:pPr lvl="0" algn="just"/>
            <a:r>
              <a:rPr lang="ru-RU" dirty="0" smtClean="0">
                <a:latin typeface="PT Astra Serif" panose="020A0703040505020204" pitchFamily="18" charset="-52"/>
                <a:ea typeface="PT Astra Serif" panose="020A0703040505020204" pitchFamily="18" charset="-52"/>
              </a:rPr>
              <a:t>воспитание чувства гордости за силу России, уважения к русским воинам, национальным героям, желания им подражать.</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011222"/>
          </a:xfrm>
        </p:spPr>
        <p:txBody>
          <a:bodyPr/>
          <a:lstStyle/>
          <a:p>
            <a:r>
              <a:rPr lang="ru-RU" b="1" dirty="0" smtClean="0">
                <a:solidFill>
                  <a:srgbClr val="002060"/>
                </a:solidFill>
                <a:latin typeface="PT Astra Serif" panose="020A0703040505020204" pitchFamily="18" charset="-52"/>
                <a:ea typeface="PT Astra Serif" panose="020A0703040505020204" pitchFamily="18" charset="-52"/>
              </a:rPr>
              <a:t>Актуальность проекта</a:t>
            </a:r>
            <a:endParaRPr lang="ru-RU" dirty="0">
              <a:solidFill>
                <a:srgbClr val="002060"/>
              </a:solidFill>
              <a:latin typeface="PT Astra Serif" panose="020A0703040505020204" pitchFamily="18" charset="-52"/>
              <a:ea typeface="PT Astra Serif" panose="020A0703040505020204" pitchFamily="18" charset="-52"/>
            </a:endParaRPr>
          </a:p>
        </p:txBody>
      </p:sp>
      <p:sp>
        <p:nvSpPr>
          <p:cNvPr id="3" name="Содержимое 2"/>
          <p:cNvSpPr>
            <a:spLocks noGrp="1"/>
          </p:cNvSpPr>
          <p:nvPr>
            <p:ph idx="1"/>
          </p:nvPr>
        </p:nvSpPr>
        <p:spPr>
          <a:xfrm>
            <a:off x="457200" y="1285860"/>
            <a:ext cx="8229600" cy="4840303"/>
          </a:xfrm>
        </p:spPr>
        <p:txBody>
          <a:bodyPr>
            <a:normAutofit/>
          </a:bodyPr>
          <a:lstStyle/>
          <a:p>
            <a:pPr algn="just"/>
            <a:r>
              <a:rPr lang="ru-RU" sz="1600" dirty="0" smtClean="0">
                <a:latin typeface="PT Astra Serif" panose="020A0703040505020204" pitchFamily="18" charset="-52"/>
                <a:ea typeface="PT Astra Serif" panose="020A0703040505020204" pitchFamily="18" charset="-52"/>
              </a:rPr>
              <a:t>В настоящее время одной из острейших проблем является воспитание патриотизма. Дошкольные образовательные учреждения, являясь начальным звеном системы образования, призваны формировать у детей первое представление об окружающем мире, отношение к родной природе, малой Родине, своему Отечеству. Очевидно, что для этого необходимо определить нравственные ориентиры, способные вызвать чувства самоуважения и единения.</a:t>
            </a:r>
          </a:p>
          <a:p>
            <a:pPr algn="just"/>
            <a:r>
              <a:rPr lang="ru-RU" sz="1600" dirty="0" smtClean="0">
                <a:latin typeface="PT Astra Serif" panose="020A0703040505020204" pitchFamily="18" charset="-52"/>
                <a:ea typeface="PT Astra Serif" panose="020A0703040505020204" pitchFamily="18" charset="-52"/>
              </a:rPr>
              <a:t>Задачи патриотического воспитания в дошкольном учреждении решаются во всех видах детской деятельности: на занятиях, в играх, в труде, в быту. Воспитателю следует использовать различные средства и мето­ды. Проектная деятельность является отличной формой работы для актуализации и  систематизации знаний детей по патриотическому воспитанию детей.</a:t>
            </a:r>
          </a:p>
          <a:p>
            <a:pPr algn="just"/>
            <a:r>
              <a:rPr lang="ru-RU" sz="1600" dirty="0" smtClean="0">
                <a:latin typeface="PT Astra Serif" panose="020A0703040505020204" pitchFamily="18" charset="-52"/>
                <a:ea typeface="PT Astra Serif" panose="020A0703040505020204" pitchFamily="18" charset="-52"/>
              </a:rPr>
              <a:t>Поэтому решено было реализовать краткосрочный проект "День народного единства".</a:t>
            </a:r>
          </a:p>
          <a:p>
            <a:pPr algn="just"/>
            <a:r>
              <a:rPr lang="ru-RU" sz="1600" dirty="0" smtClean="0">
                <a:latin typeface="PT Astra Serif" panose="020A0703040505020204" pitchFamily="18" charset="-52"/>
                <a:ea typeface="PT Astra Serif" panose="020A0703040505020204" pitchFamily="18" charset="-52"/>
              </a:rPr>
              <a:t>Цель проекта: формировать знания об истории праздника День народного единства, понятие о России, как о многонациональном государстве, народы которого проживают в дружбе и согласии между собой. Закрепить знания о флаге, гербе и гимне. Воспитывать любовь и уважение  к Родине, проживающим народам, формировать дружеские взаимоотношения в детском коллективе. Развивать слуховое внимание и память, обобщить и закрепить знания детей.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571472" y="230309"/>
            <a:ext cx="8229600" cy="1143000"/>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solidFill>
                  <a:srgbClr val="002060"/>
                </a:solidFill>
                <a:latin typeface="PT Astra Serif" panose="020A0703040505020204" pitchFamily="18" charset="-52"/>
                <a:ea typeface="PT Astra Serif" panose="020A0703040505020204" pitchFamily="18" charset="-52"/>
              </a:rPr>
              <a:t>Ожидаемый результат: </a:t>
            </a:r>
            <a:r>
              <a:rPr lang="ru-RU" dirty="0" smtClean="0"/>
              <a:t/>
            </a:r>
            <a:br>
              <a:rPr lang="ru-RU" dirty="0" smtClean="0"/>
            </a:br>
            <a:r>
              <a:rPr lang="ru-RU" dirty="0" smtClean="0">
                <a:solidFill>
                  <a:srgbClr val="002060"/>
                </a:solidFill>
              </a:rPr>
              <a:t/>
            </a:r>
            <a:br>
              <a:rPr lang="ru-RU" dirty="0" smtClean="0">
                <a:solidFill>
                  <a:srgbClr val="002060"/>
                </a:solidFill>
              </a:rPr>
            </a:br>
            <a:endParaRPr lang="ru-RU" dirty="0">
              <a:solidFill>
                <a:srgbClr val="002060"/>
              </a:solidFill>
            </a:endParaRPr>
          </a:p>
        </p:txBody>
      </p:sp>
      <p:sp>
        <p:nvSpPr>
          <p:cNvPr id="2" name="Объект 1"/>
          <p:cNvSpPr>
            <a:spLocks noGrp="1"/>
          </p:cNvSpPr>
          <p:nvPr>
            <p:ph idx="1"/>
          </p:nvPr>
        </p:nvSpPr>
        <p:spPr/>
        <p:txBody>
          <a:bodyPr>
            <a:normAutofit fontScale="70000" lnSpcReduction="20000"/>
          </a:bodyPr>
          <a:lstStyle/>
          <a:p>
            <a:pPr algn="just"/>
            <a:r>
              <a:rPr lang="ru-RU" dirty="0">
                <a:latin typeface="PT Astra Serif" panose="020A0703040505020204" pitchFamily="18" charset="-52"/>
                <a:ea typeface="PT Astra Serif" panose="020A0703040505020204" pitchFamily="18" charset="-52"/>
              </a:rPr>
              <a:t>совершенствование уровня знаний детей о своем родном крае, о стране.</a:t>
            </a:r>
          </a:p>
          <a:p>
            <a:pPr algn="just"/>
            <a:r>
              <a:rPr lang="ru-RU" dirty="0">
                <a:latin typeface="PT Astra Serif" panose="020A0703040505020204" pitchFamily="18" charset="-52"/>
                <a:ea typeface="PT Astra Serif" panose="020A0703040505020204" pitchFamily="18" charset="-52"/>
              </a:rPr>
              <a:t>формирование у детей чувств патриотизма: гордости за свою Родину, уважение традиций людей разных национальностей, проживающих на территории России;</a:t>
            </a:r>
          </a:p>
          <a:p>
            <a:pPr algn="just"/>
            <a:r>
              <a:rPr lang="ru-RU" dirty="0">
                <a:latin typeface="PT Astra Serif" panose="020A0703040505020204" pitchFamily="18" charset="-52"/>
                <a:ea typeface="PT Astra Serif" panose="020A0703040505020204" pitchFamily="18" charset="-52"/>
              </a:rPr>
              <a:t>осуществление в группе образовательного процесса  по обозначенной проблеме;</a:t>
            </a:r>
          </a:p>
          <a:p>
            <a:pPr algn="just"/>
            <a:r>
              <a:rPr lang="ru-RU" dirty="0">
                <a:latin typeface="PT Astra Serif" panose="020A0703040505020204" pitchFamily="18" charset="-52"/>
                <a:ea typeface="PT Astra Serif" panose="020A0703040505020204" pitchFamily="18" charset="-52"/>
              </a:rPr>
              <a:t>развитие познавательной деятельности дошкольников в ходе совместной практической деятельности с воспитателем;</a:t>
            </a:r>
          </a:p>
          <a:p>
            <a:pPr algn="just"/>
            <a:r>
              <a:rPr lang="ru-RU" dirty="0">
                <a:latin typeface="PT Astra Serif" panose="020A0703040505020204" pitchFamily="18" charset="-52"/>
                <a:ea typeface="PT Astra Serif" panose="020A0703040505020204" pitchFamily="18" charset="-52"/>
              </a:rPr>
              <a:t>совершенствование и обогащение развивающей среды группы;</a:t>
            </a:r>
          </a:p>
          <a:p>
            <a:pPr algn="just"/>
            <a:r>
              <a:rPr lang="ru-RU" dirty="0">
                <a:latin typeface="PT Astra Serif" panose="020A0703040505020204" pitchFamily="18" charset="-52"/>
                <a:ea typeface="PT Astra Serif" panose="020A0703040505020204" pitchFamily="18" charset="-52"/>
              </a:rPr>
              <a:t>вовлечение родителей в педагогический процесс группы, укрепление заинтересованности в сотрудничестве с детским садом.</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274638"/>
            <a:ext cx="8229600" cy="778099"/>
          </a:xfrm>
        </p:spPr>
        <p:txBody>
          <a:bodyPr>
            <a:noAutofit/>
          </a:bodyPr>
          <a:lstStyle/>
          <a:p>
            <a:r>
              <a:rPr lang="ru-RU" sz="3600" b="1" dirty="0" smtClean="0">
                <a:solidFill>
                  <a:srgbClr val="002060"/>
                </a:solidFill>
                <a:latin typeface="PT Astra Serif" panose="020A0703040505020204" pitchFamily="18" charset="-52"/>
                <a:ea typeface="PT Astra Serif" panose="020A0703040505020204" pitchFamily="18" charset="-52"/>
              </a:rPr>
              <a:t>                                               Приложение </a:t>
            </a:r>
            <a:br>
              <a:rPr lang="ru-RU" sz="3600" b="1" dirty="0" smtClean="0">
                <a:solidFill>
                  <a:srgbClr val="002060"/>
                </a:solidFill>
                <a:latin typeface="PT Astra Serif" panose="020A0703040505020204" pitchFamily="18" charset="-52"/>
                <a:ea typeface="PT Astra Serif" panose="020A0703040505020204" pitchFamily="18" charset="-52"/>
              </a:rPr>
            </a:br>
            <a:r>
              <a:rPr lang="ru-RU" sz="3600" b="1" dirty="0" smtClean="0">
                <a:solidFill>
                  <a:srgbClr val="002060"/>
                </a:solidFill>
                <a:latin typeface="PT Astra Serif" panose="020A0703040505020204" pitchFamily="18" charset="-52"/>
                <a:ea typeface="PT Astra Serif" panose="020A0703040505020204" pitchFamily="18" charset="-52"/>
              </a:rPr>
              <a:t>Работа с детьми</a:t>
            </a:r>
            <a:endParaRPr lang="ru-RU" sz="3600" b="1" dirty="0">
              <a:solidFill>
                <a:srgbClr val="002060"/>
              </a:solidFill>
              <a:latin typeface="PT Astra Serif" panose="020A0703040505020204" pitchFamily="18" charset="-52"/>
              <a:ea typeface="PT Astra Serif" panose="020A0703040505020204" pitchFamily="18" charset="-52"/>
            </a:endParaRPr>
          </a:p>
        </p:txBody>
      </p:sp>
      <p:pic>
        <p:nvPicPr>
          <p:cNvPr id="2" name="Объект 1"/>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648739" y="1177067"/>
            <a:ext cx="3239184" cy="2592287"/>
          </a:xfrm>
        </p:spPr>
      </p:pic>
      <p:pic>
        <p:nvPicPr>
          <p:cNvPr id="4" name="Рисунок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55575" y="4005063"/>
            <a:ext cx="3025513" cy="2376265"/>
          </a:xfrm>
          <a:prstGeom prst="rect">
            <a:avLst/>
          </a:prstGeom>
        </p:spPr>
      </p:pic>
      <p:pic>
        <p:nvPicPr>
          <p:cNvPr id="7" name="Объект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55976" y="1302144"/>
            <a:ext cx="3600401" cy="2549864"/>
          </a:xfrm>
          <a:prstGeom prst="rect">
            <a:avLst/>
          </a:prstGeom>
        </p:spPr>
      </p:pic>
      <p:pic>
        <p:nvPicPr>
          <p:cNvPr id="8" name="Рисунок 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509864" y="3921433"/>
            <a:ext cx="3456385" cy="248201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b="1" dirty="0" smtClean="0">
                <a:solidFill>
                  <a:srgbClr val="002060"/>
                </a:solidFill>
                <a:latin typeface="PT Astra Serif" panose="020A0703040505020204" pitchFamily="18" charset="-52"/>
                <a:ea typeface="PT Astra Serif" panose="020A0703040505020204" pitchFamily="18" charset="-52"/>
              </a:rPr>
              <a:t>Работа с родителями</a:t>
            </a:r>
            <a:endParaRPr lang="ru-RU" b="1" dirty="0">
              <a:solidFill>
                <a:srgbClr val="002060"/>
              </a:solidFill>
              <a:latin typeface="PT Astra Serif" panose="020A0703040505020204" pitchFamily="18" charset="-52"/>
              <a:ea typeface="PT Astra Serif" panose="020A0703040505020204" pitchFamily="18" charset="-52"/>
            </a:endParaRPr>
          </a:p>
        </p:txBody>
      </p:sp>
      <p:pic>
        <p:nvPicPr>
          <p:cNvPr id="2" name="Объект 1"/>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1403648" y="1124744"/>
            <a:ext cx="6480720" cy="5256584"/>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ru-RU" b="1" dirty="0" smtClean="0">
                <a:solidFill>
                  <a:srgbClr val="002060"/>
                </a:solidFill>
                <a:latin typeface="PT Astra Serif" panose="020A0703040505020204" pitchFamily="18" charset="-52"/>
                <a:ea typeface="PT Astra Serif" panose="020A0703040505020204" pitchFamily="18" charset="-52"/>
              </a:rPr>
              <a:t>Продукт проекта</a:t>
            </a:r>
            <a:endParaRPr lang="ru-RU" b="1" dirty="0">
              <a:solidFill>
                <a:srgbClr val="002060"/>
              </a:solidFill>
              <a:latin typeface="PT Astra Serif" panose="020A0703040505020204" pitchFamily="18" charset="-52"/>
              <a:ea typeface="PT Astra Serif" panose="020A0703040505020204" pitchFamily="18" charset="-52"/>
            </a:endParaRPr>
          </a:p>
        </p:txBody>
      </p:sp>
      <p:pic>
        <p:nvPicPr>
          <p:cNvPr id="2" name="Объект 1"/>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457200" y="1556792"/>
            <a:ext cx="4608512" cy="4824536"/>
          </a:xfrm>
        </p:spPr>
      </p:pic>
      <p:pic>
        <p:nvPicPr>
          <p:cNvPr id="3" name="Рисунок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23103" y="1556792"/>
            <a:ext cx="3765105" cy="453650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solidFill>
                  <a:srgbClr val="FF0000"/>
                </a:solidFill>
                <a:latin typeface="PT Astra Serif" panose="020A0703040505020204" pitchFamily="18" charset="-52"/>
                <a:ea typeface="PT Astra Serif" panose="020A0703040505020204" pitchFamily="18" charset="-52"/>
              </a:rPr>
              <a:t>Открытое мероприятие «Традиции русского народа»</a:t>
            </a:r>
            <a:endParaRPr lang="ru-RU" dirty="0">
              <a:solidFill>
                <a:srgbClr val="FF0000"/>
              </a:solidFill>
              <a:latin typeface="PT Astra Serif" panose="020A0703040505020204" pitchFamily="18" charset="-52"/>
              <a:ea typeface="PT Astra Serif" panose="020A0703040505020204" pitchFamily="18" charset="-52"/>
            </a:endParaRPr>
          </a:p>
        </p:txBody>
      </p:sp>
      <p:pic>
        <p:nvPicPr>
          <p:cNvPr id="4" name="Объект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687155" y="1444900"/>
            <a:ext cx="3668821" cy="2200124"/>
          </a:xfrm>
        </p:spPr>
      </p:pic>
      <p:pic>
        <p:nvPicPr>
          <p:cNvPr id="5" name="Рисунок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60032" y="1365084"/>
            <a:ext cx="3682752" cy="2396694"/>
          </a:xfrm>
          <a:prstGeom prst="rect">
            <a:avLst/>
          </a:prstGeom>
        </p:spPr>
      </p:pic>
      <p:pic>
        <p:nvPicPr>
          <p:cNvPr id="6" name="Рисунок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36929" y="3748810"/>
            <a:ext cx="3740829" cy="2664296"/>
          </a:xfrm>
          <a:prstGeom prst="rect">
            <a:avLst/>
          </a:prstGeom>
        </p:spPr>
      </p:pic>
      <p:pic>
        <p:nvPicPr>
          <p:cNvPr id="7" name="Рисунок 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55976" y="3789040"/>
            <a:ext cx="4464496" cy="2736304"/>
          </a:xfrm>
          <a:prstGeom prst="rect">
            <a:avLst/>
          </a:prstGeom>
        </p:spPr>
      </p:pic>
    </p:spTree>
    <p:extLst>
      <p:ext uri="{BB962C8B-B14F-4D97-AF65-F5344CB8AC3E}">
        <p14:creationId xmlns:p14="http://schemas.microsoft.com/office/powerpoint/2010/main" val="369482035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172</Words>
  <Application>Microsoft Office PowerPoint</Application>
  <PresentationFormat>Экран (4:3)</PresentationFormat>
  <Paragraphs>41</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PT Astra Serif</vt:lpstr>
      <vt:lpstr>Тема Office</vt:lpstr>
      <vt:lpstr>Презентация PowerPoint</vt:lpstr>
      <vt:lpstr>Паспорт проекта</vt:lpstr>
      <vt:lpstr>Презентация PowerPoint</vt:lpstr>
      <vt:lpstr>Актуальность проекта</vt:lpstr>
      <vt:lpstr>  Ожидаемый результат:   </vt:lpstr>
      <vt:lpstr>                                               Приложение  Работа с детьми</vt:lpstr>
      <vt:lpstr>Работа с родителями</vt:lpstr>
      <vt:lpstr>Продукт проекта</vt:lpstr>
      <vt:lpstr>Открытое мероприятие «Традиции русского народа»</vt:lpstr>
      <vt:lpstr> Результаты реализации проекта: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Marat</dc:creator>
  <cp:lastModifiedBy>Учетная запись Майкрософт</cp:lastModifiedBy>
  <cp:revision>26</cp:revision>
  <dcterms:created xsi:type="dcterms:W3CDTF">2021-05-25T13:06:06Z</dcterms:created>
  <dcterms:modified xsi:type="dcterms:W3CDTF">2023-11-09T16:09:56Z</dcterms:modified>
</cp:coreProperties>
</file>