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9" r:id="rId3"/>
    <p:sldId id="292" r:id="rId4"/>
    <p:sldId id="309" r:id="rId5"/>
    <p:sldId id="276" r:id="rId6"/>
    <p:sldId id="291" r:id="rId7"/>
    <p:sldId id="319" r:id="rId8"/>
    <p:sldId id="290" r:id="rId9"/>
    <p:sldId id="294" r:id="rId10"/>
    <p:sldId id="295" r:id="rId11"/>
    <p:sldId id="311" r:id="rId12"/>
    <p:sldId id="296" r:id="rId13"/>
    <p:sldId id="297" r:id="rId14"/>
    <p:sldId id="312" r:id="rId15"/>
    <p:sldId id="298" r:id="rId16"/>
    <p:sldId id="299" r:id="rId17"/>
    <p:sldId id="313" r:id="rId18"/>
    <p:sldId id="300" r:id="rId19"/>
    <p:sldId id="301" r:id="rId20"/>
    <p:sldId id="314" r:id="rId21"/>
    <p:sldId id="302" r:id="rId22"/>
    <p:sldId id="317" r:id="rId23"/>
    <p:sldId id="303" r:id="rId24"/>
    <p:sldId id="315" r:id="rId25"/>
    <p:sldId id="304" r:id="rId26"/>
    <p:sldId id="316" r:id="rId27"/>
    <p:sldId id="305" r:id="rId28"/>
    <p:sldId id="318" r:id="rId29"/>
    <p:sldId id="308" r:id="rId30"/>
    <p:sldId id="307" r:id="rId31"/>
    <p:sldId id="31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63" autoAdjust="0"/>
  </p:normalViewPr>
  <p:slideViewPr>
    <p:cSldViewPr snapToGrid="0">
      <p:cViewPr varScale="1">
        <p:scale>
          <a:sx n="62" d="100"/>
          <a:sy n="62" d="100"/>
        </p:scale>
        <p:origin x="-9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рассказ по опорным картинкам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Лист1!$A$2:$A$5</c:f>
              <c:numCache>
                <c:formatCode>General</c:formatCode>
                <c:ptCount val="4"/>
                <c:pt idx="0">
                  <c:v>1.9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рассказ-описание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Лист1!$A$2:$A$5</c:f>
              <c:numCache>
                <c:formatCode>General</c:formatCode>
                <c:ptCount val="4"/>
                <c:pt idx="0">
                  <c:v>1.9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рассказ с опорой на собственный опыт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Лист1!$A$2:$A$5</c:f>
              <c:numCache>
                <c:formatCode>General</c:formatCode>
                <c:ptCount val="4"/>
                <c:pt idx="0">
                  <c:v>1.9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1.4</c:v>
                </c:pt>
              </c:numCache>
            </c:numRef>
          </c:val>
        </c:ser>
        <c:gapWidth val="219"/>
        <c:overlap val="-27"/>
        <c:axId val="137783168"/>
        <c:axId val="137784704"/>
      </c:barChart>
      <c:catAx>
        <c:axId val="1377831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784704"/>
        <c:crosses val="autoZero"/>
        <c:auto val="1"/>
        <c:lblAlgn val="ctr"/>
        <c:lblOffset val="100"/>
      </c:catAx>
      <c:valAx>
        <c:axId val="1377847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78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0650630095631883E-2"/>
          <c:y val="0.10894639027591067"/>
          <c:w val="0.95165685364719255"/>
          <c:h val="0.7857098917322834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рассказ с опорой на картинки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2"/>
                <c:pt idx="0">
                  <c:v>2 п.обучения</c:v>
                </c:pt>
                <c:pt idx="1">
                  <c:v>3п.обучения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1.9000000000000001</c:v>
                </c:pt>
                <c:pt idx="1">
                  <c:v>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рассказ-описание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2"/>
                <c:pt idx="0">
                  <c:v>2 п.обучения</c:v>
                </c:pt>
                <c:pt idx="1">
                  <c:v>3п.обучения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1.5</c:v>
                </c:pt>
                <c:pt idx="1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рассказ с опорой на собственный опыт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2"/>
                <c:pt idx="0">
                  <c:v>2 п.обучения</c:v>
                </c:pt>
                <c:pt idx="1">
                  <c:v>3п.обучения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1.4</c:v>
                </c:pt>
                <c:pt idx="1">
                  <c:v>2.9</c:v>
                </c:pt>
              </c:numCache>
            </c:numRef>
          </c:val>
        </c:ser>
        <c:gapWidth val="219"/>
        <c:overlap val="-27"/>
        <c:axId val="58055296"/>
        <c:axId val="58057088"/>
      </c:barChart>
      <c:catAx>
        <c:axId val="580552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057088"/>
        <c:crosses val="autoZero"/>
        <c:auto val="1"/>
        <c:lblAlgn val="ctr"/>
        <c:lblOffset val="100"/>
      </c:catAx>
      <c:valAx>
        <c:axId val="580570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055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5A510-F0F3-4320-87C7-1CDB467832E8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F5C0E-15AE-454A-AB9B-D574B37768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787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F5C0E-15AE-454A-AB9B-D574B37768E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4992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F5C0E-15AE-454A-AB9B-D574B37768E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520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F5C0E-15AE-454A-AB9B-D574B37768E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599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F5C0E-15AE-454A-AB9B-D574B37768E3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667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363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503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2074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6371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965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743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08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933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378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472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17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5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784F5-881B-47DF-8C96-93782EAB6733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BD04C-60B2-4076-977C-842EF1B75E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529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3914" y="261257"/>
            <a:ext cx="11262495" cy="334078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условий коррекционно-образовательного сотрудничества посредством 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развивающих технологий для развития связной речи у детей с ТНР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72099" y="3602038"/>
            <a:ext cx="6184309" cy="2849562"/>
          </a:xfrm>
        </p:spPr>
        <p:txBody>
          <a:bodyPr>
            <a:noAutofit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МАДОУ МО г. Краснодар «Детский сад № 43»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Учитель-логопед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Клименко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С.Г.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722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995" y="365126"/>
            <a:ext cx="11115806" cy="532945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использования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301" y="604159"/>
            <a:ext cx="115606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 «Умная шляпа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упражнять в умении  правильно оформлять   речевое высказывание,  поиск решений в проблемной ситуации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 педагог подбирает ряд  проблемных вопросов с установлением детьми  причинно-следственных связей ( тематика «Времена года», «Хорошо-плохо»,  «Мой поступок», «Дружба»)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«Моё высказывание»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пересказ текста с причинно-следственной связью; развитие умение правильно формулировать свою мысль и высказывание.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 педагог читает детям рассказ, нацеливая на поиск проблемы, далее, выбирая шляпу, дети высказывают своё отношение к героям рассказа, их поступку; формулирую версию собственных действий в данной ситуации.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рассказов: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Толстой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«Косточка»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«Старый дед и внучек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Осеева 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легче»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«Хорошее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</p:spTree>
    <p:extLst>
      <p:ext uri="{BB962C8B-B14F-4D97-AF65-F5344CB8AC3E}">
        <p14:creationId xmlns="" xmlns:p14="http://schemas.microsoft.com/office/powerpoint/2010/main" val="256104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6" t="18666"/>
          <a:stretch/>
        </p:blipFill>
        <p:spPr>
          <a:xfrm>
            <a:off x="694943" y="290422"/>
            <a:ext cx="10448545" cy="65675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9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5" y="365125"/>
            <a:ext cx="10488822" cy="618263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«Круги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изобретение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Раймонда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набор соединенных между собой кругов или колец по типу пирамидки.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Сверху устанавливают стрелку. Все круги разделяют на одина­ковое число секторов. На них располагают картинки (рисунки, слова, изречения). Круги и стрелка свободно двигаются. Любой желающий может получить разные комбинации картинок, распо­ложенных на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секторах и в игре учиться формулировать правильно фразу,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 противоречивые свойства предметов, явлений и разрешать эти противоречия. Разрешение противоре­чий — ключ к творческому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мышлению.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85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90145"/>
            <a:ext cx="735177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использования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игра</a:t>
            </a:r>
          </a:p>
          <a:p>
            <a:pPr fontAlgn="base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Моя фантастическая история».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случайных объектов служит основой для фан­тазирования. Предлагается сочинить фантастический рассказ или сказку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«Реши проблему».</a:t>
            </a:r>
          </a:p>
          <a:p>
            <a:pPr fontAlgn="base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фантастических сказках с героями происходят разные исто­рии.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учить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формулировать проблемы, выдви­гать идеи по их решению.</a:t>
            </a:r>
          </a:p>
          <a:p>
            <a:pPr fontAlgn="base"/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0660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61" t="9422" r="8619" b="6311"/>
          <a:stretch/>
        </p:blipFill>
        <p:spPr>
          <a:xfrm>
            <a:off x="195072" y="200652"/>
            <a:ext cx="5632704" cy="47005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30" r="7417"/>
          <a:stretch/>
        </p:blipFill>
        <p:spPr>
          <a:xfrm>
            <a:off x="6205728" y="903860"/>
            <a:ext cx="5624284" cy="56798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003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4" y="0"/>
            <a:ext cx="11157856" cy="163285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 «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Кубирование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Изографическое моделирование для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связной речи детей дошкольного возраста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Логокуба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пиши-стирай»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игрового пособия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развитие всех компонентов речевой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 представляет собой настольный  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 из шести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граней, на которых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писать и стирать картинки, обозначения, символы.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пособие использовано для метода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изографического моделирования.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метод помогает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зрительно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абстрактные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(звук, слово, предложение, текст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работать с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ними.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FF0000"/>
                </a:solidFill>
              </a:rPr>
              <a:t/>
            </a:r>
            <a:br>
              <a:rPr lang="ru-RU" sz="3100" dirty="0">
                <a:solidFill>
                  <a:srgbClr val="FF0000"/>
                </a:solidFill>
              </a:rPr>
            </a:br>
            <a:endParaRPr lang="ru-RU" sz="3100" dirty="0"/>
          </a:p>
        </p:txBody>
      </p:sp>
    </p:spTree>
    <p:extLst>
      <p:ext uri="{BB962C8B-B14F-4D97-AF65-F5344CB8AC3E}">
        <p14:creationId xmlns="" xmlns:p14="http://schemas.microsoft.com/office/powerpoint/2010/main" val="8230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24" y="267589"/>
            <a:ext cx="11012424" cy="81749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3627"/>
            <a:ext cx="100735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 «Игра-рисунок»,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«Изограф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упражнять в умении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запоминать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стихотворение, повествовательный текст по серии картинок, рассказ-описание предмета, развитие ассоциативного мышления.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 предложить ребенку слушая фразу, изображать знаки (символы, обозначения) из ряда предложенных, либо по замыслу, ассоциации. Далее , опираясь на символы и знаки, ребенок проговаривает речевой материал (фразу,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текст).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3670615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Кубик историй»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популярная в мире настольная игра, основанная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сторителлинга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упражнять в умении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логичный и последовательный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связный текст, развитие креативности мышления у детей, творческих способностей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ребенку, бросая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стол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историю с каких-нибудь слов типа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«Однажды…»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или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«Давным-давно…»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пр.,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логично и последовательно соединяя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лова-символы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выпали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кубика. Работая в паре один из рассказчиков может начать, второй продолжить историю.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2x2tv.ru/upload/setka-editor/72b/72b5c8d83c84b94a607dbf45a8c2ff3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34" t="7127" r="9600"/>
          <a:stretch/>
        </p:blipFill>
        <p:spPr bwMode="auto">
          <a:xfrm>
            <a:off x="9424416" y="63778"/>
            <a:ext cx="2450593" cy="1653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fs01.vseosvita.ua/01009sh5-408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765" y="1717592"/>
            <a:ext cx="2208583" cy="3159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448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20" y="41470"/>
            <a:ext cx="3886353" cy="2918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4"/>
          <a:stretch/>
        </p:blipFill>
        <p:spPr>
          <a:xfrm rot="5400000">
            <a:off x="-192816" y="3873032"/>
            <a:ext cx="3785018" cy="29636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31" b="5391"/>
          <a:stretch/>
        </p:blipFill>
        <p:spPr>
          <a:xfrm rot="5400000">
            <a:off x="8440188" y="281985"/>
            <a:ext cx="3695561" cy="32145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97" t="10776" r="1816" b="8859"/>
          <a:stretch/>
        </p:blipFill>
        <p:spPr>
          <a:xfrm>
            <a:off x="8644579" y="3998976"/>
            <a:ext cx="3481376" cy="26561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62"/>
          <a:stretch/>
        </p:blipFill>
        <p:spPr>
          <a:xfrm rot="5400000">
            <a:off x="3092575" y="3925562"/>
            <a:ext cx="3133447" cy="27314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99"/>
            <a:ext cx="3107220" cy="3043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64" t="10386" r="12278" b="8047"/>
          <a:stretch/>
        </p:blipFill>
        <p:spPr>
          <a:xfrm rot="5400000">
            <a:off x="5911232" y="3139424"/>
            <a:ext cx="2978019" cy="26183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4"/>
          <a:stretch/>
        </p:blipFill>
        <p:spPr>
          <a:xfrm rot="5400000">
            <a:off x="-131856" y="3873033"/>
            <a:ext cx="3785018" cy="29636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28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365125"/>
            <a:ext cx="10805160" cy="278041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 «Алгоритмизация»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игрогимнастики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танцевально-ритмических тренингов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 развития связной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координации речи с движением, планирующей функции речи у детей с ТНР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36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" y="195073"/>
            <a:ext cx="11244072" cy="71932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9729" y="473530"/>
            <a:ext cx="1174481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Игрогимнастика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 и ритмические комплексы, выполняемые под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музыку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определенных групп мышц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 мышечного тонуса, пространственного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гнозиса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проприоцепции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Ход: логопед совместно с музыкальным руководителем подбирают произведение к сказке, сюжету, в ходе которого дети,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оречевляя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текст одновременно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исполняют некоторые виды или комплексы ритмических движений,  жестов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 и телодвижения, сопровождающиеся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звуками музыкальных инструментов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(хлопками, шлепками, щелчками пальцев,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притоптываниями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Тацевально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-ритмические тренинги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природного, массажного  материала.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координации процессов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дыхания, голосоведения, артикуляции,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 ритма, интонации и выразительности речи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утренней гимнастики, на музыкальных занятиях, на занятиях по физической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оречевлять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сопровождая ритмическими, массажными движениями с предметами в руках 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665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958" y="0"/>
            <a:ext cx="10907486" cy="6400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 отличается активным ростом новых 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развивающих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технологий, многие из которых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педагогами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работе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детьми, имеющих тяжелые нарушения речи. Выбор современных технологий велик, это позволяет оптимизировать и обновлять условия коррекционно-образовательного сотрудничества субъектов процесса.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системный метод создания, применения и определения всего процесса преподавания и усвоения знаний с учетом технических и человеческих ресурсов и их взаимодействия, ставящий своей задачей оптимизацию форм образования (ЮНЕСКО).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искусство, мастерство, логос – учение. </a:t>
            </a:r>
          </a:p>
        </p:txBody>
      </p:sp>
    </p:spTree>
    <p:extLst>
      <p:ext uri="{BB962C8B-B14F-4D97-AF65-F5344CB8AC3E}">
        <p14:creationId xmlns="" xmlns:p14="http://schemas.microsoft.com/office/powerpoint/2010/main" val="49877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90" r="18579"/>
          <a:stretch/>
        </p:blipFill>
        <p:spPr>
          <a:xfrm rot="5400000">
            <a:off x="623541" y="53189"/>
            <a:ext cx="2990465" cy="33649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12" y="264800"/>
            <a:ext cx="4570348" cy="3427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6" t="1" r="10412" b="589"/>
          <a:stretch/>
        </p:blipFill>
        <p:spPr>
          <a:xfrm>
            <a:off x="243840" y="3413760"/>
            <a:ext cx="3560064" cy="3084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29" r="32997"/>
          <a:stretch/>
        </p:blipFill>
        <p:spPr>
          <a:xfrm>
            <a:off x="9184360" y="3673435"/>
            <a:ext cx="2555774" cy="3184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36" t="-20357" r="-6436" b="45357"/>
          <a:stretch/>
        </p:blipFill>
        <p:spPr>
          <a:xfrm>
            <a:off x="4256187" y="3692561"/>
            <a:ext cx="4928173" cy="2775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4458" y="741102"/>
            <a:ext cx="4019399" cy="30180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33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496" y="0"/>
            <a:ext cx="11728704" cy="7693151"/>
          </a:xfrm>
        </p:spPr>
        <p:txBody>
          <a:bodyPr>
            <a:normAutofit/>
          </a:bodyPr>
          <a:lstStyle/>
          <a:p>
            <a:pPr lvl="0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 «Ассоциативный куст»</a:t>
            </a:r>
            <a:b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«Микрофон»</a:t>
            </a:r>
            <a:b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составления рассказов-описаний, монологической речи; обсуждения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определенной проблемы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каждому ребенку высказаться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вместе с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педагогом  передают друг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другу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воображаемый микрофон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подбирая  слово к предмету или фразу на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заданную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тему.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использовании приема «Ассоциативный куста» каждый ребенок или подгруппа детей подбирают слова-ассоциации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своему представлению  или,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опираясь на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пиктограмму, (по форме, цвету, величине, частей целого предмета, действию с предметом).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/>
              <a:t/>
            </a:r>
            <a:br>
              <a:rPr lang="ru-RU" sz="2700" dirty="0"/>
            </a:br>
            <a:endParaRPr lang="ru-RU" sz="2700" dirty="0"/>
          </a:p>
        </p:txBody>
      </p:sp>
    </p:spTree>
    <p:extLst>
      <p:ext uri="{BB962C8B-B14F-4D97-AF65-F5344CB8AC3E}">
        <p14:creationId xmlns="" xmlns:p14="http://schemas.microsoft.com/office/powerpoint/2010/main" val="24514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91" y="524256"/>
            <a:ext cx="7862393" cy="59035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5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7536"/>
            <a:ext cx="11353800" cy="1926335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/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sz="6000" dirty="0" smtClean="0">
                <a:solidFill>
                  <a:srgbClr val="FF0000"/>
                </a:solidFill>
              </a:rPr>
              <a:t/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sz="6000" dirty="0">
                <a:solidFill>
                  <a:srgbClr val="FF0000"/>
                </a:solidFill>
              </a:rPr>
              <a:t/>
            </a:r>
            <a:br>
              <a:rPr lang="ru-RU" sz="6000" dirty="0">
                <a:solidFill>
                  <a:srgbClr val="FF0000"/>
                </a:solidFill>
              </a:rPr>
            </a:br>
            <a:r>
              <a:rPr lang="ru-RU" sz="6000" dirty="0" smtClean="0">
                <a:solidFill>
                  <a:srgbClr val="FF0000"/>
                </a:solidFill>
              </a:rPr>
              <a:t/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sz="6000" dirty="0">
                <a:solidFill>
                  <a:srgbClr val="FF0000"/>
                </a:solidFill>
              </a:rPr>
              <a:t/>
            </a:r>
            <a:br>
              <a:rPr lang="ru-RU" sz="6000" dirty="0">
                <a:solidFill>
                  <a:srgbClr val="FF0000"/>
                </a:solidFill>
              </a:rPr>
            </a:br>
            <a:r>
              <a:rPr lang="ru-RU" sz="6000" dirty="0" smtClean="0">
                <a:solidFill>
                  <a:srgbClr val="FF0000"/>
                </a:solidFill>
              </a:rPr>
              <a:t/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sz="6000" dirty="0" smtClean="0">
                <a:solidFill>
                  <a:srgbClr val="FF0000"/>
                </a:solidFill>
              </a:rPr>
              <a:t/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«Карусель»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сотрудничеству и совместной работе детей, развивать ассоциативное мышление и словарный запас, навыку составления описательного рассказа о предмете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Ход: педагог предлагает детям встать в пары, образуя внешний и внутренний круг. Дети из внутреннего круга остаются на месте и демонстрируют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(тематические картинки). Дети внешнего круга двигаются влево под музыкальное сопровождение, либо определенный ритм, останавливаясь называют как можно больше  слов к предмету (форма, цвет, величина, часть предмета, действие) , услышав ритм продолжают движение, образуя новую пару. 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игра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составления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рассказов-описаний, пространственного мышления</a:t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 педагог предлагает детям найти по загадкам спрятанные пиктограммы и угадать предмет (по тематике недели).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37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103242"/>
            <a:ext cx="8541324" cy="64133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454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345"/>
            <a:ext cx="6592951" cy="677265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</a:t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оптимизации и сотрудничества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семьи и учителя-логопеда в организации  коррекционно-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 с ребенком с ТНР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технологий: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«Изографическое моделирование» в </a:t>
            </a: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«Книжке-</a:t>
            </a:r>
            <a:r>
              <a:rPr lang="ru-RU" sz="2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говоришке</a:t>
            </a: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«Говорящий</a:t>
            </a:r>
            <a:b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планшет»</a:t>
            </a:r>
            <a:b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во фразе,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чистоговорке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развивать умение читать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фразу, текст по пиктограмме и создавать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свои опорные значения слов.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«Шпаргалки», «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Ассоциативный куст» 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во фразе,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чистоговорке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развивать умение читать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по пиктограмме и создавать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свои опорные значения слов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папке взаимосвязи логопеда с родителями, </a:t>
            </a:r>
            <a:b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 ребенком опорных слов.</a:t>
            </a:r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www.culture.ru/storage/images/2088745eed4913add79e040040f3484d/0af9574f779cd8b01093fc09add047f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883" y="109723"/>
            <a:ext cx="3818117" cy="2304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hop.amelica.com/wp-content/uploads/2020/02/Posobie-dlya-logopedov-BOLShOY-FRAZOVYY-KONSTRUKTOR-1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11" t="6921" r="9227" b="5694"/>
          <a:stretch/>
        </p:blipFill>
        <p:spPr bwMode="auto">
          <a:xfrm>
            <a:off x="6069609" y="3918045"/>
            <a:ext cx="2134201" cy="2837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ystemekb.ru/wp-content/uploads/2019/12/4-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314"/>
          <a:stretch/>
        </p:blipFill>
        <p:spPr bwMode="auto">
          <a:xfrm>
            <a:off x="8288846" y="2776257"/>
            <a:ext cx="3988190" cy="2560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5" t="6195" b="12746"/>
          <a:stretch/>
        </p:blipFill>
        <p:spPr>
          <a:xfrm rot="5400000">
            <a:off x="5351971" y="748413"/>
            <a:ext cx="3569474" cy="22920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811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0531" y="630671"/>
            <a:ext cx="4156742" cy="3121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58" y="20045"/>
            <a:ext cx="4690142" cy="3521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4007" y="546935"/>
            <a:ext cx="3693979" cy="2825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58" y="3683995"/>
            <a:ext cx="4355777" cy="3270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72" t="3997"/>
          <a:stretch/>
        </p:blipFill>
        <p:spPr>
          <a:xfrm rot="5400000">
            <a:off x="-96215" y="3780209"/>
            <a:ext cx="3899175" cy="3706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9913" y="4051327"/>
            <a:ext cx="2897902" cy="2535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3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7264"/>
            <a:ext cx="8964386" cy="665073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и специалистами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оптимизации и сотрудничества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и специалистов ДОО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 коррекционно-образовательного процесса 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в группе компенсирующей направленности с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тнр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технологий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Информационное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кафе»</a:t>
            </a:r>
            <a:b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активизация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и повышение их профессиональной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компетентности в выборе  технологий развития связной речи у детей с тнр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«Деловая игра»</a:t>
            </a:r>
            <a:b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у педагогов осознание необходимости расширять свои знания в области развития связной речи у детей;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проектировать, конструировать процессы речевого развития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с помощью предложенных технологий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592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172724"/>
            <a:ext cx="5632705" cy="4229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56" y="2183190"/>
            <a:ext cx="6096000" cy="45772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88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2880"/>
            <a:ext cx="11936186" cy="14020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результатов обследования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связной речи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  детей старшей и подготовительной группы компенсирующей направленности с ТНР показывают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положительную динамику 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умениям детей составлять рассказ по опорным картинкам,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рассказ-описание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опорой на собственный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опыт.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 связной речи в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  детей старшей и подготовительной группы компенсирующей направленности с ТНР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Объект 3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61625420"/>
              </p:ext>
            </p:extLst>
          </p:nvPr>
        </p:nvGraphicFramePr>
        <p:xfrm>
          <a:off x="438912" y="2560320"/>
          <a:ext cx="11497274" cy="387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31610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470" y="169181"/>
            <a:ext cx="11283043" cy="319450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и создание условий реализации  эффективных образовательных технологий для повышения коммуникативной активности детей с речевыми нарушениями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45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957" y="1"/>
            <a:ext cx="11206843" cy="132261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 результаты и рекомендации по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использованию игровых технологий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6956" y="522514"/>
            <a:ext cx="118545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наблюдения, сравнительный анализ состояния связной</a:t>
            </a:r>
          </a:p>
          <a:p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с ТНР, 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показали, что 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новых современных технологий  создает условия для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усвоения знаний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детьми 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 ресурсов, а выбор различных форм  взаимодействия с родителями и педагогами ДОО  решает задачи оптимизации коррекционно-образовательного сотрудничества учителя-логопеда с субъектами процесса.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 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 детей из пассивного 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переходит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активный, связная речь показывает активную динамику развития. У детей с ТНР концентрируется наблюдательность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внимание, память, усидчивость; повышается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воображение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логическое и образное мышление.</a:t>
            </a:r>
          </a:p>
          <a:p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рекомендованы для использования 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ДОО 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родителей.</a:t>
            </a:r>
            <a:endParaRPr lang="ru-RU" sz="280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21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0961914" cy="487634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83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224" y="1"/>
            <a:ext cx="11085576" cy="1690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ситуации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езультаты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связной речи в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  детей старшей и подготовительной группы компенсирующей направленности с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ТНР показывают сравнительно невысокие показания по умениям детей составлять рассказ по опорным картинкам, рассказ-описание. При составлении рассказа с опорой на собственный опыт дети испытывали особые затруднения.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04247080"/>
              </p:ext>
            </p:extLst>
          </p:nvPr>
        </p:nvGraphicFramePr>
        <p:xfrm>
          <a:off x="987552" y="2511552"/>
          <a:ext cx="10366248" cy="3998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1054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" y="365125"/>
            <a:ext cx="10424160" cy="4862195"/>
          </a:xfrm>
        </p:spPr>
        <p:txBody>
          <a:bodyPr>
            <a:normAutofit/>
          </a:bodyPr>
          <a:lstStyle/>
          <a:p>
            <a:endParaRPr lang="ru-RU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65" y="76552"/>
            <a:ext cx="10078264" cy="6733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064" y="1"/>
            <a:ext cx="10841736" cy="75590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проекта:</a:t>
            </a:r>
            <a:b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6957" y="163286"/>
            <a:ext cx="11919858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обогащать словарный запас детей; развивать грамматически правильную связную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речь.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мелкую моторику рук.</a:t>
            </a: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развитию умения работать по образцу, по правилам, слушать взрослого и выполнять его инструкции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необходимую предметно-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развивающую среду 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игр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Популяризировать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творческие находки в образовательном процессе с детьми дошкольного возраста с ТНР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деятельность педагогов по использованию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 образовательных технологий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педагогическом процессе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 дошкольников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ТНР</a:t>
            </a:r>
          </a:p>
          <a:p>
            <a:pPr marL="342900" indent="-342900" algn="just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оптимизации и единства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 ДОО в коррекционно-образовательном сотрудничестве.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12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44" y="231013"/>
            <a:ext cx="11707368" cy="662698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результат-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игровых технологий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научатся самостоятельно, с опорой на мнемосхемы, условные обозначения, создание мысленной последовательности в игре разучивать стихи, пересказывать небольшие сказки и рассказы; расширится их словарный запас; речь станет последовательной, грамматически правильной; увеличится объем памяти.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6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4256" y="158496"/>
            <a:ext cx="10119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условий-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наилучшего, самого благоприятного варианта из множества возможных условий, средств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0416" y="1600485"/>
            <a:ext cx="2401824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критического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мышления</a:t>
            </a: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38272" y="1600485"/>
            <a:ext cx="2596896" cy="1547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развивающего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35168" y="1517951"/>
            <a:ext cx="2743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интерактивного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0416" y="3035808"/>
            <a:ext cx="2243328" cy="3744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«Шесть шляп мышления»</a:t>
            </a:r>
          </a:p>
          <a:p>
            <a:pPr algn="ctr"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кругами </a:t>
            </a: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Луллия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Кубирование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82240" y="3230879"/>
            <a:ext cx="2755392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Шпаргалка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 алгоритмизации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Изографическое моделирование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93664" y="2835697"/>
            <a:ext cx="2950464" cy="316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Ассоциативный куст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Микрофон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Карусель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Информационное кафе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644128" y="1600485"/>
            <a:ext cx="1999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Игровая технология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644128" y="3230878"/>
            <a:ext cx="1999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Творческая игра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Квест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-игры</a:t>
            </a:r>
          </a:p>
          <a:p>
            <a:pPr algn="ctr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Деловая игра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8834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25468"/>
            <a:ext cx="7189940" cy="584965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«Шесть шляп мышления»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развития связной речи детей дошкольного возраста с применением метода Эдвард де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-Использование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метода при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бесед, НОД, деловой игры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обучение детей высказыванию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мыслей в определенной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последовательности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помощью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 разноцветных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шляп, каждая из которых несет свою задачу.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 </a:t>
            </a:r>
            <a:br>
              <a:rPr lang="ru-RU" sz="3100" dirty="0" smtClean="0"/>
            </a:br>
            <a:r>
              <a:rPr lang="ru-RU" sz="2400" dirty="0" smtClean="0"/>
              <a:t>                        </a:t>
            </a:r>
            <a:br>
              <a:rPr lang="ru-RU" sz="2400" dirty="0" smtClean="0"/>
            </a:br>
            <a:endParaRPr lang="ru-RU" sz="3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37815" y="225468"/>
            <a:ext cx="3674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B0F0"/>
                </a:solidFill>
              </a:rPr>
              <a:t>«Если наше дело в шляпе, если наше тело в шляпе, если наши </a:t>
            </a:r>
            <a:r>
              <a:rPr lang="ru-RU" sz="2800" i="1" dirty="0" smtClean="0">
                <a:solidFill>
                  <a:srgbClr val="00B0F0"/>
                </a:solidFill>
              </a:rPr>
              <a:t>  </a:t>
            </a:r>
            <a:r>
              <a:rPr lang="ru-RU" sz="2800" i="1" dirty="0">
                <a:solidFill>
                  <a:srgbClr val="00B0F0"/>
                </a:solidFill>
              </a:rPr>
              <a:t>мысли в шляпе, значит в шляпе-то вся суть</a:t>
            </a:r>
            <a:r>
              <a:rPr lang="ru-RU" sz="2800" i="1" dirty="0" smtClean="0">
                <a:solidFill>
                  <a:srgbClr val="00B0F0"/>
                </a:solidFill>
              </a:rPr>
              <a:t>!»</a:t>
            </a:r>
            <a:r>
              <a:rPr lang="ru-RU" sz="2800" i="1" dirty="0">
                <a:solidFill>
                  <a:srgbClr val="00B0F0"/>
                </a:solidFill>
              </a:rPr>
              <a:t> Эдвард де </a:t>
            </a:r>
            <a:r>
              <a:rPr lang="ru-RU" sz="2800" i="1" dirty="0" err="1" smtClean="0">
                <a:solidFill>
                  <a:srgbClr val="00B0F0"/>
                </a:solidFill>
              </a:rPr>
              <a:t>Боно</a:t>
            </a:r>
            <a:r>
              <a:rPr lang="ru-RU" sz="2800" i="1" dirty="0" smtClean="0">
                <a:solidFill>
                  <a:srgbClr val="00B0F0"/>
                </a:solidFill>
              </a:rPr>
              <a:t>                                    </a:t>
            </a:r>
            <a:endParaRPr lang="ru-RU" sz="2800" i="1" dirty="0">
              <a:solidFill>
                <a:srgbClr val="00B0F0"/>
              </a:solidFill>
            </a:endParaRPr>
          </a:p>
        </p:txBody>
      </p:sp>
      <p:pic>
        <p:nvPicPr>
          <p:cNvPr id="3076" name="Picture 4" descr="https://cf.ppt-online.org/files/slide/d/Dloe6yLhM125wUXGcQfuCgtanJZ7x8pvNHjYAk/slide-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65" t="20691" r="6428" b="8294"/>
          <a:stretch/>
        </p:blipFill>
        <p:spPr bwMode="auto">
          <a:xfrm>
            <a:off x="7002049" y="3248182"/>
            <a:ext cx="4835047" cy="36098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055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620</Words>
  <Application>Microsoft Office PowerPoint</Application>
  <PresentationFormat>Произвольный</PresentationFormat>
  <Paragraphs>92</Paragraphs>
  <Slides>31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Оптимизация условий коррекционно-образовательного сотрудничества посредством  современных развивающих технологий для развития связной речи у детей с ТНР </vt:lpstr>
      <vt:lpstr> Актуальность темы  Сегодняшний день отличается активным ростом новых развивающих технологий, многие из которых успешно используются педагогами в работе с детьми, имеющих тяжелые нарушения речи. Выбор современных технологий велик, это позволяет оптимизировать и обновлять условия коррекционно-образовательного сотрудничества субъектов процесса. Педагогическая технология  • это системный метод создания, применения и определения всего процесса преподавания и усвоения знаний с учетом технических и человеческих ресурсов и их взаимодействия, ставящий своей задачей оптимизацию форм образования (ЮНЕСКО).  • технос – искусство, мастерство, логос – учение. </vt:lpstr>
      <vt:lpstr>Цель: выбор и создание условий реализации  эффективных образовательных технологий для повышения коммуникативной активности детей с речевыми нарушениями </vt:lpstr>
      <vt:lpstr>   Анализ ситуации-результаты обследования связной речи в январе 2021 года  детей старшей и подготовительной группы компенсирующей направленности с ТНР показывают сравнительно невысокие показания по умениям детей составлять рассказ по опорным картинкам, рассказ-описание. При составлении рассказа с опорой на собственный опыт дети испытывали особые затруднения. </vt:lpstr>
      <vt:lpstr>Слайд 5</vt:lpstr>
      <vt:lpstr> Задачи проекта: </vt:lpstr>
      <vt:lpstr>Ожидаемый результат-  в ходе использования игровых технологий дети научатся самостоятельно, с опорой на мнемосхемы, условные обозначения, создание мысленной последовательности в игре разучивать стихи, пересказывать небольшие сказки и рассказы; расширится их словарный запас; речь станет последовательной, грамматически правильной; увеличится объем памяти.    </vt:lpstr>
      <vt:lpstr>Слайд 8</vt:lpstr>
      <vt:lpstr>    Технология «Шесть шляп мышления» Метод развития связной речи детей дошкольного возраста с применением метода Эдвард де Боно -Использование метода при проведении бесед, НОД, деловой игры Цель: обучение детей высказыванию  своих мыслей в определенной  последовательности  с помощью шести разноцветных  шляп, каждая из которых несет свою задачу.                               </vt:lpstr>
      <vt:lpstr>Формы использования </vt:lpstr>
      <vt:lpstr>Слайд 11</vt:lpstr>
      <vt:lpstr>Игровая технология «Круги Луллия» Это изобретение Раймонда Луллия представляет собой набор соединенных между собой кругов или колец по типу пирамидки. Сверху устанавливают стрелку. Все круги разделяют на одина­ковое число секторов. На них располагают картинки (рисунки, слова, изречения). Круги и стрелка свободно двигаются. Любой желающий может получить разные комбинации картинок, распо­ложенных на секторах и в игре учиться формулировать правильно фразу, выявлять противоречивые свойства предметов, явлений и разрешать эти противоречия. Разрешение противоре­чий — ключ к творческому мышлению. </vt:lpstr>
      <vt:lpstr>Слайд 13</vt:lpstr>
      <vt:lpstr>Слайд 14</vt:lpstr>
      <vt:lpstr>           Технология  «Кубирование» Изографическое моделирование для  развития связной речи детей дошкольного возраста с применением «Логокуба пиши-стирай» Цель игрового пособия:  развитие всех компонентов речевой системы Пособие  представляет собой настольный   пластиковый куб из шести граней, на которых  можно писать и стирать картинки, обозначения, символы. Данное пособие использовано для метода  изографического моделирования.  Этот метод помогает ребенку зрительно  представить абстрактные понятия  (звук, слово, предложение, текст)  и  научиться работать с ними.  </vt:lpstr>
      <vt:lpstr>Формы работы </vt:lpstr>
      <vt:lpstr>Слайд 17</vt:lpstr>
      <vt:lpstr>      Технология  «Алгоритмизация» Использование игрогимнастики и танцевально-ритмических тренингов  для  развития связной речи Цель: развитие координации речи с движением, планирующей функции речи у детей с ТНР </vt:lpstr>
      <vt:lpstr>Формы работы </vt:lpstr>
      <vt:lpstr>Слайд 20</vt:lpstr>
      <vt:lpstr>Технология  «Ассоциативный куст» «Микрофон» Цель: развитие навыков составления рассказов-описаний, монологической речи; обсуждения определенной проблемы, которая дает возможность каждому ребенку высказаться. Ход: дети вместе с педагогом  передают друг другу  воображаемый микрофон, подбирая  слово к предмету или фразу на заданную тему. При использовании приема «Ассоциативный куста» каждый ребенок или подгруппа детей подбирают слова-ассоциации по своему представлению  или, опираясь на пиктограмму, (по форме, цвету, величине, частей целого предмета, действию с предметом).   </vt:lpstr>
      <vt:lpstr>Слайд 22</vt:lpstr>
      <vt:lpstr>       Технология «Карусель» Цель: учить сотрудничеству и совместной работе детей, развивать ассоциативное мышление и словарный запас, навыку составления описательного рассказа о предмете Ход: педагог предлагает детям встать в пары, образуя внешний и внутренний круг. Дети из внутреннего круга остаются на месте и демонстрируют предмет (тематические картинки). Дети внешнего круга двигаются влево под музыкальное сопровождение, либо определенный ритм, останавливаясь называют как можно больше  слов к предмету (форма, цвет, величина, часть предмета, действие) , услышав ритм продолжают движение, образуя новую пару.  «Квест- игра» Цель: развитие навыков составления рассказов-описаний, пространственного мышления Ход: педагог предлагает детям найти по загадкам спрятанные пиктограммы и угадать предмет (по тематике недели).</vt:lpstr>
      <vt:lpstr>Слайд 24</vt:lpstr>
      <vt:lpstr>    Формы работы с родителями Цель: создание условий для оптимизации и сотрудничества семьи и учителя-логопеда в организации  коррекционно- образовательного процесса с ребенком с ТНР Применение технологий:  «Изографическое моделирование» в  «Книжке-говоришке», «Говорящий  планшет» Цель: автоматизация звука во фразе,  чистоговорке, развивать умение читать  фразу, текст по пиктограмме и создавать  свои опорные значения слов. «Шпаргалки», «Ассоциативный куст»  Цель: автоматизация звука во фразе,  чистоговорке, развивать умение читать  текст по пиктограмме и создавать  свои опорные значения слов. В папке взаимосвязи логопеда с родителями,  рисование ребенком опорных слов.     </vt:lpstr>
      <vt:lpstr>Слайд 26</vt:lpstr>
      <vt:lpstr>  Формы работы с педагогами и специалистами Цель: создание условий для оптимизации и сотрудничества педагогов и специалистов ДОО  в организации  коррекционно-образовательного процесса с детьми в группе компенсирующей направленности с  тнр Применение технологий: «Информационное кафе» Цель:  активизация педагогов и повышение их профессиональной компетентности в выборе  технологий развития связной речи у детей с тнр  «Деловая игра» Цель: вызвать у педагогов осознание необходимости расширять свои знания в области развития связной речи у детей; развивать умения проектировать, конструировать процессы речевого развития дошкольников с помощью предложенных технологий  </vt:lpstr>
      <vt:lpstr>Слайд 28</vt:lpstr>
      <vt:lpstr>    Мониторинг результатов обследования -результаты обследования связной речи в июне 2021 года  детей старшей и подготовительной группы компенсирующей направленности с ТНР показывают  положительную динамику по умениям детей составлять рассказ по опорным картинкам, рассказ-описание, рассказ с опорой на собственный опыт. Динамика развития  связной речи в июне 2021 года  детей старшей и подготовительной группы компенсирующей направленности с ТНР </vt:lpstr>
      <vt:lpstr>Итоговые результаты и рекомендации по использованию игровых технологий</vt:lpstr>
      <vt:lpstr>БЛАГОДАРЮ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Откуда хлеб пришел?</dc:title>
  <dc:creator>Инженер</dc:creator>
  <cp:lastModifiedBy>Пользователь Windows</cp:lastModifiedBy>
  <cp:revision>159</cp:revision>
  <dcterms:created xsi:type="dcterms:W3CDTF">2016-03-22T08:58:59Z</dcterms:created>
  <dcterms:modified xsi:type="dcterms:W3CDTF">2022-11-02T18:17:13Z</dcterms:modified>
</cp:coreProperties>
</file>