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4" r:id="rId7"/>
    <p:sldId id="265" r:id="rId8"/>
    <p:sldId id="263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C4A"/>
    <a:srgbClr val="E1C24F"/>
    <a:srgbClr val="D5F5D5"/>
    <a:srgbClr val="A7EFA5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6374" autoAdjust="0"/>
  </p:normalViewPr>
  <p:slideViewPr>
    <p:cSldViewPr snapToGrid="0" showGuides="1">
      <p:cViewPr varScale="1">
        <p:scale>
          <a:sx n="73" d="100"/>
          <a:sy n="73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53E1-6912-4319-A544-2677239B4B8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7065-28A2-42D1-B3DD-019DDCE39311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13A6-1111-42FF-A6AB-45261E70973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DE30-EA35-4A3C-A4F5-4287D9D7EFA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F65A-CBCD-44AB-A6E8-0FACF94F0E96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1CB4-0B93-41C5-8163-D80207E73103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67C1-DB5E-46F8-A5F6-09490FB9ACC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E928-FD64-4D4A-92EF-92B7FBA0A7C6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088-213E-4779-BA02-0B0C9DE5A16D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FD75-BDF3-42DC-95B3-BB2AED292E5D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A631-FBDF-41B9-A7C6-8507C2DAA75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GIF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0.jpeg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GIF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GIF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40.wdp"/><Relationship Id="rId4" Type="http://schemas.openxmlformats.org/officeDocument/2006/relationships/image" Target="../media/image39.png"/><Relationship Id="rId3" Type="http://schemas.openxmlformats.org/officeDocument/2006/relationships/image" Target="../media/image1.GIF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4.jpeg"/><Relationship Id="rId3" Type="http://schemas.microsoft.com/office/2007/relationships/hdphoto" Target="../media/image43.wdp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.GIF"/><Relationship Id="rId12" Type="http://schemas.microsoft.com/office/2007/relationships/hdphoto" Target="../media/image14.wdp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GIF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GIF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847" y="2915474"/>
            <a:ext cx="11837931" cy="1017163"/>
          </a:xfrm>
        </p:spPr>
        <p:txBody>
          <a:bodyPr>
            <a:normAutofit fontScale="90000"/>
          </a:bodyPr>
          <a:lstStyle/>
          <a:p>
            <a:r>
              <a:rPr lang="ru-RU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Равные возможности</a:t>
            </a:r>
            <a:endParaRPr lang="ru-RU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46" y="185723"/>
            <a:ext cx="11837932" cy="729842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«Детский сад № 3 «Семицветик» комбинированного вида»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0" y="6277995"/>
            <a:ext cx="12192000" cy="729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Минусинск, 2023 год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8927"/>
            <a:ext cx="12192000" cy="6840145"/>
            <a:chOff x="0" y="8927"/>
            <a:chExt cx="12192000" cy="684014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8927"/>
              <a:ext cx="2828488" cy="2829647"/>
              <a:chOff x="0" y="8927"/>
              <a:chExt cx="2828488" cy="2829647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261454" y="85055"/>
                <a:ext cx="2059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 flipV="1">
                <a:off x="83890" y="271543"/>
                <a:ext cx="17066" cy="20585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61457" y="161954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-1115158" y="1555059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Прямоугольник: скругленные углы 9"/>
              <p:cNvSpPr/>
              <p:nvPr/>
            </p:nvSpPr>
            <p:spPr>
              <a:xfrm>
                <a:off x="0" y="8927"/>
                <a:ext cx="276020" cy="262616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 flipH="1">
              <a:off x="9363512" y="8928"/>
              <a:ext cx="2828488" cy="2829647"/>
              <a:chOff x="0" y="8927"/>
              <a:chExt cx="2828488" cy="2829647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61454" y="85055"/>
                <a:ext cx="2059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 flipV="1">
                <a:off x="83890" y="271543"/>
                <a:ext cx="17066" cy="20585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61457" y="161954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-1115158" y="1555059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Прямоугольник: скругленные углы 18"/>
              <p:cNvSpPr/>
              <p:nvPr/>
            </p:nvSpPr>
            <p:spPr>
              <a:xfrm>
                <a:off x="0" y="8927"/>
                <a:ext cx="276020" cy="262616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 flipV="1">
              <a:off x="0" y="4019424"/>
              <a:ext cx="2828488" cy="2829647"/>
              <a:chOff x="0" y="8927"/>
              <a:chExt cx="2828488" cy="2829647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61454" y="85055"/>
                <a:ext cx="2059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83890" y="271543"/>
                <a:ext cx="17066" cy="20585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61457" y="161954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-1115158" y="1555059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: скругленные углы 24"/>
              <p:cNvSpPr/>
              <p:nvPr/>
            </p:nvSpPr>
            <p:spPr>
              <a:xfrm>
                <a:off x="0" y="8927"/>
                <a:ext cx="276020" cy="262616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 flipH="1" flipV="1">
              <a:off x="9363512" y="4019425"/>
              <a:ext cx="2828488" cy="2829647"/>
              <a:chOff x="0" y="8927"/>
              <a:chExt cx="2828488" cy="2829647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61454" y="85055"/>
                <a:ext cx="2059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 flipV="1">
                <a:off x="83890" y="271543"/>
                <a:ext cx="17066" cy="20585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61457" y="161954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rot="5400000">
                <a:off x="-1115158" y="1555059"/>
                <a:ext cx="2567031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Прямоугольник: скругленные углы 30"/>
              <p:cNvSpPr/>
              <p:nvPr/>
            </p:nvSpPr>
            <p:spPr>
              <a:xfrm>
                <a:off x="0" y="8927"/>
                <a:ext cx="276020" cy="262616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Группа 34"/>
          <p:cNvGrpSpPr/>
          <p:nvPr/>
        </p:nvGrpSpPr>
        <p:grpSpPr>
          <a:xfrm>
            <a:off x="193379" y="2815154"/>
            <a:ext cx="11820866" cy="1217802"/>
            <a:chOff x="201913" y="2915473"/>
            <a:chExt cx="11820866" cy="121780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01913" y="2915473"/>
              <a:ext cx="11685244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7535" y="3017539"/>
              <a:ext cx="11685244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Равные возможности</a:t>
              </a:r>
              <a:endPara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982735" y="5081987"/>
            <a:ext cx="5664273" cy="407549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понимает вопросы в пределах ситуации общения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Оранжевый лепесток - Лепесток Общения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1319868"/>
            <a:ext cx="4090640" cy="5436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2735" y="2161208"/>
            <a:ext cx="7409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здороваться при встрече с педагогическим работником и другими детьми, прощаться при расставании, пользуясь при этом невербальными средствами общения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2735" y="3186419"/>
            <a:ext cx="7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владеет конвенциональными формами общения (вербально и (или) невербально)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007" y="4074967"/>
            <a:ext cx="7404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способен подчиняться правилам и социальным нормам во взаимоотношениях с педагогическим работником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6" b="96875" l="10000" r="90000">
                        <a14:foregroundMark x1="28804" y1="64844" x2="32717" y2="58008"/>
                        <a14:foregroundMark x1="32717" y1="58008" x2="40109" y2="51367"/>
                        <a14:foregroundMark x1="43696" y1="88672" x2="43043" y2="66211"/>
                        <a14:foregroundMark x1="43043" y1="66211" x2="43478" y2="63086"/>
                        <a14:foregroundMark x1="43696" y1="97070" x2="45870" y2="97070"/>
                        <a14:foregroundMark x1="57500" y1="50586" x2="70978" y2="37109"/>
                        <a14:foregroundMark x1="70978" y1="37109" x2="71304" y2="36133"/>
                        <a14:foregroundMark x1="53696" y1="35352" x2="48804" y2="13281"/>
                        <a14:foregroundMark x1="48804" y1="13281" x2="48043" y2="11133"/>
                        <a14:foregroundMark x1="44239" y1="38086" x2="34783" y2="27148"/>
                        <a14:foregroundMark x1="34783" y1="27148" x2="31087" y2="25195"/>
                        <a14:foregroundMark x1="49674" y1="4297" x2="51087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23" r="23450"/>
          <a:stretch>
            <a:fillRect/>
          </a:stretch>
        </p:blipFill>
        <p:spPr bwMode="auto">
          <a:xfrm>
            <a:off x="4311616" y="2272024"/>
            <a:ext cx="671119" cy="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6" b="96875" l="10000" r="90000">
                        <a14:foregroundMark x1="28804" y1="64844" x2="32717" y2="58008"/>
                        <a14:foregroundMark x1="32717" y1="58008" x2="40109" y2="51367"/>
                        <a14:foregroundMark x1="43696" y1="88672" x2="43043" y2="66211"/>
                        <a14:foregroundMark x1="43043" y1="66211" x2="43478" y2="63086"/>
                        <a14:foregroundMark x1="43696" y1="97070" x2="45870" y2="97070"/>
                        <a14:foregroundMark x1="57500" y1="50586" x2="70978" y2="37109"/>
                        <a14:foregroundMark x1="70978" y1="37109" x2="71304" y2="36133"/>
                        <a14:foregroundMark x1="53696" y1="35352" x2="48804" y2="13281"/>
                        <a14:foregroundMark x1="48804" y1="13281" x2="48043" y2="11133"/>
                        <a14:foregroundMark x1="44239" y1="38086" x2="34783" y2="27148"/>
                        <a14:foregroundMark x1="34783" y1="27148" x2="31087" y2="25195"/>
                        <a14:foregroundMark x1="49674" y1="4297" x2="51087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23" r="23450"/>
          <a:stretch>
            <a:fillRect/>
          </a:stretch>
        </p:blipFill>
        <p:spPr bwMode="auto">
          <a:xfrm>
            <a:off x="4317483" y="3159654"/>
            <a:ext cx="671119" cy="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6" b="96875" l="10000" r="90000">
                        <a14:foregroundMark x1="28804" y1="64844" x2="32717" y2="58008"/>
                        <a14:foregroundMark x1="32717" y1="58008" x2="40109" y2="51367"/>
                        <a14:foregroundMark x1="43696" y1="88672" x2="43043" y2="66211"/>
                        <a14:foregroundMark x1="43043" y1="66211" x2="43478" y2="63086"/>
                        <a14:foregroundMark x1="43696" y1="97070" x2="45870" y2="97070"/>
                        <a14:foregroundMark x1="57500" y1="50586" x2="70978" y2="37109"/>
                        <a14:foregroundMark x1="70978" y1="37109" x2="71304" y2="36133"/>
                        <a14:foregroundMark x1="53696" y1="35352" x2="48804" y2="13281"/>
                        <a14:foregroundMark x1="48804" y1="13281" x2="48043" y2="11133"/>
                        <a14:foregroundMark x1="44239" y1="38086" x2="34783" y2="27148"/>
                        <a14:foregroundMark x1="34783" y1="27148" x2="31087" y2="25195"/>
                        <a14:foregroundMark x1="49674" y1="4297" x2="51087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23" r="23450"/>
          <a:stretch>
            <a:fillRect/>
          </a:stretch>
        </p:blipFill>
        <p:spPr bwMode="auto">
          <a:xfrm>
            <a:off x="4311616" y="4047284"/>
            <a:ext cx="671119" cy="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6" b="96875" l="10000" r="90000">
                        <a14:foregroundMark x1="28804" y1="64844" x2="32717" y2="58008"/>
                        <a14:foregroundMark x1="32717" y1="58008" x2="40109" y2="51367"/>
                        <a14:foregroundMark x1="43696" y1="88672" x2="43043" y2="66211"/>
                        <a14:foregroundMark x1="43043" y1="66211" x2="43478" y2="63086"/>
                        <a14:foregroundMark x1="43696" y1="97070" x2="45870" y2="97070"/>
                        <a14:foregroundMark x1="57500" y1="50586" x2="70978" y2="37109"/>
                        <a14:foregroundMark x1="70978" y1="37109" x2="71304" y2="36133"/>
                        <a14:foregroundMark x1="53696" y1="35352" x2="48804" y2="13281"/>
                        <a14:foregroundMark x1="48804" y1="13281" x2="48043" y2="11133"/>
                        <a14:foregroundMark x1="44239" y1="38086" x2="34783" y2="27148"/>
                        <a14:foregroundMark x1="34783" y1="27148" x2="31087" y2="25195"/>
                        <a14:foregroundMark x1="49674" y1="4297" x2="51087" y2="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23" r="23450"/>
          <a:stretch>
            <a:fillRect/>
          </a:stretch>
        </p:blipFill>
        <p:spPr bwMode="auto">
          <a:xfrm>
            <a:off x="4311616" y="4934913"/>
            <a:ext cx="671119" cy="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82634" y="6095192"/>
            <a:ext cx="8012641" cy="369261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сформированы представления о своей семье, Отечестве (Родной город)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en-US" dirty="0"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Желтый лепесток - Лепесток Знаний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8" b="16510"/>
          <a:stretch>
            <a:fillRect/>
          </a:stretch>
        </p:blipFill>
        <p:spPr>
          <a:xfrm>
            <a:off x="135622" y="1319868"/>
            <a:ext cx="3607436" cy="35902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7176" y="1492333"/>
            <a:ext cx="7409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знает основные цвета и геометрические формы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7176" y="2412411"/>
            <a:ext cx="7409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обладает начальными знаниями о себе и социальном мире, в котором он живет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634" y="4899836"/>
            <a:ext cx="82697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 ребенка сформированы элементарные пространственные представления и ориентировка во времени, ребенок осваивает количественный и порядковый счет в пределах десятка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" b="98670" l="3182" r="97955">
                        <a14:foregroundMark x1="30568" y1="15478" x2="40341" y2="31802"/>
                        <a14:foregroundMark x1="21023" y1="29383" x2="30227" y2="7739"/>
                        <a14:foregroundMark x1="30000" y1="3386" x2="40568" y2="1572"/>
                        <a14:foregroundMark x1="8977" y1="33736" x2="3409" y2="46070"/>
                        <a14:foregroundMark x1="3409" y1="46070" x2="3182" y2="53083"/>
                        <a14:foregroundMark x1="3182" y1="53083" x2="7500" y2="64450"/>
                        <a14:foregroundMark x1="22614" y1="91415" x2="36818" y2="96735"/>
                        <a14:foregroundMark x1="36818" y1="96735" x2="43523" y2="96252"/>
                        <a14:foregroundMark x1="43523" y1="96252" x2="46364" y2="92987"/>
                        <a14:foregroundMark x1="57841" y1="96856" x2="67386" y2="97703"/>
                        <a14:foregroundMark x1="67386" y1="97703" x2="69545" y2="97219"/>
                        <a14:foregroundMark x1="42614" y1="98186" x2="36136" y2="98428"/>
                        <a14:foregroundMark x1="62727" y1="98670" x2="66023" y2="98670"/>
                        <a14:foregroundMark x1="92955" y1="38210" x2="94091" y2="56711"/>
                        <a14:foregroundMark x1="97955" y1="41596" x2="97955" y2="56590"/>
                        <a14:foregroundMark x1="56591" y1="1330" x2="63977" y2="1088"/>
                        <a14:foregroundMark x1="63977" y1="1088" x2="65341" y2="1209"/>
                        <a14:foregroundMark x1="32955" y1="846" x2="38864" y2="1209"/>
                        <a14:foregroundMark x1="43182" y1="44135" x2="53750" y2="51270"/>
                        <a14:foregroundMark x1="46023" y1="55260" x2="52273" y2="45345"/>
                        <a14:foregroundMark x1="56136" y1="54293" x2="55000" y2="45224"/>
                        <a14:foregroundMark x1="53295" y1="56953" x2="49318" y2="50423"/>
                        <a14:foregroundMark x1="46477" y1="59492" x2="45909" y2="50786"/>
                        <a14:foregroundMark x1="42159" y1="55260" x2="43295" y2="45949"/>
                        <a14:foregroundMark x1="39773" y1="51511" x2="43977" y2="42563"/>
                        <a14:foregroundMark x1="42841" y1="41354" x2="52955" y2="42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54" y="1328782"/>
            <a:ext cx="747012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" b="98670" l="3182" r="97955">
                        <a14:foregroundMark x1="30568" y1="15478" x2="40341" y2="31802"/>
                        <a14:foregroundMark x1="21023" y1="29383" x2="30227" y2="7739"/>
                        <a14:foregroundMark x1="30000" y1="3386" x2="40568" y2="1572"/>
                        <a14:foregroundMark x1="8977" y1="33736" x2="3409" y2="46070"/>
                        <a14:foregroundMark x1="3409" y1="46070" x2="3182" y2="53083"/>
                        <a14:foregroundMark x1="3182" y1="53083" x2="7500" y2="64450"/>
                        <a14:foregroundMark x1="22614" y1="91415" x2="36818" y2="96735"/>
                        <a14:foregroundMark x1="36818" y1="96735" x2="43523" y2="96252"/>
                        <a14:foregroundMark x1="43523" y1="96252" x2="46364" y2="92987"/>
                        <a14:foregroundMark x1="57841" y1="96856" x2="67386" y2="97703"/>
                        <a14:foregroundMark x1="67386" y1="97703" x2="69545" y2="97219"/>
                        <a14:foregroundMark x1="42614" y1="98186" x2="36136" y2="98428"/>
                        <a14:foregroundMark x1="62727" y1="98670" x2="66023" y2="98670"/>
                        <a14:foregroundMark x1="92955" y1="38210" x2="94091" y2="56711"/>
                        <a14:foregroundMark x1="97955" y1="41596" x2="97955" y2="56590"/>
                        <a14:foregroundMark x1="56591" y1="1330" x2="63977" y2="1088"/>
                        <a14:foregroundMark x1="63977" y1="1088" x2="65341" y2="1209"/>
                        <a14:foregroundMark x1="32955" y1="846" x2="38864" y2="1209"/>
                        <a14:foregroundMark x1="43182" y1="44135" x2="53750" y2="51270"/>
                        <a14:foregroundMark x1="46023" y1="55260" x2="52273" y2="45345"/>
                        <a14:foregroundMark x1="56136" y1="54293" x2="55000" y2="45224"/>
                        <a14:foregroundMark x1="53295" y1="56953" x2="49318" y2="50423"/>
                        <a14:foregroundMark x1="46477" y1="59492" x2="45909" y2="50786"/>
                        <a14:foregroundMark x1="42159" y1="55260" x2="43295" y2="45949"/>
                        <a14:foregroundMark x1="39773" y1="51511" x2="43977" y2="42563"/>
                        <a14:foregroundMark x1="42841" y1="41354" x2="52955" y2="42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54" y="2380490"/>
            <a:ext cx="747012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" b="98670" l="3182" r="97955">
                        <a14:foregroundMark x1="30568" y1="15478" x2="40341" y2="31802"/>
                        <a14:foregroundMark x1="21023" y1="29383" x2="30227" y2="7739"/>
                        <a14:foregroundMark x1="30000" y1="3386" x2="40568" y2="1572"/>
                        <a14:foregroundMark x1="8977" y1="33736" x2="3409" y2="46070"/>
                        <a14:foregroundMark x1="3409" y1="46070" x2="3182" y2="53083"/>
                        <a14:foregroundMark x1="3182" y1="53083" x2="7500" y2="64450"/>
                        <a14:foregroundMark x1="22614" y1="91415" x2="36818" y2="96735"/>
                        <a14:foregroundMark x1="36818" y1="96735" x2="43523" y2="96252"/>
                        <a14:foregroundMark x1="43523" y1="96252" x2="46364" y2="92987"/>
                        <a14:foregroundMark x1="57841" y1="96856" x2="67386" y2="97703"/>
                        <a14:foregroundMark x1="67386" y1="97703" x2="69545" y2="97219"/>
                        <a14:foregroundMark x1="42614" y1="98186" x2="36136" y2="98428"/>
                        <a14:foregroundMark x1="62727" y1="98670" x2="66023" y2="98670"/>
                        <a14:foregroundMark x1="92955" y1="38210" x2="94091" y2="56711"/>
                        <a14:foregroundMark x1="97955" y1="41596" x2="97955" y2="56590"/>
                        <a14:foregroundMark x1="56591" y1="1330" x2="63977" y2="1088"/>
                        <a14:foregroundMark x1="63977" y1="1088" x2="65341" y2="1209"/>
                        <a14:foregroundMark x1="32955" y1="846" x2="38864" y2="1209"/>
                        <a14:foregroundMark x1="43182" y1="44135" x2="53750" y2="51270"/>
                        <a14:foregroundMark x1="46023" y1="55260" x2="52273" y2="45345"/>
                        <a14:foregroundMark x1="56136" y1="54293" x2="55000" y2="45224"/>
                        <a14:foregroundMark x1="53295" y1="56953" x2="49318" y2="50423"/>
                        <a14:foregroundMark x1="46477" y1="59492" x2="45909" y2="50786"/>
                        <a14:foregroundMark x1="42159" y1="55260" x2="43295" y2="45949"/>
                        <a14:foregroundMark x1="39773" y1="51511" x2="43977" y2="42563"/>
                        <a14:foregroundMark x1="42841" y1="41354" x2="52955" y2="42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2" y="4986172"/>
            <a:ext cx="747012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" b="98670" l="3182" r="97955">
                        <a14:foregroundMark x1="30568" y1="15478" x2="40341" y2="31802"/>
                        <a14:foregroundMark x1="21023" y1="29383" x2="30227" y2="7739"/>
                        <a14:foregroundMark x1="30000" y1="3386" x2="40568" y2="1572"/>
                        <a14:foregroundMark x1="8977" y1="33736" x2="3409" y2="46070"/>
                        <a14:foregroundMark x1="3409" y1="46070" x2="3182" y2="53083"/>
                        <a14:foregroundMark x1="3182" y1="53083" x2="7500" y2="64450"/>
                        <a14:foregroundMark x1="22614" y1="91415" x2="36818" y2="96735"/>
                        <a14:foregroundMark x1="36818" y1="96735" x2="43523" y2="96252"/>
                        <a14:foregroundMark x1="43523" y1="96252" x2="46364" y2="92987"/>
                        <a14:foregroundMark x1="57841" y1="96856" x2="67386" y2="97703"/>
                        <a14:foregroundMark x1="67386" y1="97703" x2="69545" y2="97219"/>
                        <a14:foregroundMark x1="42614" y1="98186" x2="36136" y2="98428"/>
                        <a14:foregroundMark x1="62727" y1="98670" x2="66023" y2="98670"/>
                        <a14:foregroundMark x1="92955" y1="38210" x2="94091" y2="56711"/>
                        <a14:foregroundMark x1="97955" y1="41596" x2="97955" y2="56590"/>
                        <a14:foregroundMark x1="56591" y1="1330" x2="63977" y2="1088"/>
                        <a14:foregroundMark x1="63977" y1="1088" x2="65341" y2="1209"/>
                        <a14:foregroundMark x1="32955" y1="846" x2="38864" y2="1209"/>
                        <a14:foregroundMark x1="43182" y1="44135" x2="53750" y2="51270"/>
                        <a14:foregroundMark x1="46023" y1="55260" x2="52273" y2="45345"/>
                        <a14:foregroundMark x1="56136" y1="54293" x2="55000" y2="45224"/>
                        <a14:foregroundMark x1="53295" y1="56953" x2="49318" y2="50423"/>
                        <a14:foregroundMark x1="46477" y1="59492" x2="45909" y2="50786"/>
                        <a14:foregroundMark x1="42159" y1="55260" x2="43295" y2="45949"/>
                        <a14:foregroundMark x1="39773" y1="51511" x2="43977" y2="42563"/>
                        <a14:foregroundMark x1="42841" y1="41354" x2="52955" y2="42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2" y="5928823"/>
            <a:ext cx="747012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31" y="2806237"/>
            <a:ext cx="2972147" cy="39496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735079" y="5044989"/>
            <a:ext cx="6211942" cy="646331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получает новую информацию (задает вопросы, экспериментирует)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Зеленый лепесток - Лепесток Самостоятельности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8" b="9363"/>
          <a:stretch>
            <a:fillRect/>
          </a:stretch>
        </p:blipFill>
        <p:spPr>
          <a:xfrm>
            <a:off x="135621" y="1381016"/>
            <a:ext cx="4823793" cy="53749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5079" y="1689095"/>
            <a:ext cx="6211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стремится к самостоятельности, проявляет относительную независимость от педагогического работника самостоятельно ходить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079" y="2931337"/>
            <a:ext cx="621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самостоятельно ест, владеет навыком опрятности), убирает за собой (игрушки, посуду)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079" y="3988163"/>
            <a:ext cx="621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проявляет инициативу и самостоятельность в разных видах деятельности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3" b="90769" l="10000" r="90000">
                        <a14:foregroundMark x1="33444" y1="7949" x2="38889" y2="8846"/>
                        <a14:foregroundMark x1="48111" y1="6282" x2="56111" y2="6282"/>
                        <a14:foregroundMark x1="52889" y1="2051" x2="55778" y2="2179"/>
                        <a14:foregroundMark x1="38222" y1="90513" x2="41889" y2="9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747" b="7539"/>
          <a:stretch>
            <a:fillRect/>
          </a:stretch>
        </p:blipFill>
        <p:spPr bwMode="auto">
          <a:xfrm>
            <a:off x="5028349" y="1799760"/>
            <a:ext cx="706731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3" b="90769" l="10000" r="90000">
                        <a14:foregroundMark x1="33444" y1="7949" x2="38889" y2="8846"/>
                        <a14:foregroundMark x1="48111" y1="6282" x2="56111" y2="6282"/>
                        <a14:foregroundMark x1="52889" y1="2051" x2="55778" y2="2179"/>
                        <a14:foregroundMark x1="38222" y1="90513" x2="41889" y2="9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747" b="7539"/>
          <a:stretch>
            <a:fillRect/>
          </a:stretch>
        </p:blipFill>
        <p:spPr bwMode="auto">
          <a:xfrm>
            <a:off x="5028349" y="2903502"/>
            <a:ext cx="706731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3" b="90769" l="10000" r="90000">
                        <a14:foregroundMark x1="33444" y1="7949" x2="38889" y2="8846"/>
                        <a14:foregroundMark x1="48111" y1="6282" x2="56111" y2="6282"/>
                        <a14:foregroundMark x1="52889" y1="2051" x2="55778" y2="2179"/>
                        <a14:foregroundMark x1="38222" y1="90513" x2="41889" y2="9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747" b="7539"/>
          <a:stretch>
            <a:fillRect/>
          </a:stretch>
        </p:blipFill>
        <p:spPr bwMode="auto">
          <a:xfrm>
            <a:off x="5028349" y="3960329"/>
            <a:ext cx="706731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3" b="90769" l="10000" r="90000">
                        <a14:foregroundMark x1="33444" y1="7949" x2="38889" y2="8846"/>
                        <a14:foregroundMark x1="48111" y1="6282" x2="56111" y2="6282"/>
                        <a14:foregroundMark x1="52889" y1="2051" x2="55778" y2="2179"/>
                        <a14:foregroundMark x1="38222" y1="90513" x2="41889" y2="9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747" b="7539"/>
          <a:stretch>
            <a:fillRect/>
          </a:stretch>
        </p:blipFill>
        <p:spPr bwMode="auto">
          <a:xfrm>
            <a:off x="5028348" y="5017156"/>
            <a:ext cx="706731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89688" y="5740639"/>
            <a:ext cx="7569583" cy="873808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ребенка развита крупная и мелкая моторика, движения рук достаточно координированы, рука подготовлена к письму, подвижен, владеет основными движениями, их техникой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Голубой лепесток - Лепесток Здоровья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1331007"/>
            <a:ext cx="3148957" cy="41959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0884" y="1515587"/>
            <a:ext cx="7569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может соблюдать правила безопасного поведения и личной гигиены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882" y="2211265"/>
            <a:ext cx="7328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выполняет упражнения с использованием тренажеров, батута под контролем педагогических работников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0140" y="3037654"/>
            <a:ext cx="7122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имеет на уровне стереотипа представления о здоровом образе жизни и связанными с ним правилами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69" y="1349253"/>
            <a:ext cx="6919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68" y="2178607"/>
            <a:ext cx="6919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68" y="3011262"/>
            <a:ext cx="6919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2" y="5817505"/>
            <a:ext cx="6919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14268"/>
          <a:stretch>
            <a:fillRect/>
          </a:stretch>
        </p:blipFill>
        <p:spPr>
          <a:xfrm>
            <a:off x="8564531" y="3425807"/>
            <a:ext cx="3491847" cy="33301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259013" y="3711737"/>
            <a:ext cx="5628471" cy="646331"/>
          </a:xfrm>
        </p:spPr>
        <p:txBody>
          <a:bodyPr>
            <a:norm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умеет следовать расписанию (в адекватной форме) в учебной деятельности и в быту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Синий лепесток - Лепесток Умелости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1319868"/>
            <a:ext cx="3263504" cy="4351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9013" y="1496321"/>
            <a:ext cx="7426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владеть элементарными навыками в быту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9013" y="2288282"/>
            <a:ext cx="7426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владеет техникой чтения частично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9842" y="2932074"/>
            <a:ext cx="7107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владеет основными навыками самообслуживания (одевается и раздевается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1761" y="5697749"/>
            <a:ext cx="8584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у ребенка развит интерес и основные умения в изобразительной деятельности (рисование, лепка, аппликация), в конструировании из разного материала (включая конструкторы, модули, бумагу, природный и иной материал)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11" y="3257194"/>
            <a:ext cx="2630367" cy="350715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" b="96076" l="3000" r="96778">
                        <a14:foregroundMark x1="7111" y1="46861" x2="7667" y2="52130"/>
                        <a14:foregroundMark x1="3222" y1="48206" x2="3000" y2="51345"/>
                        <a14:foregroundMark x1="34556" y1="91816" x2="39889" y2="92937"/>
                        <a14:foregroundMark x1="62444" y1="94507" x2="67333" y2="94731"/>
                        <a14:foregroundMark x1="35111" y1="95404" x2="38444" y2="94955"/>
                        <a14:foregroundMark x1="92556" y1="46076" x2="92222" y2="52578"/>
                        <a14:foregroundMark x1="96444" y1="47085" x2="96778" y2="51009"/>
                        <a14:foregroundMark x1="58667" y1="7287" x2="67556" y2="4933"/>
                        <a14:foregroundMark x1="36222" y1="3587" x2="39222" y2="5157"/>
                        <a14:foregroundMark x1="62444" y1="3587" x2="65000" y2="3139"/>
                        <a14:foregroundMark x1="63111" y1="95852" x2="64556" y2="9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89" b="3049"/>
          <a:stretch>
            <a:fillRect/>
          </a:stretch>
        </p:blipFill>
        <p:spPr bwMode="auto">
          <a:xfrm>
            <a:off x="3461157" y="1379560"/>
            <a:ext cx="7358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" b="96076" l="3000" r="96778">
                        <a14:foregroundMark x1="7111" y1="46861" x2="7667" y2="52130"/>
                        <a14:foregroundMark x1="3222" y1="48206" x2="3000" y2="51345"/>
                        <a14:foregroundMark x1="34556" y1="91816" x2="39889" y2="92937"/>
                        <a14:foregroundMark x1="62444" y1="94507" x2="67333" y2="94731"/>
                        <a14:foregroundMark x1="35111" y1="95404" x2="38444" y2="94955"/>
                        <a14:foregroundMark x1="92556" y1="46076" x2="92222" y2="52578"/>
                        <a14:foregroundMark x1="96444" y1="47085" x2="96778" y2="51009"/>
                        <a14:foregroundMark x1="58667" y1="7287" x2="67556" y2="4933"/>
                        <a14:foregroundMark x1="36222" y1="3587" x2="39222" y2="5157"/>
                        <a14:foregroundMark x1="62444" y1="3587" x2="65000" y2="3139"/>
                        <a14:foregroundMark x1="63111" y1="95852" x2="64556" y2="9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89" b="3049"/>
          <a:stretch>
            <a:fillRect/>
          </a:stretch>
        </p:blipFill>
        <p:spPr bwMode="auto">
          <a:xfrm>
            <a:off x="3497212" y="2120172"/>
            <a:ext cx="7358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" b="96076" l="3000" r="96778">
                        <a14:foregroundMark x1="7111" y1="46861" x2="7667" y2="52130"/>
                        <a14:foregroundMark x1="3222" y1="48206" x2="3000" y2="51345"/>
                        <a14:foregroundMark x1="34556" y1="91816" x2="39889" y2="92937"/>
                        <a14:foregroundMark x1="62444" y1="94507" x2="67333" y2="94731"/>
                        <a14:foregroundMark x1="35111" y1="95404" x2="38444" y2="94955"/>
                        <a14:foregroundMark x1="92556" y1="46076" x2="92222" y2="52578"/>
                        <a14:foregroundMark x1="96444" y1="47085" x2="96778" y2="51009"/>
                        <a14:foregroundMark x1="58667" y1="7287" x2="67556" y2="4933"/>
                        <a14:foregroundMark x1="36222" y1="3587" x2="39222" y2="5157"/>
                        <a14:foregroundMark x1="62444" y1="3587" x2="65000" y2="3139"/>
                        <a14:foregroundMark x1="63111" y1="95852" x2="64556" y2="9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89" b="3049"/>
          <a:stretch>
            <a:fillRect/>
          </a:stretch>
        </p:blipFill>
        <p:spPr bwMode="auto">
          <a:xfrm>
            <a:off x="3517822" y="2904239"/>
            <a:ext cx="7358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" b="96076" l="3000" r="96778">
                        <a14:foregroundMark x1="7111" y1="46861" x2="7667" y2="52130"/>
                        <a14:foregroundMark x1="3222" y1="48206" x2="3000" y2="51345"/>
                        <a14:foregroundMark x1="34556" y1="91816" x2="39889" y2="92937"/>
                        <a14:foregroundMark x1="62444" y1="94507" x2="67333" y2="94731"/>
                        <a14:foregroundMark x1="35111" y1="95404" x2="38444" y2="94955"/>
                        <a14:foregroundMark x1="92556" y1="46076" x2="92222" y2="52578"/>
                        <a14:foregroundMark x1="96444" y1="47085" x2="96778" y2="51009"/>
                        <a14:foregroundMark x1="58667" y1="7287" x2="67556" y2="4933"/>
                        <a14:foregroundMark x1="36222" y1="3587" x2="39222" y2="5157"/>
                        <a14:foregroundMark x1="62444" y1="3587" x2="65000" y2="3139"/>
                        <a14:foregroundMark x1="63111" y1="95852" x2="64556" y2="9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89" b="3049"/>
          <a:stretch>
            <a:fillRect/>
          </a:stretch>
        </p:blipFill>
        <p:spPr bwMode="auto">
          <a:xfrm>
            <a:off x="3517822" y="3683902"/>
            <a:ext cx="7358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" b="96076" l="3000" r="96778">
                        <a14:foregroundMark x1="7111" y1="46861" x2="7667" y2="52130"/>
                        <a14:foregroundMark x1="3222" y1="48206" x2="3000" y2="51345"/>
                        <a14:foregroundMark x1="34556" y1="91816" x2="39889" y2="92937"/>
                        <a14:foregroundMark x1="62444" y1="94507" x2="67333" y2="94731"/>
                        <a14:foregroundMark x1="35111" y1="95404" x2="38444" y2="94955"/>
                        <a14:foregroundMark x1="92556" y1="46076" x2="92222" y2="52578"/>
                        <a14:foregroundMark x1="96444" y1="47085" x2="96778" y2="51009"/>
                        <a14:foregroundMark x1="58667" y1="7287" x2="67556" y2="4933"/>
                        <a14:foregroundMark x1="36222" y1="3587" x2="39222" y2="5157"/>
                        <a14:foregroundMark x1="62444" y1="3587" x2="65000" y2="3139"/>
                        <a14:foregroundMark x1="63111" y1="95852" x2="64556" y2="9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89" b="3049"/>
          <a:stretch>
            <a:fillRect/>
          </a:stretch>
        </p:blipFill>
        <p:spPr bwMode="auto">
          <a:xfrm>
            <a:off x="135622" y="5946913"/>
            <a:ext cx="735825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907078" y="3158586"/>
            <a:ext cx="4624526" cy="1058554"/>
          </a:xfrm>
        </p:spPr>
        <p:txBody>
          <a:bodyPr>
            <a:normAutofit lnSpcReduction="10000"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проявляет творческую активность и способность к созданию новых образов в художественно-эстетической деятельности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Фиолетовый лепесток – </a:t>
              </a:r>
              <a:endParaRPr lang="ru-RU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Лепесток Творчества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1319868"/>
            <a:ext cx="3044556" cy="40467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6129" y="1319868"/>
            <a:ext cx="7881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владеет нетрадиционными техниками рисования с использованием различного материала (рисование песком, рисование мыльными пузырями, рисование мятой бумагой,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кляксография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с трубочкой, печать по трафарету, монотипия предметная,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кляксография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обычная,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пластилинография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2551" l="10000" r="90000">
                        <a14:foregroundMark x1="43587" y1="8460" x2="53696" y2="7576"/>
                        <a14:foregroundMark x1="30978" y1="92045" x2="37174" y2="91540"/>
                        <a14:foregroundMark x1="37174" y1="91540" x2="37174" y2="91540"/>
                        <a14:foregroundMark x1="62174" y1="92551" x2="66957" y2="9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6" t="4281" r="10684" b="6055"/>
          <a:stretch>
            <a:fillRect/>
          </a:stretch>
        </p:blipFill>
        <p:spPr bwMode="auto">
          <a:xfrm>
            <a:off x="3180178" y="1760869"/>
            <a:ext cx="7269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2551" l="10000" r="90000">
                        <a14:foregroundMark x1="43587" y1="8460" x2="53696" y2="7576"/>
                        <a14:foregroundMark x1="30978" y1="92045" x2="37174" y2="91540"/>
                        <a14:foregroundMark x1="37174" y1="91540" x2="37174" y2="91540"/>
                        <a14:foregroundMark x1="62174" y1="92551" x2="66957" y2="9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6" t="4281" r="10684" b="6055"/>
          <a:stretch>
            <a:fillRect/>
          </a:stretch>
        </p:blipFill>
        <p:spPr bwMode="auto">
          <a:xfrm>
            <a:off x="3180178" y="3289069"/>
            <a:ext cx="7269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85" y="2529653"/>
            <a:ext cx="3205993" cy="4256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2551" l="10000" r="90000">
                        <a14:foregroundMark x1="43587" y1="8460" x2="53696" y2="7576"/>
                        <a14:foregroundMark x1="30978" y1="92045" x2="37174" y2="91540"/>
                        <a14:foregroundMark x1="37174" y1="91540" x2="37174" y2="91540"/>
                        <a14:foregroundMark x1="62174" y1="92551" x2="66957" y2="9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6" t="4281" r="10684" b="6055"/>
          <a:stretch>
            <a:fillRect/>
          </a:stretch>
        </p:blipFill>
        <p:spPr bwMode="auto">
          <a:xfrm>
            <a:off x="3180178" y="4440885"/>
            <a:ext cx="7269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мещающее содержимое 2"/>
          <p:cNvSpPr txBox="1"/>
          <p:nvPr/>
        </p:nvSpPr>
        <p:spPr>
          <a:xfrm>
            <a:off x="3907078" y="4375643"/>
            <a:ext cx="4624526" cy="832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проявляет интерес к произведениям народной, классической и современной музыки, к музыкальным инструментам</a:t>
            </a:r>
            <a:endParaRPr lang="ru-RU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2551" l="10000" r="90000">
                        <a14:foregroundMark x1="43587" y1="8460" x2="53696" y2="7576"/>
                        <a14:foregroundMark x1="30978" y1="92045" x2="37174" y2="91540"/>
                        <a14:foregroundMark x1="37174" y1="91540" x2="37174" y2="91540"/>
                        <a14:foregroundMark x1="62174" y1="92551" x2="66957" y2="9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6" t="4281" r="10684" b="6055"/>
          <a:stretch>
            <a:fillRect/>
          </a:stretch>
        </p:blipFill>
        <p:spPr bwMode="auto">
          <a:xfrm>
            <a:off x="137909" y="5637081"/>
            <a:ext cx="7269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4808" y="5664915"/>
            <a:ext cx="7666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стремится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использованию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различных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средств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материалов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в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процессе</a:t>
            </a:r>
            <a:r>
              <a:rPr lang="ru-RU" spc="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изобразительной</a:t>
            </a:r>
            <a:r>
              <a:rPr lang="ru-RU" spc="-15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деятельности</a:t>
            </a:r>
            <a:endParaRPr lang="ru-RU" sz="1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820099"/>
            <a:ext cx="12327622" cy="1217802"/>
            <a:chOff x="0" y="0"/>
            <a:chExt cx="12327622" cy="12178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Спасибо за внимание!</a:t>
              </a:r>
              <a:endParaRPr lang="ru-RU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Цели ФГОС ДО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6782" y="1851105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8040" y="2008262"/>
            <a:ext cx="76912" cy="1901678"/>
          </a:xfrm>
          <a:prstGeom prst="rect">
            <a:avLst/>
          </a:prstGeom>
          <a:solidFill>
            <a:srgbClr val="E6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3318" y="2008262"/>
            <a:ext cx="10793339" cy="1901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государством </a:t>
            </a:r>
            <a:r>
              <a:rPr lang="ru-RU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равенства возможностей для каждого ребенка</a:t>
            </a:r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получении качественного дошкольного образования.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4315" y="391879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3318" y="4075949"/>
            <a:ext cx="10793339" cy="1901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единства образовательного пространства </a:t>
            </a:r>
            <a:r>
              <a:rPr lang="ru-RU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относительно уровня дошкольного образования.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8040" y="4075949"/>
            <a:ext cx="76912" cy="1901678"/>
          </a:xfrm>
          <a:prstGeom prst="rect">
            <a:avLst/>
          </a:prstGeom>
          <a:solidFill>
            <a:srgbClr val="E6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Цель ФАОП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3625" y="1268730"/>
            <a:ext cx="4935350" cy="5480911"/>
            <a:chOff x="957129" y="1392964"/>
            <a:chExt cx="4288437" cy="548091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1109529" y="1545364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01143" y="1284810"/>
            <a:ext cx="6915356" cy="5480911"/>
            <a:chOff x="957129" y="1392964"/>
            <a:chExt cx="4288437" cy="5480911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ru-RU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</a:t>
              </a: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</a:t>
              </a:r>
              <a:r>
                <a:rPr lang="ru-RU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обеспечивает развитие способностей каждого ребенка</a:t>
              </a: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1109529" y="1545364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Детский сад – маршрут развития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49214"/>
            <a:ext cx="3691784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5137" y="1774069"/>
            <a:ext cx="11324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2750" y="2012893"/>
            <a:ext cx="46937" cy="845793"/>
          </a:xfrm>
          <a:prstGeom prst="rect">
            <a:avLst/>
          </a:prstGeom>
          <a:solidFill>
            <a:srgbClr val="E6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08029" y="2012893"/>
            <a:ext cx="7644150" cy="845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резервные возможности каждого ребенка</a:t>
            </a:r>
            <a:endParaRPr lang="ru-RU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44557" y="3671856"/>
            <a:ext cx="12887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71811" y="2932585"/>
            <a:ext cx="50408" cy="2741467"/>
          </a:xfrm>
          <a:prstGeom prst="rect">
            <a:avLst/>
          </a:prstGeom>
          <a:solidFill>
            <a:srgbClr val="E6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79543" y="2932585"/>
            <a:ext cx="7681181" cy="2741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благоприятные условия развития в соответствии с их возрастными, психофизическими и индивидуальными особенностями, развития  способностей и творческого потенциала каждого ребенка </a:t>
            </a:r>
            <a:endParaRPr lang="ru-RU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50506" y="5514513"/>
            <a:ext cx="1200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60670" y="5753337"/>
            <a:ext cx="49763" cy="845793"/>
          </a:xfrm>
          <a:prstGeom prst="rect">
            <a:avLst/>
          </a:prstGeom>
          <a:solidFill>
            <a:srgbClr val="E6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305950" y="5753337"/>
            <a:ext cx="7646228" cy="950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инклюзивное образовательное и воспитательное пространство</a:t>
            </a:r>
            <a:endParaRPr lang="ru-RU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160670" y="1378867"/>
            <a:ext cx="7791507" cy="54257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231276" y="2207003"/>
            <a:ext cx="3249966" cy="419263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создание единого образовательного пространства для развития способностей (возможностей) каждого ребенка.</a:t>
            </a:r>
            <a:br>
              <a:rPr lang="ru-RU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работы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: скругленные углы 7"/>
          <p:cNvSpPr/>
          <p:nvPr/>
        </p:nvSpPr>
        <p:spPr>
          <a:xfrm>
            <a:off x="226504" y="1378867"/>
            <a:ext cx="11725674" cy="78549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- диагностический - Определяем индивидуальные возможности каждого ребенка и его образовательные потребности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8" y="2509712"/>
            <a:ext cx="1172999" cy="10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624667" y="2571642"/>
            <a:ext cx="3568118" cy="936070"/>
            <a:chOff x="957129" y="1392964"/>
            <a:chExt cx="4194696" cy="568469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развернутые анкеты для родителей</a:t>
              </a:r>
              <a:endPara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87" y="2571642"/>
            <a:ext cx="1172999" cy="10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488886" y="2633572"/>
            <a:ext cx="3568118" cy="936070"/>
            <a:chOff x="957129" y="1392964"/>
            <a:chExt cx="4194696" cy="568469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диагностики психологом</a:t>
              </a:r>
              <a:endPara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7" y="3594737"/>
            <a:ext cx="1172999" cy="10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612586" y="3656667"/>
            <a:ext cx="3568118" cy="936070"/>
            <a:chOff x="957129" y="1392964"/>
            <a:chExt cx="4194696" cy="5684695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диагностики дефектологом</a:t>
              </a:r>
              <a:endPara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: скругленные углы 22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6" y="3695641"/>
            <a:ext cx="1172999" cy="10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7476805" y="3757571"/>
            <a:ext cx="3568118" cy="936070"/>
            <a:chOff x="957129" y="1392964"/>
            <a:chExt cx="4194696" cy="5684695"/>
          </a:xfrm>
        </p:grpSpPr>
        <p:sp>
          <p:nvSpPr>
            <p:cNvPr id="31" name="Прямоугольник: скругленные углы 30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диагностики логопедом</a:t>
              </a:r>
              <a:endPara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: скругленные углы 31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55" y="4839317"/>
            <a:ext cx="1172999" cy="10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4608854" y="4901247"/>
            <a:ext cx="3568118" cy="936070"/>
            <a:chOff x="957129" y="1392964"/>
            <a:chExt cx="4194696" cy="5684695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мониторинга воспитателей</a:t>
              </a:r>
              <a:endParaRPr lang="ru-RU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: скругленные углы 35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оловина рамки 36"/>
          <p:cNvSpPr/>
          <p:nvPr/>
        </p:nvSpPr>
        <p:spPr>
          <a:xfrm>
            <a:off x="225245" y="5903423"/>
            <a:ext cx="567255" cy="45292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оловина рамки 37"/>
          <p:cNvSpPr/>
          <p:nvPr/>
        </p:nvSpPr>
        <p:spPr>
          <a:xfrm flipV="1">
            <a:off x="225245" y="6387981"/>
            <a:ext cx="567255" cy="45292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оловина рамки 38"/>
          <p:cNvSpPr/>
          <p:nvPr/>
        </p:nvSpPr>
        <p:spPr>
          <a:xfrm flipH="1">
            <a:off x="11412391" y="5903423"/>
            <a:ext cx="567255" cy="45292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оловина рамки 39"/>
          <p:cNvSpPr/>
          <p:nvPr/>
        </p:nvSpPr>
        <p:spPr>
          <a:xfrm flipH="1" flipV="1">
            <a:off x="11412391" y="6387981"/>
            <a:ext cx="567255" cy="452927"/>
          </a:xfrm>
          <a:prstGeom prst="half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712190" y="5957898"/>
            <a:ext cx="10414434" cy="785493"/>
          </a:xfrm>
          <a:prstGeom prst="roundRect">
            <a:avLst/>
          </a:prstGeom>
          <a:noFill/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рамках ППС, направление на ПМПК, составление АОП </a:t>
            </a:r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и ИОМ</a:t>
            </a:r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обучающегося </a:t>
            </a:r>
            <a:endParaRPr lang="ru-RU" alt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работы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Прямоугольник: скругленные углы 7"/>
          <p:cNvSpPr/>
          <p:nvPr/>
        </p:nvSpPr>
        <p:spPr>
          <a:xfrm>
            <a:off x="226504" y="1378867"/>
            <a:ext cx="11725674" cy="785493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- деятельностный -  развиваем  потенциал ребенка и выстраиваем единую образовательную и воспитательную среду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88" b="94730" l="3214" r="95476">
                        <a14:foregroundMark x1="4524" y1="13043" x2="3690" y2="58498"/>
                        <a14:foregroundMark x1="9643" y1="7115" x2="61071" y2="7510"/>
                        <a14:foregroundMark x1="61071" y1="7510" x2="79167" y2="6851"/>
                        <a14:foregroundMark x1="79167" y1="6851" x2="84643" y2="6851"/>
                        <a14:foregroundMark x1="85952" y1="7115" x2="93929" y2="10540"/>
                        <a14:foregroundMark x1="93929" y1="10540" x2="95238" y2="17918"/>
                        <a14:foregroundMark x1="95238" y1="17918" x2="95119" y2="18841"/>
                        <a14:foregroundMark x1="95595" y1="20026" x2="95119" y2="66667"/>
                        <a14:foregroundMark x1="95119" y1="66667" x2="95000" y2="66930"/>
                        <a14:foregroundMark x1="76310" y1="78656" x2="76905" y2="80764"/>
                        <a14:foregroundMark x1="76786" y1="77470" x2="76071" y2="77602"/>
                        <a14:foregroundMark x1="64643" y1="86166" x2="63929" y2="72991"/>
                        <a14:foregroundMark x1="53333" y1="94730" x2="68929" y2="94335"/>
                        <a14:foregroundMark x1="36071" y1="57576" x2="33095" y2="44664"/>
                        <a14:foregroundMark x1="33095" y1="44664" x2="35714" y2="33202"/>
                        <a14:foregroundMark x1="35714" y1="33202" x2="43452" y2="26482"/>
                        <a14:foregroundMark x1="43452" y1="26482" x2="52976" y2="24638"/>
                        <a14:foregroundMark x1="52976" y1="24638" x2="62024" y2="29117"/>
                        <a14:foregroundMark x1="62024" y1="29117" x2="65833" y2="36364"/>
                        <a14:foregroundMark x1="65833" y1="36364" x2="66905" y2="44137"/>
                        <a14:foregroundMark x1="66905" y1="44137" x2="65119" y2="54414"/>
                        <a14:foregroundMark x1="41548" y1="50593" x2="41905" y2="38999"/>
                        <a14:foregroundMark x1="41905" y1="38999" x2="47262" y2="34256"/>
                        <a14:foregroundMark x1="47262" y1="34256" x2="55238" y2="35441"/>
                        <a14:foregroundMark x1="55238" y1="35441" x2="58214" y2="43215"/>
                        <a14:foregroundMark x1="58214" y1="43215" x2="57500" y2="49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08" y="2243543"/>
            <a:ext cx="1058209" cy="9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05394" y="3128855"/>
            <a:ext cx="2938789" cy="1263762"/>
            <a:chOff x="957129" y="1392964"/>
            <a:chExt cx="4194696" cy="568469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условий для снижения сенсорного и эмоционального дискомфорта детей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8" b="97755" l="7935" r="91522">
                        <a14:foregroundMark x1="19022" y1="43980" x2="29348" y2="52449"/>
                        <a14:foregroundMark x1="20870" y1="53673" x2="31087" y2="44694"/>
                        <a14:foregroundMark x1="16739" y1="71633" x2="28804" y2="91735"/>
                        <a14:foregroundMark x1="28804" y1="91735" x2="28804" y2="91735"/>
                        <a14:foregroundMark x1="22609" y1="94082" x2="35652" y2="75306"/>
                        <a14:foregroundMark x1="35652" y1="75306" x2="36413" y2="73367"/>
                        <a14:foregroundMark x1="21413" y1="71735" x2="29674" y2="74184"/>
                        <a14:foregroundMark x1="24022" y1="68878" x2="13043" y2="73571"/>
                        <a14:foregroundMark x1="13043" y1="73571" x2="9891" y2="89694"/>
                        <a14:foregroundMark x1="9891" y1="89694" x2="9891" y2="89694"/>
                        <a14:foregroundMark x1="7935" y1="89694" x2="8152" y2="76429"/>
                        <a14:foregroundMark x1="10652" y1="71429" x2="28261" y2="67041"/>
                        <a14:foregroundMark x1="28261" y1="67041" x2="34457" y2="69184"/>
                        <a14:foregroundMark x1="34457" y1="67653" x2="42609" y2="86224"/>
                        <a14:foregroundMark x1="42609" y1="86224" x2="44239" y2="87755"/>
                        <a14:foregroundMark x1="30761" y1="91429" x2="30761" y2="97653"/>
                        <a14:foregroundMark x1="43043" y1="87551" x2="52826" y2="89592"/>
                        <a14:foregroundMark x1="52826" y1="89592" x2="54891" y2="89490"/>
                        <a14:foregroundMark x1="56848" y1="87347" x2="74239" y2="72857"/>
                        <a14:foregroundMark x1="61848" y1="70612" x2="72935" y2="88163"/>
                        <a14:foregroundMark x1="72935" y1="88163" x2="68913" y2="96429"/>
                        <a14:foregroundMark x1="68913" y1="96429" x2="77283" y2="98061"/>
                        <a14:foregroundMark x1="77283" y1="98061" x2="80870" y2="91327"/>
                        <a14:foregroundMark x1="80870" y1="91327" x2="88370" y2="86429"/>
                        <a14:foregroundMark x1="88370" y1="86429" x2="88913" y2="75510"/>
                        <a14:foregroundMark x1="88913" y1="75510" x2="83696" y2="67857"/>
                        <a14:foregroundMark x1="83696" y1="67857" x2="75652" y2="66429"/>
                        <a14:foregroundMark x1="75652" y1="66429" x2="66522" y2="69694"/>
                        <a14:foregroundMark x1="66522" y1="69694" x2="77283" y2="78061"/>
                        <a14:foregroundMark x1="77283" y1="78061" x2="83587" y2="74286"/>
                        <a14:foregroundMark x1="83587" y1="74286" x2="76848" y2="72755"/>
                        <a14:foregroundMark x1="75217" y1="55612" x2="69783" y2="47347"/>
                        <a14:foregroundMark x1="69783" y1="47347" x2="76522" y2="43061"/>
                        <a14:foregroundMark x1="76522" y1="43061" x2="78587" y2="51939"/>
                        <a14:foregroundMark x1="78587" y1="51939" x2="70435" y2="54796"/>
                        <a14:foregroundMark x1="70435" y1="54796" x2="67065" y2="47245"/>
                        <a14:foregroundMark x1="67065" y1="47245" x2="73804" y2="41122"/>
                        <a14:foregroundMark x1="73804" y1="41122" x2="83478" y2="43367"/>
                        <a14:foregroundMark x1="83478" y1="43367" x2="83370" y2="52041"/>
                        <a14:foregroundMark x1="83370" y1="52041" x2="77609" y2="56224"/>
                        <a14:foregroundMark x1="40000" y1="27449" x2="65217" y2="19796"/>
                        <a14:foregroundMark x1="65217" y1="19796" x2="66957" y2="12551"/>
                        <a14:foregroundMark x1="66957" y1="12551" x2="53152" y2="6939"/>
                        <a14:foregroundMark x1="53152" y1="6939" x2="40978" y2="7347"/>
                        <a14:foregroundMark x1="40978" y1="7347" x2="31196" y2="11327"/>
                        <a14:foregroundMark x1="31196" y1="11327" x2="38043" y2="32857"/>
                        <a14:foregroundMark x1="38043" y1="32857" x2="58152" y2="28367"/>
                        <a14:foregroundMark x1="58152" y1="28367" x2="66848" y2="23469"/>
                        <a14:foregroundMark x1="66848" y1="23469" x2="68370" y2="21531"/>
                        <a14:foregroundMark x1="69565" y1="20714" x2="68370" y2="10510"/>
                        <a14:foregroundMark x1="68370" y1="10510" x2="57174" y2="5000"/>
                        <a14:foregroundMark x1="57174" y1="5000" x2="48478" y2="3673"/>
                        <a14:foregroundMark x1="48478" y1="3673" x2="34891" y2="5510"/>
                        <a14:foregroundMark x1="34891" y1="5510" x2="27826" y2="13673"/>
                        <a14:foregroundMark x1="27826" y1="13673" x2="29130" y2="21939"/>
                        <a14:foregroundMark x1="29130" y1="21939" x2="29239" y2="22041"/>
                        <a14:foregroundMark x1="90435" y1="70816" x2="91522" y2="91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07" y="2223409"/>
            <a:ext cx="1058209" cy="11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711094" y="3394624"/>
            <a:ext cx="2938789" cy="942420"/>
            <a:chOff x="957129" y="1392964"/>
            <a:chExt cx="4194696" cy="568469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социально приемлемой формы общения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778" y1="19889" x2="27889" y2="20444"/>
                        <a14:foregroundMark x1="27889" y1="20444" x2="21556" y2="12111"/>
                        <a14:foregroundMark x1="21556" y1="12111" x2="15667" y2="16556"/>
                        <a14:foregroundMark x1="15667" y1="16556" x2="21111" y2="26000"/>
                        <a14:foregroundMark x1="21111" y1="26000" x2="27889" y2="24667"/>
                        <a14:foregroundMark x1="38667" y1="20889" x2="55556" y2="18111"/>
                        <a14:foregroundMark x1="55556" y1="18111" x2="60778" y2="20778"/>
                        <a14:foregroundMark x1="71111" y1="19222" x2="81778" y2="18111"/>
                        <a14:foregroundMark x1="81778" y1="18111" x2="76778" y2="24444"/>
                        <a14:foregroundMark x1="76778" y1="24444" x2="71667" y2="18667"/>
                        <a14:foregroundMark x1="71667" y1="18667" x2="76444" y2="25444"/>
                        <a14:foregroundMark x1="76444" y1="25444" x2="70111" y2="21778"/>
                        <a14:foregroundMark x1="70111" y1="21778" x2="71556" y2="13111"/>
                        <a14:foregroundMark x1="71556" y1="13111" x2="73333" y2="12000"/>
                        <a14:foregroundMark x1="68556" y1="34889" x2="65111" y2="41889"/>
                        <a14:foregroundMark x1="65111" y1="41889" x2="74556" y2="46111"/>
                        <a14:foregroundMark x1="74556" y1="46111" x2="83333" y2="45778"/>
                        <a14:foregroundMark x1="83333" y1="45778" x2="86111" y2="35889"/>
                        <a14:foregroundMark x1="86111" y1="35889" x2="71111" y2="36111"/>
                        <a14:foregroundMark x1="71111" y1="36111" x2="80778" y2="39778"/>
                        <a14:foregroundMark x1="80778" y1="39778" x2="81111" y2="39667"/>
                        <a14:foregroundMark x1="80778" y1="53667" x2="75222" y2="68333"/>
                        <a14:foregroundMark x1="75222" y1="68333" x2="66889" y2="76889"/>
                        <a14:foregroundMark x1="59889" y1="87111" x2="45889" y2="88778"/>
                        <a14:foregroundMark x1="45889" y1="88778" x2="38667" y2="86444"/>
                        <a14:foregroundMark x1="38667" y1="86444" x2="40222" y2="79444"/>
                        <a14:foregroundMark x1="40222" y1="79444" x2="50333" y2="77556"/>
                        <a14:foregroundMark x1="50333" y1="77556" x2="57667" y2="78778"/>
                        <a14:foregroundMark x1="57667" y1="78778" x2="60111" y2="87556"/>
                        <a14:foregroundMark x1="60111" y1="87556" x2="46556" y2="82000"/>
                        <a14:foregroundMark x1="46556" y1="82000" x2="44333" y2="82444"/>
                        <a14:foregroundMark x1="51556" y1="66889" x2="44000" y2="60556"/>
                        <a14:foregroundMark x1="44000" y1="60556" x2="49778" y2="54889"/>
                        <a14:foregroundMark x1="49778" y1="54889" x2="53444" y2="66333"/>
                        <a14:foregroundMark x1="53444" y1="66333" x2="46889" y2="63667"/>
                        <a14:foregroundMark x1="46889" y1="63667" x2="51444" y2="59333"/>
                        <a14:foregroundMark x1="33000" y1="76889" x2="20667" y2="59222"/>
                        <a14:foregroundMark x1="20667" y1="59222" x2="19000" y2="5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40" y="2373142"/>
            <a:ext cx="1058209" cy="10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775699" y="3458806"/>
            <a:ext cx="2938789" cy="683041"/>
            <a:chOff x="957129" y="1392964"/>
            <a:chExt cx="4194696" cy="568469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 общению и коммуникации 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82" b="99286" l="10000" r="96778">
                        <a14:foregroundMark x1="15222" y1="53878" x2="21222" y2="59082"/>
                        <a14:foregroundMark x1="14778" y1="64184" x2="13778" y2="94490"/>
                        <a14:foregroundMark x1="19333" y1="96224" x2="20111" y2="64694"/>
                        <a14:foregroundMark x1="45333" y1="38776" x2="52222" y2="43571"/>
                        <a14:foregroundMark x1="78111" y1="26327" x2="84556" y2="32245"/>
                        <a14:foregroundMark x1="77556" y1="42449" x2="69333" y2="50000"/>
                        <a14:foregroundMark x1="69333" y1="50000" x2="70111" y2="60612"/>
                        <a14:foregroundMark x1="72862" y1="55816" x2="78889" y2="45306"/>
                        <a14:foregroundMark x1="70111" y1="60612" x2="72334" y2="56735"/>
                        <a14:foregroundMark x1="78889" y1="45306" x2="76333" y2="96122"/>
                        <a14:foregroundMark x1="93000" y1="47755" x2="96778" y2="55102"/>
                        <a14:foregroundMark x1="96778" y1="55102" x2="92444" y2="60816"/>
                        <a14:foregroundMark x1="44778" y1="52245" x2="37667" y2="59184"/>
                        <a14:foregroundMark x1="39062" y1="62514" x2="46000" y2="79082"/>
                        <a14:foregroundMark x1="37667" y1="59184" x2="38951" y2="62249"/>
                        <a14:foregroundMark x1="46000" y1="79082" x2="43889" y2="95918"/>
                        <a14:foregroundMark x1="84556" y1="98163" x2="87667" y2="98163"/>
                        <a14:foregroundMark x1="76000" y1="99286" x2="78556" y2="99184"/>
                        <a14:foregroundMark x1="14556" y1="33673" x2="51556" y2="27959"/>
                        <a14:foregroundMark x1="51556" y1="27959" x2="59333" y2="24898"/>
                        <a14:foregroundMark x1="59333" y1="24898" x2="79333" y2="4082"/>
                        <a14:backgroundMark x1="11444" y1="70816" x2="11556" y2="71939"/>
                        <a14:backgroundMark x1="23667" y1="71020" x2="24000" y2="71735"/>
                        <a14:backgroundMark x1="41000" y1="61429" x2="40778" y2="62755"/>
                        <a14:backgroundMark x1="56889" y1="60816" x2="56778" y2="63265"/>
                        <a14:backgroundMark x1="72444" y1="53163" x2="72333" y2="55204"/>
                        <a14:backgroundMark x1="72778" y1="55816" x2="72778" y2="56735"/>
                        <a14:backgroundMark x1="72889" y1="55612" x2="72889" y2="55918"/>
                        <a14:backgroundMark x1="91444" y1="52347" x2="91111" y2="5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4" y="5006343"/>
            <a:ext cx="1058209" cy="11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675306" y="4693641"/>
            <a:ext cx="2586755" cy="1882130"/>
            <a:chOff x="957129" y="1392964"/>
            <a:chExt cx="4202806" cy="5466953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максимальное развитие потенциала каждого ребенка, учитывая его возможности, потребности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: скругленные углы 22"/>
            <p:cNvSpPr/>
            <p:nvPr/>
          </p:nvSpPr>
          <p:spPr>
            <a:xfrm>
              <a:off x="1023899" y="1531406"/>
              <a:ext cx="4136036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AutoShape 1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29" b="92914" l="9943" r="89943">
                        <a14:foregroundMark x1="46857" y1="7429" x2="51771" y2="8229"/>
                        <a14:foregroundMark x1="32457" y1="91657" x2="37714" y2="91086"/>
                        <a14:foregroundMark x1="62400" y1="92914" x2="65029" y2="92457"/>
                        <a14:backgroundMark x1="38400" y1="59200" x2="51200" y2="79429"/>
                        <a14:backgroundMark x1="60686" y1="46514" x2="61257" y2="50629"/>
                        <a14:backgroundMark x1="67543" y1="80343" x2="67314" y2="81600"/>
                        <a14:backgroundMark x1="66629" y1="87886" x2="68571" y2="90514"/>
                        <a14:backgroundMark x1="82514" y1="38857" x2="82514" y2="39771"/>
                        <a14:backgroundMark x1="24571" y1="62171" x2="25714" y2="62514"/>
                        <a14:backgroundMark x1="24000" y1="62057" x2="24800" y2="6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58" y="4933404"/>
            <a:ext cx="1298249" cy="12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5673403" y="4688747"/>
            <a:ext cx="2586755" cy="1882130"/>
            <a:chOff x="957129" y="1392964"/>
            <a:chExt cx="4202806" cy="5466953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условий для успешного включения детей в среду </a:t>
              </a:r>
              <a:r>
                <a:rPr lang="ru-RU" alt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нормотипичных</a:t>
              </a: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сверстников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1023899" y="1531406"/>
              <a:ext cx="4136036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047299" y="5628457"/>
            <a:ext cx="2938789" cy="942420"/>
            <a:chOff x="957129" y="1392964"/>
            <a:chExt cx="4194696" cy="5684695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957129" y="1392964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оказание родителям консультационной помощи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1015788" y="1749148"/>
              <a:ext cx="4136037" cy="5328511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17" b="96417" l="2252" r="96520">
                        <a14:foregroundMark x1="60594" y1="2917" x2="64688" y2="4000"/>
                        <a14:foregroundMark x1="75947" y1="28583" x2="76459" y2="29833"/>
                        <a14:foregroundMark x1="43501" y1="28583" x2="45752" y2="25833"/>
                        <a14:foregroundMark x1="24872" y1="40833" x2="37666" y2="34333"/>
                        <a14:foregroundMark x1="37666" y1="34333" x2="38895" y2="33000"/>
                        <a14:foregroundMark x1="28864" y1="30250" x2="29785" y2="31917"/>
                        <a14:foregroundMark x1="19857" y1="23000" x2="20164" y2="24500"/>
                        <a14:foregroundMark x1="22108" y1="44917" x2="19857" y2="67250"/>
                        <a14:foregroundMark x1="25077" y1="53417" x2="27533" y2="55667"/>
                        <a14:foregroundMark x1="38076" y1="54833" x2="61924" y2="58583"/>
                        <a14:foregroundMark x1="93961" y1="58083" x2="94575" y2="58583"/>
                        <a14:foregroundMark x1="44933" y1="65083" x2="96622" y2="64000"/>
                        <a14:foregroundMark x1="28250" y1="69833" x2="52508" y2="71833"/>
                        <a14:foregroundMark x1="52508" y1="71833" x2="79324" y2="69083"/>
                        <a14:foregroundMark x1="48414" y1="81750" x2="77994" y2="78000"/>
                        <a14:foregroundMark x1="77994" y1="78000" x2="87308" y2="73750"/>
                        <a14:foregroundMark x1="87308" y1="73750" x2="88536" y2="72417"/>
                        <a14:foregroundMark x1="13613" y1="78777" x2="15763" y2="80333"/>
                        <a14:foregroundMark x1="8393" y1="75000" x2="10511" y2="76533"/>
                        <a14:foregroundMark x1="15763" y1="80333" x2="47902" y2="86583"/>
                        <a14:foregroundMark x1="47902" y1="86583" x2="52303" y2="86083"/>
                        <a14:foregroundMark x1="57625" y1="91417" x2="80860" y2="83167"/>
                        <a14:foregroundMark x1="10691" y1="93730" x2="11566" y2="94167"/>
                        <a14:foregroundMark x1="2559" y1="89667" x2="3634" y2="90204"/>
                        <a14:foregroundMark x1="11566" y1="94167" x2="29069" y2="96417"/>
                        <a14:foregroundMark x1="2434" y1="91143" x2="2764" y2="93667"/>
                        <a14:foregroundMark x1="2252" y1="89750" x2="2325" y2="90310"/>
                        <a14:backgroundMark x1="4197" y1="92250" x2="6755" y2="93000"/>
                        <a14:backgroundMark x1="7267" y1="92500" x2="8598" y2="93333"/>
                        <a14:backgroundMark x1="9314" y1="93833" x2="10235" y2="93583"/>
                        <a14:backgroundMark x1="9621" y1="93417" x2="8905" y2="92833"/>
                        <a14:backgroundMark x1="4504" y1="91500" x2="4504" y2="90667"/>
                        <a14:backgroundMark x1="5732" y1="91500" x2="4401" y2="90417"/>
                        <a14:backgroundMark x1="4094" y1="90167" x2="4197" y2="91000"/>
                        <a14:backgroundMark x1="9928" y1="93333" x2="10952" y2="93417"/>
                        <a14:backgroundMark x1="10440" y1="76583" x2="12385" y2="77917"/>
                        <a14:backgroundMark x1="13818" y1="79167" x2="101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017" y="4383138"/>
            <a:ext cx="976448" cy="11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 работы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: скругленные углы 11"/>
          <p:cNvSpPr/>
          <p:nvPr/>
        </p:nvSpPr>
        <p:spPr>
          <a:xfrm>
            <a:off x="226504" y="1378868"/>
            <a:ext cx="11725674" cy="52402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- аналитический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3448" y="1971744"/>
            <a:ext cx="4646556" cy="936070"/>
            <a:chOff x="7744131" y="2325425"/>
            <a:chExt cx="5687810" cy="9360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4131" y="2483524"/>
              <a:ext cx="763445" cy="66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8571921" y="2325425"/>
              <a:ext cx="4860020" cy="936070"/>
              <a:chOff x="659177" y="1392964"/>
              <a:chExt cx="4194693" cy="5684695"/>
            </a:xfrm>
          </p:grpSpPr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659177" y="1392964"/>
                <a:ext cx="4136037" cy="53285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итоговой диагностики специалистов сопровождения</a:t>
                </a:r>
                <a:endPara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Прямоугольник: скругленные углы 17"/>
              <p:cNvSpPr/>
              <p:nvPr/>
            </p:nvSpPr>
            <p:spPr>
              <a:xfrm>
                <a:off x="717833" y="1749148"/>
                <a:ext cx="4136037" cy="5328511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4888227" y="1959196"/>
            <a:ext cx="3316191" cy="936070"/>
            <a:chOff x="7820584" y="3305772"/>
            <a:chExt cx="3917655" cy="93607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584" y="3457667"/>
              <a:ext cx="765258" cy="66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Группа 19"/>
            <p:cNvGrpSpPr/>
            <p:nvPr/>
          </p:nvGrpSpPr>
          <p:grpSpPr>
            <a:xfrm>
              <a:off x="8645215" y="3305772"/>
              <a:ext cx="3093024" cy="936070"/>
              <a:chOff x="245157" y="1392964"/>
              <a:chExt cx="4194704" cy="5684695"/>
            </a:xfrm>
          </p:grpSpPr>
          <p:sp>
            <p:nvSpPr>
              <p:cNvPr id="21" name="Прямоугольник: скругленные углы 20"/>
              <p:cNvSpPr/>
              <p:nvPr/>
            </p:nvSpPr>
            <p:spPr>
              <a:xfrm>
                <a:off x="245157" y="1392964"/>
                <a:ext cx="4136035" cy="53285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итоговый мониторинг воспитателей</a:t>
                </a:r>
                <a:endPara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: скругленные углы 21"/>
              <p:cNvSpPr/>
              <p:nvPr/>
            </p:nvSpPr>
            <p:spPr>
              <a:xfrm>
                <a:off x="303820" y="1749148"/>
                <a:ext cx="4136041" cy="5328511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8319602" y="2017847"/>
            <a:ext cx="3707677" cy="936070"/>
            <a:chOff x="8033709" y="4608800"/>
            <a:chExt cx="4483693" cy="93607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709" y="4712621"/>
              <a:ext cx="765257" cy="66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8855123" y="4608800"/>
              <a:ext cx="3662279" cy="936070"/>
              <a:chOff x="886107" y="1392964"/>
              <a:chExt cx="4194690" cy="5684695"/>
            </a:xfrm>
          </p:grpSpPr>
          <p:sp>
            <p:nvSpPr>
              <p:cNvPr id="25" name="Прямоугольник: скругленные углы 24"/>
              <p:cNvSpPr/>
              <p:nvPr/>
            </p:nvSpPr>
            <p:spPr>
              <a:xfrm>
                <a:off x="886107" y="1392964"/>
                <a:ext cx="4136036" cy="532851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alt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построение дальнейшего маршрута развития</a:t>
                </a:r>
                <a:endPara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Прямоугольник: скругленные углы 25"/>
              <p:cNvSpPr/>
              <p:nvPr/>
            </p:nvSpPr>
            <p:spPr>
              <a:xfrm>
                <a:off x="944762" y="1749148"/>
                <a:ext cx="4136035" cy="5328511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Прямоугольник: скругленные углы 29"/>
          <p:cNvSpPr/>
          <p:nvPr/>
        </p:nvSpPr>
        <p:spPr>
          <a:xfrm>
            <a:off x="310528" y="3262916"/>
            <a:ext cx="11725674" cy="428252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</a:t>
            </a:r>
            <a:r>
              <a:rPr lang="ru-RU" alt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7820" y="4061754"/>
            <a:ext cx="5882558" cy="2715098"/>
            <a:chOff x="957129" y="1392963"/>
            <a:chExt cx="4189916" cy="5499357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957129" y="1392963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дети принимают активное участие во всех мероприятиях ДОУ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выпускники наших групп продолжают обучение в школах города, где показывают положительные результаты и успешно социализируются в новых коллективах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: скругленные углы 32"/>
            <p:cNvSpPr/>
            <p:nvPr/>
          </p:nvSpPr>
          <p:spPr>
            <a:xfrm>
              <a:off x="1011008" y="1563808"/>
              <a:ext cx="4136037" cy="5328512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231622" y="4066016"/>
            <a:ext cx="5882558" cy="2715098"/>
            <a:chOff x="957129" y="1392963"/>
            <a:chExt cx="4189916" cy="5499357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957129" y="1392963"/>
              <a:ext cx="4136037" cy="53285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умеют находить сильные стороны в каждом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умеют проявлять искреннюю заботу и дружбу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alt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сформированны</a:t>
              </a:r>
              <a:r>
                <a:rPr lang="ru-RU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нравственные установки, общая культура и воспитанность</a:t>
              </a:r>
              <a:endParaRPr lang="ru-RU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: скругленные углы 35"/>
            <p:cNvSpPr/>
            <p:nvPr/>
          </p:nvSpPr>
          <p:spPr>
            <a:xfrm>
              <a:off x="1011008" y="1563808"/>
              <a:ext cx="4136037" cy="5328512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48648" y="3763338"/>
            <a:ext cx="1507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Дети с ОВЗ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25354" y="3773451"/>
            <a:ext cx="27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Нормотипичные</a:t>
            </a:r>
            <a:r>
              <a:rPr lang="ru-R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дети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в презент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35" b="95409" l="7333" r="92111">
                        <a14:foregroundMark x1="47000" y1="4500" x2="55333" y2="6979"/>
                        <a14:foregroundMark x1="48889" y1="826" x2="53778" y2="826"/>
                        <a14:foregroundMark x1="44667" y1="30303" x2="45778" y2="28375"/>
                        <a14:foregroundMark x1="55889" y1="30119" x2="55667" y2="28558"/>
                        <a14:foregroundMark x1="48889" y1="38017" x2="54222" y2="38017"/>
                        <a14:foregroundMark x1="47889" y1="95500" x2="54222" y2="91644"/>
                        <a14:foregroundMark x1="90333" y1="50597" x2="92222" y2="50597"/>
                        <a14:foregroundMark x1="7333" y1="50230" x2="10556" y2="50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953" y="1319868"/>
            <a:ext cx="4676093" cy="565870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Семицветик - сад, в котором растут дети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327622" cy="1217802"/>
            <a:chOff x="0" y="0"/>
            <a:chExt cx="12327622" cy="12178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1115736"/>
            </a:xfrm>
            <a:prstGeom prst="rect">
              <a:avLst/>
            </a:prstGeom>
            <a:solidFill>
              <a:srgbClr val="A7EF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622" y="102066"/>
              <a:ext cx="12192000" cy="1115736"/>
            </a:xfrm>
            <a:prstGeom prst="rect">
              <a:avLst/>
            </a:prstGeom>
            <a:solidFill>
              <a:srgbClr val="D5F5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Красный лепесток - Лепесток Дружбы</a:t>
              </a:r>
              <a:endPara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1319868"/>
            <a:ext cx="3832151" cy="28741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/>
          <a:stretch>
            <a:fillRect/>
          </a:stretch>
        </p:blipFill>
        <p:spPr>
          <a:xfrm>
            <a:off x="8566927" y="3509386"/>
            <a:ext cx="3016404" cy="32020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6566" y="1490441"/>
            <a:ext cx="7317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участвует в коллективном создании замысла в игре и на занятиях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9794" y="3436971"/>
            <a:ext cx="6165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проявлять интерес к другим детям</a:t>
            </a:r>
            <a:endParaRPr lang="ru-R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794" y="1919764"/>
            <a:ext cx="7439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способен выбирать себе род занятий, участников по совместной деятельности, демонстрирует достаточный уровень игровой деятельности: способен к созданию замысла и развитию сюжета, к действиям в рамках роли, к ролевому взаимодействию, к коллективной игре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208" y="4296262"/>
            <a:ext cx="714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выбирает род занятий, участников по совместной деятельности, избирательно и устойчиво взаимодействует с детьми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208" y="5095354"/>
            <a:ext cx="714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передает как можно более точное сообщение другому, проявляя внимание к собеседнику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604" y="5899578"/>
            <a:ext cx="714179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передает</a:t>
            </a:r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можно</a:t>
            </a:r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точное сообщение другому,</a:t>
            </a:r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проявляя внимание к</a:t>
            </a:r>
            <a:r>
              <a:rPr lang="ru-RU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собеседнику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en-US" alt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ориентиры из ФАОП</a:t>
            </a:r>
            <a:endParaRPr lang="ru-RU" alt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4011208" y="1335538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4011208" y="2205190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4011208" y="3272457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135622" y="4263296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135622" y="5067520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3" b="94709" l="10000" r="90000">
                        <a14:foregroundMark x1="42283" y1="6349" x2="45543" y2="7407"/>
                        <a14:foregroundMark x1="39457" y1="92240" x2="41630" y2="92063"/>
                        <a14:foregroundMark x1="49348" y1="93651" x2="51522" y2="9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420" r="21057" b="1032"/>
          <a:stretch>
            <a:fillRect/>
          </a:stretch>
        </p:blipFill>
        <p:spPr bwMode="auto">
          <a:xfrm>
            <a:off x="135622" y="5871744"/>
            <a:ext cx="688586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80" y="197089"/>
            <a:ext cx="1219198" cy="7886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6518</Words>
  <Application>WPS Presentation</Application>
  <PresentationFormat>Широкоэкранный</PresentationFormat>
  <Paragraphs>182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Office Theme</vt:lpstr>
      <vt:lpstr>Равные возможности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Александр Серге�</cp:lastModifiedBy>
  <cp:revision>35</cp:revision>
  <dcterms:created xsi:type="dcterms:W3CDTF">2023-11-27T04:00:00Z</dcterms:created>
  <dcterms:modified xsi:type="dcterms:W3CDTF">2024-01-26T06:39:44Z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5CE495844B0642B7975E23EA40A4030F_12</vt:lpwstr>
  </property>
</Properties>
</file>