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4"/>
  </p:notesMasterIdLst>
  <p:sldIdLst>
    <p:sldId id="271" r:id="rId2"/>
    <p:sldId id="268" r:id="rId3"/>
    <p:sldId id="270" r:id="rId4"/>
    <p:sldId id="262" r:id="rId5"/>
    <p:sldId id="263" r:id="rId6"/>
    <p:sldId id="264" r:id="rId7"/>
    <p:sldId id="265" r:id="rId8"/>
    <p:sldId id="266" r:id="rId9"/>
    <p:sldId id="267" r:id="rId10"/>
    <p:sldId id="272" r:id="rId11"/>
    <p:sldId id="273" r:id="rId12"/>
    <p:sldId id="274" r:id="rId13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Rg st="1" end="9"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2" autoAdjust="0"/>
    <p:restoredTop sz="94624" autoAdjust="0"/>
  </p:normalViewPr>
  <p:slideViewPr>
    <p:cSldViewPr>
      <p:cViewPr>
        <p:scale>
          <a:sx n="60" d="100"/>
          <a:sy n="60" d="100"/>
        </p:scale>
        <p:origin x="2106" y="102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3294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clId="Web-{6E7041DB-6DD7-4FD1-B4EA-811C3D84D3A8}"/>
    <pc:docChg chg="addSld modSld">
      <pc:chgData name="" userId="" providerId="" clId="Web-{6E7041DB-6DD7-4FD1-B4EA-811C3D84D3A8}" dt="2018-12-17T10:10:45.139" v="33" actId="20577"/>
      <pc:docMkLst>
        <pc:docMk/>
      </pc:docMkLst>
      <pc:sldChg chg="modSp">
        <pc:chgData name="" userId="" providerId="" clId="Web-{6E7041DB-6DD7-4FD1-B4EA-811C3D84D3A8}" dt="2018-12-17T10:06:23.330" v="0" actId="14100"/>
        <pc:sldMkLst>
          <pc:docMk/>
          <pc:sldMk cId="0" sldId="256"/>
        </pc:sldMkLst>
        <pc:spChg chg="mod">
          <ac:chgData name="" userId="" providerId="" clId="Web-{6E7041DB-6DD7-4FD1-B4EA-811C3D84D3A8}" dt="2018-12-17T10:06:23.330" v="0" actId="14100"/>
          <ac:spMkLst>
            <pc:docMk/>
            <pc:sldMk cId="0" sldId="256"/>
            <ac:spMk id="2" creationId="{00000000-0000-0000-0000-000000000000}"/>
          </ac:spMkLst>
        </pc:spChg>
      </pc:sldChg>
      <pc:sldChg chg="modSp new">
        <pc:chgData name="" userId="" providerId="" clId="Web-{6E7041DB-6DD7-4FD1-B4EA-811C3D84D3A8}" dt="2018-12-17T10:10:45.139" v="32" actId="20577"/>
        <pc:sldMkLst>
          <pc:docMk/>
          <pc:sldMk cId="203362086" sldId="271"/>
        </pc:sldMkLst>
        <pc:spChg chg="mod">
          <ac:chgData name="" userId="" providerId="" clId="Web-{6E7041DB-6DD7-4FD1-B4EA-811C3D84D3A8}" dt="2018-12-17T10:10:45.139" v="32" actId="20577"/>
          <ac:spMkLst>
            <pc:docMk/>
            <pc:sldMk cId="203362086" sldId="271"/>
            <ac:spMk id="3" creationId="{0FCD6F23-AF04-4F1A-8513-4C21C15E09C9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7785B4-B4CF-44FF-A5F1-A0D49EB7D2F4}" type="datetimeFigureOut">
              <a:rPr lang="ru-RU" smtClean="0"/>
              <a:pPr/>
              <a:t>22.02.2024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E654BE-E452-4347-8802-9084F58859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30649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143125" y="685800"/>
            <a:ext cx="257175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E654BE-E452-4347-8802-9084F5885976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143125" y="685800"/>
            <a:ext cx="257175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E654BE-E452-4347-8802-9084F5885976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143125" y="685800"/>
            <a:ext cx="257175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E654BE-E452-4347-8802-9084F5885976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143125" y="685800"/>
            <a:ext cx="257175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E654BE-E452-4347-8802-9084F5885976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143125" y="685800"/>
            <a:ext cx="257175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E654BE-E452-4347-8802-9084F5885976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143125" y="685800"/>
            <a:ext cx="257175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E654BE-E452-4347-8802-9084F5885976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143125" y="685800"/>
            <a:ext cx="257175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E654BE-E452-4347-8802-9084F5885976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81633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787" y="8534400"/>
            <a:ext cx="6856214" cy="609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0" y="8445755"/>
            <a:ext cx="6856214" cy="853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7220" y="1011936"/>
            <a:ext cx="5657850" cy="475488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6000" spc="-38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8779" y="5940828"/>
            <a:ext cx="5657850" cy="1524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1800" cap="all" spc="150" baseline="0">
                <a:solidFill>
                  <a:schemeClr val="tx2"/>
                </a:solidFill>
                <a:latin typeface="+mj-lt"/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1AA77-8666-4CB2-AED9-C9A3C07FF56B}" type="datetimeFigureOut">
              <a:rPr lang="ru-RU" smtClean="0"/>
              <a:pPr/>
              <a:t>22.02.2024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7C0D9-881F-4516-B766-860E280E95FB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679308" y="5791200"/>
            <a:ext cx="555498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45129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1AA77-8666-4CB2-AED9-C9A3C07FF56B}" type="datetimeFigureOut">
              <a:rPr lang="ru-RU" smtClean="0"/>
              <a:pPr/>
              <a:t>22.02.2024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7C0D9-881F-4516-B766-860E280E95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48254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787" y="8534400"/>
            <a:ext cx="6856214" cy="609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0" y="8445755"/>
            <a:ext cx="6856214" cy="853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53040"/>
            <a:ext cx="1478756" cy="767656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53039"/>
            <a:ext cx="4350544" cy="7676560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1AA77-8666-4CB2-AED9-C9A3C07FF56B}" type="datetimeFigureOut">
              <a:rPr lang="ru-RU" smtClean="0"/>
              <a:pPr/>
              <a:t>22.02.2024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7C0D9-881F-4516-B766-860E280E95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55092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1AA77-8666-4CB2-AED9-C9A3C07FF56B}" type="datetimeFigureOut">
              <a:rPr lang="ru-RU" smtClean="0"/>
              <a:pPr/>
              <a:t>22.02.2024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7C0D9-881F-4516-B766-860E280E95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48649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787" y="8534400"/>
            <a:ext cx="6856214" cy="609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0" y="8445755"/>
            <a:ext cx="6856214" cy="853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220" y="1011936"/>
            <a:ext cx="5657850" cy="475488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6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7220" y="5937504"/>
            <a:ext cx="5657850" cy="1524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1800" cap="all" spc="150" baseline="0">
                <a:solidFill>
                  <a:schemeClr val="tx2"/>
                </a:solidFill>
                <a:latin typeface="+mj-lt"/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1AA77-8666-4CB2-AED9-C9A3C07FF56B}" type="datetimeFigureOut">
              <a:rPr lang="ru-RU" smtClean="0"/>
              <a:pPr/>
              <a:t>22.02.2024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7C0D9-881F-4516-B766-860E280E95FB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679308" y="5791200"/>
            <a:ext cx="555498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17178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617220" y="382139"/>
            <a:ext cx="5657850" cy="193434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7220" y="2460979"/>
            <a:ext cx="2777490" cy="53644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97580" y="2460982"/>
            <a:ext cx="2777490" cy="536447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1AA77-8666-4CB2-AED9-C9A3C07FF56B}" type="datetimeFigureOut">
              <a:rPr lang="ru-RU" smtClean="0"/>
              <a:pPr/>
              <a:t>22.02.2024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7C0D9-881F-4516-B766-860E280E95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42276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617220" y="382139"/>
            <a:ext cx="5657850" cy="193434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7220" y="2461403"/>
            <a:ext cx="2777490" cy="981709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" y="3443112"/>
            <a:ext cx="2777490" cy="438234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97580" y="2461403"/>
            <a:ext cx="2777490" cy="981709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97580" y="3443112"/>
            <a:ext cx="2777490" cy="438234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1AA77-8666-4CB2-AED9-C9A3C07FF56B}" type="datetimeFigureOut">
              <a:rPr lang="ru-RU" smtClean="0"/>
              <a:pPr/>
              <a:t>22.02.2024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7C0D9-881F-4516-B766-860E280E95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64596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1AA77-8666-4CB2-AED9-C9A3C07FF56B}" type="datetimeFigureOut">
              <a:rPr lang="ru-RU" smtClean="0"/>
              <a:pPr/>
              <a:t>22.02.2024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7C0D9-881F-4516-B766-860E280E95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04153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787" y="8534400"/>
            <a:ext cx="6856214" cy="609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0" y="8445755"/>
            <a:ext cx="6856214" cy="853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1AA77-8666-4CB2-AED9-C9A3C07FF56B}" type="datetimeFigureOut">
              <a:rPr lang="ru-RU" smtClean="0"/>
              <a:pPr/>
              <a:t>22.02.2024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7C0D9-881F-4516-B766-860E280E95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92668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0" y="0"/>
            <a:ext cx="2278570" cy="9144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2272540" y="0"/>
            <a:ext cx="36005" cy="914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175" y="792479"/>
            <a:ext cx="1800225" cy="3048000"/>
          </a:xfrm>
        </p:spPr>
        <p:txBody>
          <a:bodyPr anchor="b">
            <a:normAutofit/>
          </a:bodyPr>
          <a:lstStyle>
            <a:lvl1pPr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5178" y="975360"/>
            <a:ext cx="3757045" cy="7010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7175" y="3901440"/>
            <a:ext cx="1800225" cy="4505499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61851" y="8613049"/>
            <a:ext cx="1472912" cy="486833"/>
          </a:xfrm>
        </p:spPr>
        <p:txBody>
          <a:bodyPr/>
          <a:lstStyle>
            <a:lvl1pPr algn="l">
              <a:defRPr/>
            </a:lvl1pPr>
          </a:lstStyle>
          <a:p>
            <a:fld id="{9BF1AA77-8666-4CB2-AED9-C9A3C07FF56B}" type="datetimeFigureOut">
              <a:rPr lang="ru-RU" smtClean="0"/>
              <a:pPr/>
              <a:t>22.02.2024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00337" y="8613049"/>
            <a:ext cx="2614613" cy="486833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957C0D9-881F-4516-B766-860E280E95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43025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" y="6604000"/>
            <a:ext cx="6856214" cy="254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" y="6553435"/>
            <a:ext cx="6856214" cy="853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220" y="6766560"/>
            <a:ext cx="5692140" cy="1097280"/>
          </a:xfrm>
        </p:spPr>
        <p:txBody>
          <a:bodyPr tIns="0" bIns="0" anchor="b">
            <a:noAutofit/>
          </a:bodyPr>
          <a:lstStyle>
            <a:lvl1pPr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" y="0"/>
            <a:ext cx="6857992" cy="6553435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7219" y="7876032"/>
            <a:ext cx="5692140" cy="79248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450"/>
              </a:spcAft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1AA77-8666-4CB2-AED9-C9A3C07FF56B}" type="datetimeFigureOut">
              <a:rPr lang="ru-RU" smtClean="0"/>
              <a:pPr/>
              <a:t>22.02.2024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7C0D9-881F-4516-B766-860E280E95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1284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8534400"/>
            <a:ext cx="6858001" cy="609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8445754"/>
            <a:ext cx="6858001" cy="87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17220" y="382139"/>
            <a:ext cx="5657850" cy="193434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7219" y="2460979"/>
            <a:ext cx="5657851" cy="536448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1" y="8613049"/>
            <a:ext cx="1390652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rgbClr val="FFFFFF"/>
                </a:solidFill>
              </a:defRPr>
            </a:lvl1pPr>
          </a:lstStyle>
          <a:p>
            <a:fld id="{9BF1AA77-8666-4CB2-AED9-C9A3C07FF56B}" type="datetimeFigureOut">
              <a:rPr lang="ru-RU" smtClean="0"/>
              <a:pPr/>
              <a:t>22.02.2024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73480" y="8613049"/>
            <a:ext cx="2712827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69009" y="8613049"/>
            <a:ext cx="738014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rgbClr val="FFFFFF"/>
                </a:solidFill>
              </a:defRPr>
            </a:lvl1pPr>
          </a:lstStyle>
          <a:p>
            <a:fld id="{3957C0D9-881F-4516-B766-860E280E95FB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671362" y="2317127"/>
            <a:ext cx="5606415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0399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85000"/>
        </a:lnSpc>
        <a:spcBef>
          <a:spcPct val="0"/>
        </a:spcBef>
        <a:buNone/>
        <a:defRPr sz="3600" kern="1200" spc="-38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68580" indent="-68580" algn="l" defTabSz="685800" rtl="0" eaLnBrk="1" latinLnBrk="0" hangingPunct="1">
        <a:lnSpc>
          <a:spcPct val="90000"/>
        </a:lnSpc>
        <a:spcBef>
          <a:spcPts val="900"/>
        </a:spcBef>
        <a:spcAft>
          <a:spcPts val="15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28803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42519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56235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69951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8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9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1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2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0FCD6F23-AF04-4F1A-8513-4C21C15E09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anchor="t">
            <a:normAutofit/>
          </a:bodyPr>
          <a:lstStyle/>
          <a:p>
            <a:pPr algn="ctr"/>
            <a:r>
              <a:rPr lang="ru-RU" sz="4400" b="1" dirty="0"/>
              <a:t>Дидактическая игра</a:t>
            </a:r>
            <a:br>
              <a:rPr lang="ru-RU" sz="4400" b="1" dirty="0"/>
            </a:br>
            <a:r>
              <a:rPr lang="ru-RU" sz="4400" b="1" dirty="0"/>
              <a:t>«Найди и назови»</a:t>
            </a:r>
            <a:br>
              <a:rPr lang="ru-RU" sz="4400" b="1" dirty="0"/>
            </a:br>
            <a:endParaRPr lang="ru-RU" sz="4400" b="1" dirty="0"/>
          </a:p>
          <a:p>
            <a:pPr algn="ctr"/>
            <a:endParaRPr lang="ru-RU" sz="4400" b="1" dirty="0">
              <a:ln>
                <a:solidFill>
                  <a:srgbClr val="FFC000"/>
                </a:solidFill>
              </a:ln>
              <a:ea typeface="+mn-lt"/>
              <a:cs typeface="+mn-lt"/>
            </a:endParaRPr>
          </a:p>
          <a:p>
            <a:pPr algn="ctr"/>
            <a:r>
              <a:rPr lang="ru-RU" sz="4400" b="1" dirty="0" smtClean="0">
                <a:ea typeface="+mn-lt"/>
                <a:cs typeface="+mn-lt"/>
              </a:rPr>
              <a:t>1мл.гр. «Карапузики»</a:t>
            </a:r>
            <a:endParaRPr lang="ru-RU" sz="4400" b="1" dirty="0">
              <a:ea typeface="+mn-lt"/>
              <a:cs typeface="+mn-lt"/>
            </a:endParaRPr>
          </a:p>
          <a:p>
            <a:pPr algn="ctr"/>
            <a:endParaRPr lang="ru-RU" sz="4400" b="1" dirty="0">
              <a:ea typeface="+mn-lt"/>
              <a:cs typeface="+mn-lt"/>
            </a:endParaRPr>
          </a:p>
          <a:p>
            <a:pPr algn="ctr"/>
            <a:endParaRPr lang="ru-RU" sz="4400" b="1" dirty="0">
              <a:ea typeface="+mn-lt"/>
              <a:cs typeface="+mn-lt"/>
            </a:endParaRPr>
          </a:p>
          <a:p>
            <a:pPr algn="ctr"/>
            <a:endParaRPr lang="ru-RU" sz="4400" b="1" dirty="0">
              <a:ea typeface="+mn-lt"/>
              <a:cs typeface="+mn-lt"/>
            </a:endParaRPr>
          </a:p>
          <a:p>
            <a:pPr algn="ctr"/>
            <a:endParaRPr lang="ru-RU" sz="4400" b="1" dirty="0">
              <a:ea typeface="+mn-lt"/>
              <a:cs typeface="+mn-lt"/>
            </a:endParaRPr>
          </a:p>
          <a:p>
            <a:pPr algn="ctr"/>
            <a:endParaRPr lang="ru-RU" sz="4400" b="1" dirty="0">
              <a:ea typeface="+mn-lt"/>
              <a:cs typeface="+mn-lt"/>
            </a:endParaRPr>
          </a:p>
          <a:p>
            <a:pPr algn="ctr"/>
            <a:endParaRPr lang="ru-RU" sz="4400" b="1" dirty="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33620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12" descr="вишня.jpe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04664" y="0"/>
            <a:ext cx="2643206" cy="3571900"/>
          </a:xfrm>
        </p:spPr>
      </p:pic>
      <p:pic>
        <p:nvPicPr>
          <p:cNvPr id="8" name="Содержимое 12" descr="вишня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9040" y="0"/>
            <a:ext cx="2490847" cy="3571900"/>
          </a:xfrm>
          <a:prstGeom prst="rect">
            <a:avLst/>
          </a:prstGeom>
        </p:spPr>
      </p:pic>
      <p:pic>
        <p:nvPicPr>
          <p:cNvPr id="9" name="Содержимое 12" descr="вишня.jpeg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448961" y="4283968"/>
            <a:ext cx="2598909" cy="3571900"/>
          </a:xfrm>
        </p:spPr>
      </p:pic>
      <p:pic>
        <p:nvPicPr>
          <p:cNvPr id="10" name="Содержимое 12" descr="вишня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33056" y="4372441"/>
            <a:ext cx="2490847" cy="3394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2142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Содержимое 12" descr="вишня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648" y="539552"/>
            <a:ext cx="2477777" cy="3571900"/>
          </a:xfrm>
          <a:prstGeom prst="rect">
            <a:avLst/>
          </a:prstGeom>
        </p:spPr>
      </p:pic>
      <p:pic>
        <p:nvPicPr>
          <p:cNvPr id="4" name="Содержимое 12" descr="вишня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1008" y="551602"/>
            <a:ext cx="2451718" cy="3571900"/>
          </a:xfrm>
          <a:prstGeom prst="rect">
            <a:avLst/>
          </a:prstGeom>
        </p:spPr>
      </p:pic>
      <p:pic>
        <p:nvPicPr>
          <p:cNvPr id="5" name="Содержимое 12" descr="вишня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4664" y="4572000"/>
            <a:ext cx="2477777" cy="3534880"/>
          </a:xfrm>
          <a:prstGeom prst="rect">
            <a:avLst/>
          </a:prstGeom>
        </p:spPr>
      </p:pic>
      <p:pic>
        <p:nvPicPr>
          <p:cNvPr id="6" name="Содержимое 12" descr="вишня.jpe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01008" y="4591206"/>
            <a:ext cx="2451718" cy="3496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2762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Содержимое 12" descr="вишня.jpe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272347" y="323528"/>
            <a:ext cx="2438011" cy="3571900"/>
          </a:xfrm>
        </p:spPr>
      </p:pic>
      <p:pic>
        <p:nvPicPr>
          <p:cNvPr id="21" name="Содержимое 12" descr="вишня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47499" y="527988"/>
            <a:ext cx="2490847" cy="3352479"/>
          </a:xfrm>
          <a:prstGeom prst="rect">
            <a:avLst/>
          </a:prstGeom>
        </p:spPr>
      </p:pic>
      <p:pic>
        <p:nvPicPr>
          <p:cNvPr id="7" name="Содержимое 12" descr="вишня.jpeg"/>
          <p:cNvPicPr>
            <a:picLocks noGrp="1" noChangeAspect="1"/>
          </p:cNvPicPr>
          <p:nvPr>
            <p:ph sz="half" idx="2"/>
          </p:nvPr>
        </p:nvPicPr>
        <p:blipFill>
          <a:blip r:embed="rId5"/>
          <a:stretch>
            <a:fillRect/>
          </a:stretch>
        </p:blipFill>
        <p:spPr>
          <a:xfrm>
            <a:off x="272347" y="4499992"/>
            <a:ext cx="2472853" cy="3571900"/>
          </a:xfrm>
        </p:spPr>
      </p:pic>
      <p:pic>
        <p:nvPicPr>
          <p:cNvPr id="8" name="Содержимое 12" descr="вишня.jpe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47499" y="4499992"/>
            <a:ext cx="2490847" cy="3518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3392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2900" y="467544"/>
            <a:ext cx="6172200" cy="8390736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1800" b="1" dirty="0">
                <a:solidFill>
                  <a:schemeClr val="tx1"/>
                </a:solidFill>
              </a:rPr>
              <a:t>Педагогические технологии:</a:t>
            </a:r>
          </a:p>
          <a:p>
            <a:pPr algn="just">
              <a:buNone/>
            </a:pPr>
            <a:r>
              <a:rPr lang="en-US" sz="1800" dirty="0">
                <a:solidFill>
                  <a:schemeClr val="tx1"/>
                </a:solidFill>
                <a:latin typeface="High Tower Text" panose="02040502050506030303" pitchFamily="18" charset="0"/>
              </a:rPr>
              <a:t>- </a:t>
            </a:r>
            <a:r>
              <a:rPr lang="ru-RU" sz="1800" dirty="0">
                <a:solidFill>
                  <a:schemeClr val="tx1"/>
                </a:solidFill>
              </a:rPr>
              <a:t>Игровая;</a:t>
            </a:r>
          </a:p>
          <a:p>
            <a:pPr algn="just">
              <a:buFontTx/>
              <a:buNone/>
            </a:pPr>
            <a:r>
              <a:rPr lang="ru-RU" sz="1800" dirty="0">
                <a:solidFill>
                  <a:schemeClr val="tx1"/>
                </a:solidFill>
              </a:rPr>
              <a:t>- Словотворчество;</a:t>
            </a:r>
          </a:p>
          <a:p>
            <a:pPr algn="just">
              <a:buNone/>
            </a:pPr>
            <a:r>
              <a:rPr lang="ru-RU" sz="1800" dirty="0">
                <a:solidFill>
                  <a:schemeClr val="tx1"/>
                </a:solidFill>
              </a:rPr>
              <a:t>- </a:t>
            </a:r>
            <a:r>
              <a:rPr lang="ru-RU" sz="1800" dirty="0" smtClean="0">
                <a:solidFill>
                  <a:schemeClr val="tx1"/>
                </a:solidFill>
              </a:rPr>
              <a:t>ИКТ</a:t>
            </a:r>
            <a:endParaRPr lang="ru-RU" sz="1800" dirty="0">
              <a:solidFill>
                <a:schemeClr val="tx1"/>
              </a:solidFill>
            </a:endParaRPr>
          </a:p>
          <a:p>
            <a:pPr algn="just">
              <a:buNone/>
            </a:pPr>
            <a:r>
              <a:rPr lang="ru-RU" sz="1800" b="1" u="sng" dirty="0">
                <a:solidFill>
                  <a:schemeClr val="tx1"/>
                </a:solidFill>
              </a:rPr>
              <a:t>Задачи:</a:t>
            </a:r>
            <a:endParaRPr lang="ru-RU" sz="1800" dirty="0">
              <a:solidFill>
                <a:schemeClr val="tx1"/>
              </a:solidFill>
            </a:endParaRPr>
          </a:p>
          <a:p>
            <a:pPr algn="just">
              <a:buNone/>
            </a:pPr>
            <a:r>
              <a:rPr lang="ru-RU" sz="1800" b="1" dirty="0">
                <a:solidFill>
                  <a:schemeClr val="tx1"/>
                </a:solidFill>
              </a:rPr>
              <a:t>Образовательные:</a:t>
            </a:r>
            <a:endParaRPr lang="ru-RU" sz="1800" dirty="0">
              <a:solidFill>
                <a:schemeClr val="tx1"/>
              </a:solidFill>
            </a:endParaRPr>
          </a:p>
          <a:p>
            <a:pPr algn="just">
              <a:buNone/>
            </a:pPr>
            <a:r>
              <a:rPr lang="ru-RU" sz="1800" dirty="0">
                <a:solidFill>
                  <a:schemeClr val="tx1"/>
                </a:solidFill>
              </a:rPr>
              <a:t>- Расширять и обогащать представления детей о животных,</a:t>
            </a:r>
            <a:r>
              <a:rPr lang="ru-RU" sz="1800" baseline="0" dirty="0">
                <a:solidFill>
                  <a:schemeClr val="tx1"/>
                </a:solidFill>
              </a:rPr>
              <a:t> </a:t>
            </a:r>
            <a:r>
              <a:rPr lang="ru-RU" sz="1800" dirty="0">
                <a:solidFill>
                  <a:schemeClr val="tx1"/>
                </a:solidFill>
              </a:rPr>
              <a:t>овощах, фруктах, ягодах;</a:t>
            </a:r>
          </a:p>
          <a:p>
            <a:pPr algn="just">
              <a:buNone/>
            </a:pPr>
            <a:r>
              <a:rPr lang="ru-RU" sz="1800" dirty="0">
                <a:solidFill>
                  <a:schemeClr val="tx1"/>
                </a:solidFill>
              </a:rPr>
              <a:t>- Формировать умение обобщать предметы;</a:t>
            </a:r>
          </a:p>
          <a:p>
            <a:pPr algn="just">
              <a:buNone/>
            </a:pPr>
            <a:r>
              <a:rPr lang="ru-RU" sz="1800" dirty="0">
                <a:solidFill>
                  <a:schemeClr val="tx1"/>
                </a:solidFill>
              </a:rPr>
              <a:t>- Расширять кругозор и активизировать словарный запас детей;</a:t>
            </a:r>
          </a:p>
          <a:p>
            <a:pPr algn="just">
              <a:buNone/>
            </a:pPr>
            <a:r>
              <a:rPr lang="ru-RU" sz="1800" dirty="0">
                <a:solidFill>
                  <a:schemeClr val="tx1"/>
                </a:solidFill>
              </a:rPr>
              <a:t>- Помогать детям употреблять в речи имена существительные в форме единственного и множественного числа.</a:t>
            </a:r>
          </a:p>
          <a:p>
            <a:pPr algn="just">
              <a:buNone/>
            </a:pPr>
            <a:r>
              <a:rPr lang="ru-RU" sz="1800" b="1" dirty="0">
                <a:solidFill>
                  <a:schemeClr val="tx1"/>
                </a:solidFill>
              </a:rPr>
              <a:t>Развивающие:</a:t>
            </a:r>
            <a:endParaRPr lang="ru-RU" sz="1800" dirty="0">
              <a:solidFill>
                <a:schemeClr val="tx1"/>
              </a:solidFill>
            </a:endParaRPr>
          </a:p>
          <a:p>
            <a:pPr algn="just">
              <a:buNone/>
            </a:pPr>
            <a:r>
              <a:rPr lang="ru-RU" sz="1800" dirty="0">
                <a:solidFill>
                  <a:schemeClr val="tx1"/>
                </a:solidFill>
              </a:rPr>
              <a:t>- Развивать психические процессы детей: внимание, память, мышление, логически анализировать, сравнивать и рассуждать;</a:t>
            </a:r>
          </a:p>
          <a:p>
            <a:pPr algn="just">
              <a:buNone/>
            </a:pPr>
            <a:r>
              <a:rPr lang="ru-RU" sz="1800" dirty="0">
                <a:solidFill>
                  <a:schemeClr val="tx1"/>
                </a:solidFill>
              </a:rPr>
              <a:t>- Способствовать развитию связной и выразительной речи.</a:t>
            </a:r>
          </a:p>
          <a:p>
            <a:pPr algn="just">
              <a:buNone/>
            </a:pPr>
            <a:r>
              <a:rPr lang="ru-RU" sz="1800" b="1" dirty="0">
                <a:solidFill>
                  <a:schemeClr val="tx1"/>
                </a:solidFill>
              </a:rPr>
              <a:t>Воспитательные:</a:t>
            </a:r>
            <a:endParaRPr lang="ru-RU" sz="1800" dirty="0">
              <a:solidFill>
                <a:schemeClr val="tx1"/>
              </a:solidFill>
            </a:endParaRPr>
          </a:p>
          <a:p>
            <a:pPr algn="just">
              <a:buNone/>
            </a:pPr>
            <a:r>
              <a:rPr lang="ru-RU" sz="1800" dirty="0">
                <a:solidFill>
                  <a:schemeClr val="tx1"/>
                </a:solidFill>
              </a:rPr>
              <a:t>- Воспитывать чувство любви к окружающему миру.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2900" y="323528"/>
            <a:ext cx="6172200" cy="8534752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1800" b="1" u="sng" dirty="0">
                <a:solidFill>
                  <a:schemeClr val="tx1"/>
                </a:solidFill>
              </a:rPr>
              <a:t>Правила игры:</a:t>
            </a:r>
            <a:endParaRPr lang="ru-RU" sz="1800" dirty="0">
              <a:solidFill>
                <a:schemeClr val="tx1"/>
              </a:solidFill>
            </a:endParaRPr>
          </a:p>
          <a:p>
            <a:pPr algn="just">
              <a:buNone/>
            </a:pPr>
            <a:r>
              <a:rPr lang="ru-RU" sz="1800" dirty="0">
                <a:solidFill>
                  <a:schemeClr val="tx1"/>
                </a:solidFill>
              </a:rPr>
              <a:t>Воспитатель предлагает детям карточки:</a:t>
            </a:r>
          </a:p>
          <a:p>
            <a:pPr algn="just">
              <a:buNone/>
            </a:pPr>
            <a:r>
              <a:rPr lang="ru-RU" sz="1800" dirty="0">
                <a:solidFill>
                  <a:schemeClr val="tx1"/>
                </a:solidFill>
              </a:rPr>
              <a:t>- Домашние животные;</a:t>
            </a:r>
            <a:r>
              <a:rPr lang="en-US" sz="1800" dirty="0">
                <a:solidFill>
                  <a:schemeClr val="tx1"/>
                </a:solidFill>
                <a:latin typeface="High Tower Text" panose="02040502050506030303" pitchFamily="18" charset="0"/>
              </a:rPr>
              <a:t>		</a:t>
            </a:r>
            <a:r>
              <a:rPr lang="ru-RU" sz="1800" dirty="0">
                <a:solidFill>
                  <a:schemeClr val="tx1"/>
                </a:solidFill>
              </a:rPr>
              <a:t>- Дикие животные;</a:t>
            </a:r>
          </a:p>
          <a:p>
            <a:pPr algn="just">
              <a:buNone/>
            </a:pPr>
            <a:r>
              <a:rPr lang="ru-RU" sz="1800" dirty="0">
                <a:solidFill>
                  <a:schemeClr val="tx1"/>
                </a:solidFill>
              </a:rPr>
              <a:t>- Домашние птицы;</a:t>
            </a:r>
            <a:r>
              <a:rPr lang="en-US" sz="1800" dirty="0">
                <a:solidFill>
                  <a:schemeClr val="tx1"/>
                </a:solidFill>
                <a:latin typeface="High Tower Text" panose="02040502050506030303" pitchFamily="18" charset="0"/>
              </a:rPr>
              <a:t>		</a:t>
            </a:r>
            <a:r>
              <a:rPr lang="ru-RU" sz="1800" dirty="0">
                <a:solidFill>
                  <a:schemeClr val="tx1"/>
                </a:solidFill>
              </a:rPr>
              <a:t>- Овощи;</a:t>
            </a:r>
          </a:p>
          <a:p>
            <a:pPr algn="just">
              <a:buNone/>
            </a:pPr>
            <a:r>
              <a:rPr lang="ru-RU" sz="1800" dirty="0">
                <a:solidFill>
                  <a:schemeClr val="tx1"/>
                </a:solidFill>
              </a:rPr>
              <a:t>- Фрукты;</a:t>
            </a:r>
            <a:r>
              <a:rPr lang="en-US" sz="1800" dirty="0">
                <a:solidFill>
                  <a:schemeClr val="tx1"/>
                </a:solidFill>
                <a:latin typeface="High Tower Text" panose="02040502050506030303" pitchFamily="18" charset="0"/>
              </a:rPr>
              <a:t>			</a:t>
            </a:r>
            <a:r>
              <a:rPr lang="ru-RU" sz="1800" dirty="0">
                <a:solidFill>
                  <a:schemeClr val="tx1"/>
                </a:solidFill>
              </a:rPr>
              <a:t>- Ягоды.</a:t>
            </a:r>
          </a:p>
          <a:p>
            <a:pPr algn="just">
              <a:buNone/>
            </a:pPr>
            <a:r>
              <a:rPr lang="ru-RU" sz="1800" dirty="0">
                <a:solidFill>
                  <a:schemeClr val="tx1"/>
                </a:solidFill>
              </a:rPr>
              <a:t>1.</a:t>
            </a:r>
            <a:r>
              <a:rPr lang="en-US" sz="1800" dirty="0">
                <a:solidFill>
                  <a:schemeClr val="tx1"/>
                </a:solidFill>
                <a:latin typeface="High Tower Text" panose="02040502050506030303" pitchFamily="18" charset="0"/>
              </a:rPr>
              <a:t> </a:t>
            </a:r>
            <a:r>
              <a:rPr lang="ru-RU" sz="1800" dirty="0">
                <a:solidFill>
                  <a:schemeClr val="tx1"/>
                </a:solidFill>
              </a:rPr>
              <a:t>Карточки одного вида выкладываются перед ребенком.</a:t>
            </a:r>
            <a:r>
              <a:rPr lang="ru-RU" sz="1800" baseline="0" dirty="0">
                <a:solidFill>
                  <a:schemeClr val="tx1"/>
                </a:solidFill>
              </a:rPr>
              <a:t> </a:t>
            </a:r>
            <a:r>
              <a:rPr lang="ru-RU" sz="1800" dirty="0">
                <a:solidFill>
                  <a:schemeClr val="tx1"/>
                </a:solidFill>
              </a:rPr>
              <a:t>Воспитатель</a:t>
            </a:r>
            <a:r>
              <a:rPr lang="en-US" sz="1800" dirty="0">
                <a:solidFill>
                  <a:schemeClr val="tx1"/>
                </a:solidFill>
                <a:latin typeface="High Tower Text" panose="02040502050506030303" pitchFamily="18" charset="0"/>
              </a:rPr>
              <a:t> </a:t>
            </a:r>
            <a:r>
              <a:rPr lang="ru-RU" sz="1800" dirty="0">
                <a:solidFill>
                  <a:schemeClr val="tx1"/>
                </a:solidFill>
              </a:rPr>
              <a:t>читает стихотворение, а ребенок находит нужную карточку, называет,</a:t>
            </a:r>
            <a:r>
              <a:rPr lang="en-US" sz="1800" dirty="0">
                <a:solidFill>
                  <a:schemeClr val="tx1"/>
                </a:solidFill>
                <a:latin typeface="High Tower Text" panose="02040502050506030303" pitchFamily="18" charset="0"/>
              </a:rPr>
              <a:t> </a:t>
            </a:r>
            <a:r>
              <a:rPr lang="ru-RU" sz="1800" dirty="0">
                <a:solidFill>
                  <a:schemeClr val="tx1"/>
                </a:solidFill>
              </a:rPr>
              <a:t>что на ней изображено.</a:t>
            </a:r>
          </a:p>
          <a:p>
            <a:pPr algn="just">
              <a:buNone/>
            </a:pPr>
            <a:r>
              <a:rPr lang="ru-RU" sz="1800" dirty="0">
                <a:solidFill>
                  <a:schemeClr val="tx1"/>
                </a:solidFill>
              </a:rPr>
              <a:t>2.</a:t>
            </a:r>
            <a:r>
              <a:rPr lang="en-US" sz="1800" dirty="0">
                <a:solidFill>
                  <a:schemeClr val="tx1"/>
                </a:solidFill>
                <a:latin typeface="High Tower Text" panose="02040502050506030303" pitchFamily="18" charset="0"/>
              </a:rPr>
              <a:t> </a:t>
            </a:r>
            <a:r>
              <a:rPr lang="ru-RU" sz="1800" dirty="0">
                <a:solidFill>
                  <a:schemeClr val="tx1"/>
                </a:solidFill>
              </a:rPr>
              <a:t>Расположить несколько карточек перед ребенком и попросить найти и назвать:</a:t>
            </a:r>
            <a:r>
              <a:rPr lang="en-US" sz="1800" dirty="0">
                <a:solidFill>
                  <a:schemeClr val="tx1"/>
                </a:solidFill>
                <a:latin typeface="High Tower Text" panose="02040502050506030303" pitchFamily="18" charset="0"/>
              </a:rPr>
              <a:t> </a:t>
            </a:r>
            <a:r>
              <a:rPr lang="ru-RU" sz="1800" dirty="0">
                <a:solidFill>
                  <a:schemeClr val="tx1"/>
                </a:solidFill>
              </a:rPr>
              <a:t>- Всех домашних животных;</a:t>
            </a:r>
            <a:r>
              <a:rPr lang="en-US" sz="1800" dirty="0">
                <a:solidFill>
                  <a:schemeClr val="tx1"/>
                </a:solidFill>
                <a:latin typeface="High Tower Text" panose="02040502050506030303" pitchFamily="18" charset="0"/>
              </a:rPr>
              <a:t> </a:t>
            </a:r>
            <a:r>
              <a:rPr lang="ru-RU" sz="1800" dirty="0">
                <a:solidFill>
                  <a:schemeClr val="tx1"/>
                </a:solidFill>
              </a:rPr>
              <a:t>- Все овощи;</a:t>
            </a:r>
            <a:r>
              <a:rPr lang="en-US" sz="1800" dirty="0">
                <a:solidFill>
                  <a:schemeClr val="tx1"/>
                </a:solidFill>
                <a:latin typeface="High Tower Text" panose="02040502050506030303" pitchFamily="18" charset="0"/>
              </a:rPr>
              <a:t> </a:t>
            </a:r>
            <a:r>
              <a:rPr lang="ru-RU" sz="1800" dirty="0">
                <a:solidFill>
                  <a:schemeClr val="tx1"/>
                </a:solidFill>
              </a:rPr>
              <a:t>- Всех домашних птиц и т.д.</a:t>
            </a:r>
          </a:p>
          <a:p>
            <a:pPr algn="just">
              <a:buNone/>
            </a:pPr>
            <a:r>
              <a:rPr lang="ru-RU" sz="1800" dirty="0">
                <a:solidFill>
                  <a:schemeClr val="tx1"/>
                </a:solidFill>
              </a:rPr>
              <a:t>3.</a:t>
            </a:r>
            <a:r>
              <a:rPr lang="en-US" sz="1800" dirty="0">
                <a:solidFill>
                  <a:schemeClr val="tx1"/>
                </a:solidFill>
                <a:latin typeface="High Tower Text" panose="02040502050506030303" pitchFamily="18" charset="0"/>
              </a:rPr>
              <a:t> </a:t>
            </a:r>
            <a:r>
              <a:rPr lang="ru-RU" sz="1800" dirty="0">
                <a:solidFill>
                  <a:schemeClr val="tx1"/>
                </a:solidFill>
              </a:rPr>
              <a:t>Взять несколько карточек, расположить их перед ребенком и предложить ему взять любую карточку и назвать, что на ней изображено и придумать любое предложение (например, на карточках изображена груша, - мы сварили компот из груш, и т.д.).</a:t>
            </a:r>
          </a:p>
          <a:p>
            <a:pPr algn="just">
              <a:buNone/>
            </a:pPr>
            <a:r>
              <a:rPr lang="ru-RU" sz="1800" dirty="0">
                <a:solidFill>
                  <a:schemeClr val="tx1"/>
                </a:solidFill>
              </a:rPr>
              <a:t>4.</a:t>
            </a:r>
            <a:r>
              <a:rPr lang="en-US" sz="1800" dirty="0">
                <a:solidFill>
                  <a:schemeClr val="tx1"/>
                </a:solidFill>
                <a:latin typeface="High Tower Text" panose="02040502050506030303" pitchFamily="18" charset="0"/>
              </a:rPr>
              <a:t> </a:t>
            </a:r>
            <a:r>
              <a:rPr lang="ru-RU" sz="1800" dirty="0">
                <a:solidFill>
                  <a:schemeClr val="tx1"/>
                </a:solidFill>
              </a:rPr>
              <a:t>Разложить карточки перед ребенком, предложить взять карточку, назвать изображенный предмет и изменить слово так, чтобы вместо одного предмета стало много (лимон – лимоны, белка – белки, и т.д.).</a:t>
            </a:r>
          </a:p>
          <a:p>
            <a:pPr algn="just">
              <a:buNone/>
            </a:pPr>
            <a:r>
              <a:rPr lang="ru-RU" sz="1800" dirty="0">
                <a:solidFill>
                  <a:schemeClr val="tx1"/>
                </a:solidFill>
              </a:rPr>
              <a:t>5.</a:t>
            </a:r>
            <a:r>
              <a:rPr lang="en-US" sz="1800" dirty="0">
                <a:solidFill>
                  <a:schemeClr val="tx1"/>
                </a:solidFill>
                <a:latin typeface="High Tower Text" panose="02040502050506030303" pitchFamily="18" charset="0"/>
              </a:rPr>
              <a:t> </a:t>
            </a:r>
            <a:r>
              <a:rPr lang="ru-RU" sz="1800" dirty="0">
                <a:solidFill>
                  <a:schemeClr val="tx1"/>
                </a:solidFill>
              </a:rPr>
              <a:t>Разложить карточки, дети рассматривают их. Можно задавать вопросы: живое? Большое? Съедобное? и т.д. </a:t>
            </a:r>
          </a:p>
          <a:p>
            <a:pPr algn="just">
              <a:buNone/>
            </a:pPr>
            <a:r>
              <a:rPr lang="ru-RU" sz="1800" dirty="0">
                <a:solidFill>
                  <a:schemeClr val="tx1"/>
                </a:solidFill>
              </a:rPr>
              <a:t> </a:t>
            </a:r>
          </a:p>
          <a:p>
            <a:pPr algn="just">
              <a:buNone/>
            </a:pPr>
            <a:r>
              <a:rPr lang="ru-RU" sz="1800" dirty="0">
                <a:solidFill>
                  <a:schemeClr val="tx1"/>
                </a:solidFill>
              </a:rPr>
              <a:t>Д/и «Найди и назови» можно использовать как для</a:t>
            </a:r>
            <a:r>
              <a:rPr lang="ru-RU" sz="1800" baseline="0" dirty="0">
                <a:solidFill>
                  <a:schemeClr val="tx1"/>
                </a:solidFill>
              </a:rPr>
              <a:t> </a:t>
            </a:r>
            <a:r>
              <a:rPr lang="ru-RU" sz="1800" dirty="0">
                <a:solidFill>
                  <a:schemeClr val="tx1"/>
                </a:solidFill>
              </a:rPr>
              <a:t>индивидуальной работы, так и для работы с подгруппой детей.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Текст 11"/>
          <p:cNvSpPr>
            <a:spLocks noGrp="1"/>
          </p:cNvSpPr>
          <p:nvPr>
            <p:ph type="body" idx="1"/>
          </p:nvPr>
        </p:nvSpPr>
        <p:spPr>
          <a:xfrm>
            <a:off x="285728" y="4929190"/>
            <a:ext cx="3571900" cy="3143272"/>
          </a:xfrm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</a:rPr>
              <a:t>Алина любит малину,</a:t>
            </a:r>
          </a:p>
          <a:p>
            <a:r>
              <a:rPr lang="ru-RU" dirty="0">
                <a:solidFill>
                  <a:schemeClr val="tx1"/>
                </a:solidFill>
              </a:rPr>
              <a:t>А Галина – калину.</a:t>
            </a:r>
          </a:p>
          <a:p>
            <a:r>
              <a:rPr lang="ru-RU" dirty="0">
                <a:solidFill>
                  <a:schemeClr val="tx1"/>
                </a:solidFill>
              </a:rPr>
              <a:t>***</a:t>
            </a:r>
          </a:p>
          <a:p>
            <a:r>
              <a:rPr lang="ru-RU" dirty="0">
                <a:solidFill>
                  <a:schemeClr val="tx1"/>
                </a:solidFill>
              </a:rPr>
              <a:t>Малина манила Марину и Милу,</a:t>
            </a:r>
          </a:p>
          <a:p>
            <a:r>
              <a:rPr lang="ru-RU" dirty="0">
                <a:solidFill>
                  <a:schemeClr val="tx1"/>
                </a:solidFill>
              </a:rPr>
              <a:t>Марине и Миле малина мила.</a:t>
            </a:r>
          </a:p>
        </p:txBody>
      </p:sp>
      <p:pic>
        <p:nvPicPr>
          <p:cNvPr id="13" name="Содержимое 12" descr="вишня.jpe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214290" y="1142976"/>
            <a:ext cx="2643206" cy="3571900"/>
          </a:xfrm>
        </p:spPr>
      </p:pic>
      <p:sp>
        <p:nvSpPr>
          <p:cNvPr id="12" name="Текст 11"/>
          <p:cNvSpPr>
            <a:spLocks noGrp="1"/>
          </p:cNvSpPr>
          <p:nvPr>
            <p:ph type="body" sz="quarter" idx="3"/>
          </p:nvPr>
        </p:nvSpPr>
        <p:spPr>
          <a:xfrm>
            <a:off x="3000372" y="827584"/>
            <a:ext cx="3571900" cy="3387226"/>
          </a:xfrm>
        </p:spPr>
        <p:txBody>
          <a:bodyPr/>
          <a:lstStyle/>
          <a:p>
            <a:endParaRPr lang="ru-RU" dirty="0"/>
          </a:p>
          <a:p>
            <a:r>
              <a:rPr lang="ru-RU" dirty="0">
                <a:solidFill>
                  <a:schemeClr val="tx1"/>
                </a:solidFill>
              </a:rPr>
              <a:t>У нашего </a:t>
            </a:r>
            <a:r>
              <a:rPr lang="ru-RU" dirty="0" err="1">
                <a:solidFill>
                  <a:schemeClr val="tx1"/>
                </a:solidFill>
              </a:rPr>
              <a:t>Гришеньки</a:t>
            </a:r>
            <a:endParaRPr lang="ru-RU" dirty="0">
              <a:solidFill>
                <a:schemeClr val="tx1"/>
              </a:solidFill>
            </a:endParaRPr>
          </a:p>
          <a:p>
            <a:r>
              <a:rPr lang="ru-RU" dirty="0">
                <a:solidFill>
                  <a:schemeClr val="tx1"/>
                </a:solidFill>
              </a:rPr>
              <a:t>Под окном вишенки.</a:t>
            </a:r>
          </a:p>
        </p:txBody>
      </p:sp>
      <p:pic>
        <p:nvPicPr>
          <p:cNvPr id="21" name="Содержимое 12" descr="вишня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00504" y="4929190"/>
            <a:ext cx="2490847" cy="35719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Текст 11"/>
          <p:cNvSpPr>
            <a:spLocks noGrp="1"/>
          </p:cNvSpPr>
          <p:nvPr>
            <p:ph type="body" idx="1"/>
          </p:nvPr>
        </p:nvSpPr>
        <p:spPr>
          <a:xfrm>
            <a:off x="285728" y="4929190"/>
            <a:ext cx="3286148" cy="3143272"/>
          </a:xfrm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</a:rPr>
              <a:t>Съел </a:t>
            </a:r>
            <a:r>
              <a:rPr lang="ru-RU" dirty="0" err="1">
                <a:solidFill>
                  <a:schemeClr val="tx1"/>
                </a:solidFill>
              </a:rPr>
              <a:t>Филимон</a:t>
            </a:r>
            <a:endParaRPr lang="ru-RU" dirty="0">
              <a:solidFill>
                <a:schemeClr val="tx1"/>
              </a:solidFill>
            </a:endParaRPr>
          </a:p>
          <a:p>
            <a:r>
              <a:rPr lang="ru-RU" dirty="0">
                <a:solidFill>
                  <a:schemeClr val="tx1"/>
                </a:solidFill>
              </a:rPr>
              <a:t>С улыбкой лимон.</a:t>
            </a:r>
          </a:p>
        </p:txBody>
      </p:sp>
      <p:pic>
        <p:nvPicPr>
          <p:cNvPr id="13" name="Содержимое 12" descr="вишня.jpe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285728" y="1071538"/>
            <a:ext cx="2598909" cy="3571900"/>
          </a:xfrm>
        </p:spPr>
      </p:pic>
      <p:sp>
        <p:nvSpPr>
          <p:cNvPr id="12" name="Текст 11"/>
          <p:cNvSpPr>
            <a:spLocks noGrp="1"/>
          </p:cNvSpPr>
          <p:nvPr>
            <p:ph type="body" sz="quarter" idx="3"/>
          </p:nvPr>
        </p:nvSpPr>
        <p:spPr>
          <a:xfrm>
            <a:off x="3000372" y="1071538"/>
            <a:ext cx="3571900" cy="3143272"/>
          </a:xfrm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</a:rPr>
              <a:t>Наша Машенька мала,</a:t>
            </a:r>
          </a:p>
          <a:p>
            <a:r>
              <a:rPr lang="ru-RU" dirty="0">
                <a:solidFill>
                  <a:schemeClr val="tx1"/>
                </a:solidFill>
              </a:rPr>
              <a:t>Маша деревце нашла. Грушу Маша потрясла, Груш лукошко набрала!</a:t>
            </a:r>
          </a:p>
        </p:txBody>
      </p:sp>
      <p:pic>
        <p:nvPicPr>
          <p:cNvPr id="21" name="Содержимое 12" descr="вишня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90931" y="5017663"/>
            <a:ext cx="2490847" cy="339495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Текст 11"/>
          <p:cNvSpPr>
            <a:spLocks noGrp="1"/>
          </p:cNvSpPr>
          <p:nvPr>
            <p:ph type="body" idx="1"/>
          </p:nvPr>
        </p:nvSpPr>
        <p:spPr>
          <a:xfrm>
            <a:off x="285728" y="4929190"/>
            <a:ext cx="3286148" cy="3143272"/>
          </a:xfrm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</a:rPr>
              <a:t>Очень целебны и очень полезны:</a:t>
            </a:r>
          </a:p>
          <a:p>
            <a:r>
              <a:rPr lang="ru-RU" dirty="0">
                <a:solidFill>
                  <a:schemeClr val="tx1"/>
                </a:solidFill>
              </a:rPr>
              <a:t>Перец, укроп,</a:t>
            </a:r>
          </a:p>
          <a:p>
            <a:r>
              <a:rPr lang="ru-RU" dirty="0">
                <a:solidFill>
                  <a:schemeClr val="tx1"/>
                </a:solidFill>
              </a:rPr>
              <a:t>Горчица, чеснок.</a:t>
            </a:r>
          </a:p>
        </p:txBody>
      </p:sp>
      <p:pic>
        <p:nvPicPr>
          <p:cNvPr id="13" name="Содержимое 12" descr="вишня.jpe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285728" y="1071538"/>
            <a:ext cx="2438011" cy="3571900"/>
          </a:xfrm>
        </p:spPr>
      </p:pic>
      <p:sp>
        <p:nvSpPr>
          <p:cNvPr id="12" name="Текст 11"/>
          <p:cNvSpPr>
            <a:spLocks noGrp="1"/>
          </p:cNvSpPr>
          <p:nvPr>
            <p:ph type="body" sz="quarter" idx="3"/>
          </p:nvPr>
        </p:nvSpPr>
        <p:spPr>
          <a:xfrm>
            <a:off x="3000372" y="1071538"/>
            <a:ext cx="3571900" cy="3143272"/>
          </a:xfrm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</a:rPr>
              <a:t>Огурец цветёт в теплице.</a:t>
            </a:r>
          </a:p>
          <a:p>
            <a:r>
              <a:rPr lang="ru-RU" dirty="0">
                <a:solidFill>
                  <a:schemeClr val="tx1"/>
                </a:solidFill>
              </a:rPr>
              <a:t>Он морозца не боится.</a:t>
            </a:r>
          </a:p>
        </p:txBody>
      </p:sp>
      <p:pic>
        <p:nvPicPr>
          <p:cNvPr id="21" name="Содержимое 12" descr="вишня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90931" y="5038900"/>
            <a:ext cx="2490847" cy="3352479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Текст 11"/>
          <p:cNvSpPr>
            <a:spLocks noGrp="1"/>
          </p:cNvSpPr>
          <p:nvPr>
            <p:ph type="body" idx="1"/>
          </p:nvPr>
        </p:nvSpPr>
        <p:spPr>
          <a:xfrm>
            <a:off x="285728" y="4929190"/>
            <a:ext cx="3286148" cy="3143272"/>
          </a:xfrm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</a:rPr>
              <a:t>Стоит воз овса,</a:t>
            </a:r>
          </a:p>
          <a:p>
            <a:r>
              <a:rPr lang="ru-RU" dirty="0">
                <a:solidFill>
                  <a:schemeClr val="tx1"/>
                </a:solidFill>
              </a:rPr>
              <a:t>Возле воза - овца.</a:t>
            </a:r>
          </a:p>
        </p:txBody>
      </p:sp>
      <p:pic>
        <p:nvPicPr>
          <p:cNvPr id="13" name="Содержимое 12" descr="вишня.jpe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85218" y="1071538"/>
            <a:ext cx="2472853" cy="3571900"/>
          </a:xfrm>
        </p:spPr>
      </p:pic>
      <p:sp>
        <p:nvSpPr>
          <p:cNvPr id="12" name="Текст 11"/>
          <p:cNvSpPr>
            <a:spLocks noGrp="1"/>
          </p:cNvSpPr>
          <p:nvPr>
            <p:ph type="body" sz="quarter" idx="3"/>
          </p:nvPr>
        </p:nvSpPr>
        <p:spPr>
          <a:xfrm>
            <a:off x="3286124" y="1071538"/>
            <a:ext cx="3286148" cy="3571900"/>
          </a:xfrm>
        </p:spPr>
        <p:txBody>
          <a:bodyPr/>
          <a:lstStyle/>
          <a:p>
            <a:endParaRPr lang="ru-RU" dirty="0"/>
          </a:p>
          <a:p>
            <a:r>
              <a:rPr lang="ru-RU" dirty="0"/>
              <a:t>***</a:t>
            </a:r>
          </a:p>
          <a:p>
            <a:r>
              <a:rPr lang="ru-RU" dirty="0">
                <a:solidFill>
                  <a:schemeClr val="tx1"/>
                </a:solidFill>
              </a:rPr>
              <a:t>На окошке крошку-мошку</a:t>
            </a:r>
          </a:p>
          <a:p>
            <a:r>
              <a:rPr lang="ru-RU" dirty="0">
                <a:solidFill>
                  <a:schemeClr val="tx1"/>
                </a:solidFill>
              </a:rPr>
              <a:t>Ловко ловит лапой кошка</a:t>
            </a:r>
            <a:r>
              <a:rPr lang="ru-RU" dirty="0"/>
              <a:t>.</a:t>
            </a:r>
          </a:p>
        </p:txBody>
      </p:sp>
      <p:pic>
        <p:nvPicPr>
          <p:cNvPr id="21" name="Содержимое 12" descr="вишня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90931" y="4955661"/>
            <a:ext cx="2490847" cy="351895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Текст 11"/>
          <p:cNvSpPr>
            <a:spLocks noGrp="1"/>
          </p:cNvSpPr>
          <p:nvPr>
            <p:ph type="body" idx="1"/>
          </p:nvPr>
        </p:nvSpPr>
        <p:spPr>
          <a:xfrm>
            <a:off x="285728" y="4929190"/>
            <a:ext cx="3643338" cy="3143272"/>
          </a:xfrm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</a:rPr>
              <a:t>Белый снег. Белый мел.</a:t>
            </a:r>
          </a:p>
          <a:p>
            <a:r>
              <a:rPr lang="ru-RU" dirty="0">
                <a:solidFill>
                  <a:schemeClr val="tx1"/>
                </a:solidFill>
              </a:rPr>
              <a:t>Белый сахар тоже бел.</a:t>
            </a:r>
          </a:p>
          <a:p>
            <a:r>
              <a:rPr lang="ru-RU" dirty="0">
                <a:solidFill>
                  <a:schemeClr val="tx1"/>
                </a:solidFill>
              </a:rPr>
              <a:t>А вот белка не бела,</a:t>
            </a:r>
          </a:p>
          <a:p>
            <a:r>
              <a:rPr lang="ru-RU" dirty="0">
                <a:solidFill>
                  <a:schemeClr val="tx1"/>
                </a:solidFill>
              </a:rPr>
              <a:t>Белой даже не была.</a:t>
            </a:r>
          </a:p>
        </p:txBody>
      </p:sp>
      <p:pic>
        <p:nvPicPr>
          <p:cNvPr id="13" name="Содержимое 12" descr="вишня.jpe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214290" y="1071538"/>
            <a:ext cx="2477777" cy="3571900"/>
          </a:xfrm>
        </p:spPr>
      </p:pic>
      <p:sp>
        <p:nvSpPr>
          <p:cNvPr id="12" name="Текст 11"/>
          <p:cNvSpPr>
            <a:spLocks noGrp="1"/>
          </p:cNvSpPr>
          <p:nvPr>
            <p:ph type="body" sz="quarter" idx="3"/>
          </p:nvPr>
        </p:nvSpPr>
        <p:spPr>
          <a:xfrm>
            <a:off x="2928934" y="1071538"/>
            <a:ext cx="3643338" cy="3143272"/>
          </a:xfrm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</a:rPr>
              <a:t>Лиса по лесу шла,</a:t>
            </a:r>
          </a:p>
          <a:p>
            <a:r>
              <a:rPr lang="ru-RU" dirty="0">
                <a:solidFill>
                  <a:schemeClr val="tx1"/>
                </a:solidFill>
              </a:rPr>
              <a:t>Лиса лычки драла,</a:t>
            </a:r>
          </a:p>
          <a:p>
            <a:r>
              <a:rPr lang="ru-RU" dirty="0">
                <a:solidFill>
                  <a:schemeClr val="tx1"/>
                </a:solidFill>
              </a:rPr>
              <a:t>Лиса лапти плела:</a:t>
            </a:r>
          </a:p>
          <a:p>
            <a:r>
              <a:rPr lang="ru-RU" dirty="0">
                <a:solidFill>
                  <a:schemeClr val="tx1"/>
                </a:solidFill>
              </a:rPr>
              <a:t>Лису – двое, себе – трое,</a:t>
            </a:r>
          </a:p>
          <a:p>
            <a:r>
              <a:rPr lang="ru-RU" dirty="0">
                <a:solidFill>
                  <a:schemeClr val="tx1"/>
                </a:solidFill>
              </a:rPr>
              <a:t>И Лисятам по </a:t>
            </a:r>
            <a:r>
              <a:rPr lang="ru-RU" dirty="0" err="1">
                <a:solidFill>
                  <a:schemeClr val="tx1"/>
                </a:solidFill>
              </a:rPr>
              <a:t>лапятам</a:t>
            </a:r>
            <a:r>
              <a:rPr lang="ru-RU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21" name="Содержимое 12" descr="вишня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3380" y="5000628"/>
            <a:ext cx="2451718" cy="35719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Текст 11"/>
          <p:cNvSpPr>
            <a:spLocks noGrp="1"/>
          </p:cNvSpPr>
          <p:nvPr>
            <p:ph type="body" idx="1"/>
          </p:nvPr>
        </p:nvSpPr>
        <p:spPr>
          <a:xfrm>
            <a:off x="285728" y="4929190"/>
            <a:ext cx="3286148" cy="3143272"/>
          </a:xfrm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</a:rPr>
              <a:t>Топают гуськом</a:t>
            </a:r>
          </a:p>
          <a:p>
            <a:r>
              <a:rPr lang="ru-RU" dirty="0">
                <a:solidFill>
                  <a:schemeClr val="tx1"/>
                </a:solidFill>
              </a:rPr>
              <a:t>Гусак за гусаком.</a:t>
            </a:r>
          </a:p>
          <a:p>
            <a:r>
              <a:rPr lang="ru-RU" dirty="0">
                <a:solidFill>
                  <a:schemeClr val="tx1"/>
                </a:solidFill>
              </a:rPr>
              <a:t>Смотрит свысока</a:t>
            </a:r>
          </a:p>
          <a:p>
            <a:r>
              <a:rPr lang="ru-RU" dirty="0">
                <a:solidFill>
                  <a:schemeClr val="tx1"/>
                </a:solidFill>
              </a:rPr>
              <a:t>Гусак на гусака.</a:t>
            </a:r>
          </a:p>
        </p:txBody>
      </p:sp>
      <p:pic>
        <p:nvPicPr>
          <p:cNvPr id="13" name="Содержимое 12" descr="вишня.jpe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82756" y="1090048"/>
            <a:ext cx="2477777" cy="3534880"/>
          </a:xfrm>
        </p:spPr>
      </p:pic>
      <p:sp>
        <p:nvSpPr>
          <p:cNvPr id="12" name="Текст 11"/>
          <p:cNvSpPr>
            <a:spLocks noGrp="1"/>
          </p:cNvSpPr>
          <p:nvPr>
            <p:ph type="body" sz="quarter" idx="3"/>
          </p:nvPr>
        </p:nvSpPr>
        <p:spPr>
          <a:xfrm>
            <a:off x="3286124" y="1071538"/>
            <a:ext cx="3286148" cy="3143272"/>
          </a:xfrm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</a:rPr>
              <a:t>Бедным курицам не спится,</a:t>
            </a:r>
          </a:p>
          <a:p>
            <a:r>
              <a:rPr lang="ru-RU" dirty="0">
                <a:solidFill>
                  <a:schemeClr val="tx1"/>
                </a:solidFill>
              </a:rPr>
              <a:t>Если снится им лисица.</a:t>
            </a:r>
          </a:p>
        </p:txBody>
      </p:sp>
      <p:pic>
        <p:nvPicPr>
          <p:cNvPr id="21" name="Содержимое 12" descr="вишня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495" y="4966906"/>
            <a:ext cx="2451718" cy="349646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Ретро">
  <a:themeElements>
    <a:clrScheme name="Другая 1">
      <a:dk1>
        <a:srgbClr val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Arial Black/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249</TotalTime>
  <Words>283</Words>
  <Application>Microsoft Office PowerPoint</Application>
  <PresentationFormat>Экран (4:3)</PresentationFormat>
  <Paragraphs>79</Paragraphs>
  <Slides>12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Arial Black</vt:lpstr>
      <vt:lpstr>Calibri</vt:lpstr>
      <vt:lpstr>High Tower Text</vt:lpstr>
      <vt:lpstr>Ретро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Игра Найди и назови</dc:title>
  <dc:creator>я</dc:creator>
  <cp:keywords>игра</cp:keywords>
  <cp:lastModifiedBy>Admin</cp:lastModifiedBy>
  <cp:revision>55</cp:revision>
  <dcterms:created xsi:type="dcterms:W3CDTF">2014-02-10T13:13:57Z</dcterms:created>
  <dcterms:modified xsi:type="dcterms:W3CDTF">2024-02-22T18:25:38Z</dcterms:modified>
</cp:coreProperties>
</file>