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Pr>
        <a:solidFill>
          <a:schemeClr val="accent1"/>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03504" y="770467"/>
            <a:ext cx="10782300" cy="3352800"/>
          </a:xfrm>
        </p:spPr>
        <p:txBody>
          <a:bodyPr anchor="b">
            <a:noAutofit/>
          </a:bodyPr>
          <a:lstStyle>
            <a:lvl1pPr algn="l">
              <a:lnSpc>
                <a:spcPct val="80000"/>
              </a:lnSpc>
              <a:defRPr sz="8800" spc="-120" baseline="0">
                <a:solidFill>
                  <a:srgbClr val="FFFFFF"/>
                </a:solidFill>
              </a:defRPr>
            </a:lvl1pPr>
          </a:lstStyle>
          <a:p>
            <a:r>
              <a:rPr lang="ru-RU"/>
              <a:t>Образец заголовка</a:t>
            </a:r>
            <a:endParaRPr lang="en-US" dirty="0"/>
          </a:p>
        </p:txBody>
      </p:sp>
      <p:sp>
        <p:nvSpPr>
          <p:cNvPr id="3" name="Subtitle 2"/>
          <p:cNvSpPr>
            <a:spLocks noGrp="1"/>
          </p:cNvSpPr>
          <p:nvPr>
            <p:ph type="subTitle" idx="1"/>
          </p:nvPr>
        </p:nvSpPr>
        <p:spPr>
          <a:xfrm>
            <a:off x="667512" y="4206876"/>
            <a:ext cx="9228201" cy="1645920"/>
          </a:xfrm>
        </p:spPr>
        <p:txBody>
          <a:bodyPr>
            <a:normAutofit/>
          </a:bodyPr>
          <a:lstStyle>
            <a:lvl1pPr marL="0" indent="0" algn="l">
              <a:buNone/>
              <a:defRPr sz="3200">
                <a:solidFill>
                  <a:schemeClr val="bg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ru-RU"/>
              <a:t>Образец подзаголовка</a:t>
            </a:r>
            <a:endParaRPr lang="en-US" dirty="0"/>
          </a:p>
        </p:txBody>
      </p:sp>
      <p:sp>
        <p:nvSpPr>
          <p:cNvPr id="7" name="Date Placeholder 6"/>
          <p:cNvSpPr>
            <a:spLocks noGrp="1"/>
          </p:cNvSpPr>
          <p:nvPr>
            <p:ph type="dt" sz="half" idx="10"/>
          </p:nvPr>
        </p:nvSpPr>
        <p:spPr/>
        <p:txBody>
          <a:bodyPr/>
          <a:lstStyle>
            <a:lvl1pPr>
              <a:defRPr>
                <a:solidFill>
                  <a:srgbClr val="FFFFFF">
                    <a:alpha val="80000"/>
                  </a:srgbClr>
                </a:solidFill>
              </a:defRPr>
            </a:lvl1pPr>
          </a:lstStyle>
          <a:p>
            <a:fld id="{E1CC1DC6-78B2-40DF-9216-29F6075E1950}" type="datetimeFigureOut">
              <a:rPr lang="ru-RU" smtClean="0"/>
              <a:t>29.03.2023</a:t>
            </a:fld>
            <a:endParaRPr lang="ru-RU"/>
          </a:p>
        </p:txBody>
      </p:sp>
      <p:sp>
        <p:nvSpPr>
          <p:cNvPr id="8" name="Footer Placeholder 7"/>
          <p:cNvSpPr>
            <a:spLocks noGrp="1"/>
          </p:cNvSpPr>
          <p:nvPr>
            <p:ph type="ftr" sz="quarter" idx="11"/>
          </p:nvPr>
        </p:nvSpPr>
        <p:spPr/>
        <p:txBody>
          <a:bodyPr/>
          <a:lstStyle>
            <a:lvl1pPr>
              <a:defRPr>
                <a:solidFill>
                  <a:srgbClr val="FFFFFF">
                    <a:alpha val="80000"/>
                  </a:srgbClr>
                </a:solidFill>
              </a:defRPr>
            </a:lvl1pPr>
          </a:lstStyle>
          <a:p>
            <a:endParaRPr lang="ru-RU"/>
          </a:p>
        </p:txBody>
      </p:sp>
      <p:sp>
        <p:nvSpPr>
          <p:cNvPr id="9" name="Slide Number Placeholder 8"/>
          <p:cNvSpPr>
            <a:spLocks noGrp="1"/>
          </p:cNvSpPr>
          <p:nvPr>
            <p:ph type="sldNum" sz="quarter" idx="12"/>
          </p:nvPr>
        </p:nvSpPr>
        <p:spPr/>
        <p:txBody>
          <a:bodyPr/>
          <a:lstStyle>
            <a:lvl1pPr>
              <a:defRPr>
                <a:solidFill>
                  <a:srgbClr val="FFFFFF">
                    <a:alpha val="25000"/>
                  </a:srgbClr>
                </a:solidFill>
              </a:defRPr>
            </a:lvl1pPr>
          </a:lstStyle>
          <a:p>
            <a:fld id="{7A058C0E-A36C-44E6-A5AA-9B1E8EA904C7}" type="slidenum">
              <a:rPr lang="ru-RU" smtClean="0"/>
              <a:t>‹#›</a:t>
            </a:fld>
            <a:endParaRPr lang="ru-RU"/>
          </a:p>
        </p:txBody>
      </p:sp>
    </p:spTree>
    <p:extLst>
      <p:ext uri="{BB962C8B-B14F-4D97-AF65-F5344CB8AC3E}">
        <p14:creationId xmlns:p14="http://schemas.microsoft.com/office/powerpoint/2010/main" val="3988141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E1CC1DC6-78B2-40DF-9216-29F6075E1950}" type="datetimeFigureOut">
              <a:rPr lang="ru-RU" smtClean="0"/>
              <a:t>29.03.2023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A058C0E-A36C-44E6-A5AA-9B1E8EA904C7}" type="slidenum">
              <a:rPr lang="ru-RU" smtClean="0"/>
              <a:t>‹#›</a:t>
            </a:fld>
            <a:endParaRPr lang="ru-RU"/>
          </a:p>
        </p:txBody>
      </p:sp>
    </p:spTree>
    <p:extLst>
      <p:ext uri="{BB962C8B-B14F-4D97-AF65-F5344CB8AC3E}">
        <p14:creationId xmlns:p14="http://schemas.microsoft.com/office/powerpoint/2010/main" val="28987805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43950" y="695325"/>
            <a:ext cx="2628900" cy="4800600"/>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771525" y="714375"/>
            <a:ext cx="7734300" cy="540067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E1CC1DC6-78B2-40DF-9216-29F6075E1950}" type="datetimeFigureOut">
              <a:rPr lang="ru-RU" smtClean="0"/>
              <a:t>29.03.2023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A058C0E-A36C-44E6-A5AA-9B1E8EA904C7}" type="slidenum">
              <a:rPr lang="ru-RU" smtClean="0"/>
              <a:t>‹#›</a:t>
            </a:fld>
            <a:endParaRPr lang="ru-RU"/>
          </a:p>
        </p:txBody>
      </p:sp>
    </p:spTree>
    <p:extLst>
      <p:ext uri="{BB962C8B-B14F-4D97-AF65-F5344CB8AC3E}">
        <p14:creationId xmlns:p14="http://schemas.microsoft.com/office/powerpoint/2010/main" val="39614533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E1CC1DC6-78B2-40DF-9216-29F6075E1950}" type="datetimeFigureOut">
              <a:rPr lang="ru-RU" smtClean="0"/>
              <a:t>29.03.2023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A058C0E-A36C-44E6-A5AA-9B1E8EA904C7}" type="slidenum">
              <a:rPr lang="ru-RU" smtClean="0"/>
              <a:t>‹#›</a:t>
            </a:fld>
            <a:endParaRPr lang="ru-RU"/>
          </a:p>
        </p:txBody>
      </p:sp>
    </p:spTree>
    <p:extLst>
      <p:ext uri="{BB962C8B-B14F-4D97-AF65-F5344CB8AC3E}">
        <p14:creationId xmlns:p14="http://schemas.microsoft.com/office/powerpoint/2010/main" val="21385448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03504" y="767419"/>
            <a:ext cx="10780776" cy="3355848"/>
          </a:xfrm>
        </p:spPr>
        <p:txBody>
          <a:bodyPr anchor="b">
            <a:normAutofit/>
          </a:bodyPr>
          <a:lstStyle>
            <a:lvl1pPr>
              <a:lnSpc>
                <a:spcPct val="80000"/>
              </a:lnSpc>
              <a:defRPr sz="8800" b="0" baseline="0">
                <a:solidFill>
                  <a:schemeClr val="accent1"/>
                </a:solidFill>
              </a:defRPr>
            </a:lvl1pPr>
          </a:lstStyle>
          <a:p>
            <a:r>
              <a:rPr lang="ru-RU"/>
              <a:t>Образец заголовка</a:t>
            </a:r>
            <a:endParaRPr lang="en-US" dirty="0"/>
          </a:p>
        </p:txBody>
      </p:sp>
      <p:sp>
        <p:nvSpPr>
          <p:cNvPr id="3" name="Text Placeholder 2"/>
          <p:cNvSpPr>
            <a:spLocks noGrp="1"/>
          </p:cNvSpPr>
          <p:nvPr>
            <p:ph type="body" idx="1"/>
          </p:nvPr>
        </p:nvSpPr>
        <p:spPr>
          <a:xfrm>
            <a:off x="667512" y="4204209"/>
            <a:ext cx="9226296" cy="1645920"/>
          </a:xfrm>
        </p:spPr>
        <p:txBody>
          <a:bodyPr anchor="t">
            <a:normAutofit/>
          </a:bodyPr>
          <a:lstStyle>
            <a:lvl1pPr marL="0" indent="0">
              <a:buNone/>
              <a:defRPr sz="32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E1CC1DC6-78B2-40DF-9216-29F6075E1950}" type="datetimeFigureOut">
              <a:rPr lang="ru-RU" smtClean="0"/>
              <a:t>29.03.2023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A058C0E-A36C-44E6-A5AA-9B1E8EA904C7}" type="slidenum">
              <a:rPr lang="ru-RU" smtClean="0"/>
              <a:t>‹#›</a:t>
            </a:fld>
            <a:endParaRPr lang="ru-RU"/>
          </a:p>
        </p:txBody>
      </p:sp>
    </p:spTree>
    <p:extLst>
      <p:ext uri="{BB962C8B-B14F-4D97-AF65-F5344CB8AC3E}">
        <p14:creationId xmlns:p14="http://schemas.microsoft.com/office/powerpoint/2010/main" val="12171495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676656"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6011330"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E1CC1DC6-78B2-40DF-9216-29F6075E1950}" type="datetimeFigureOut">
              <a:rPr lang="ru-RU" smtClean="0"/>
              <a:t>29.03.2023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A058C0E-A36C-44E6-A5AA-9B1E8EA904C7}" type="slidenum">
              <a:rPr lang="ru-RU" smtClean="0"/>
              <a:t>‹#›</a:t>
            </a:fld>
            <a:endParaRPr lang="ru-RU"/>
          </a:p>
        </p:txBody>
      </p:sp>
    </p:spTree>
    <p:extLst>
      <p:ext uri="{BB962C8B-B14F-4D97-AF65-F5344CB8AC3E}">
        <p14:creationId xmlns:p14="http://schemas.microsoft.com/office/powerpoint/2010/main" val="13542472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ru-RU"/>
              <a:t>Образец заголовка</a:t>
            </a:r>
            <a:endParaRPr lang="en-US" dirty="0"/>
          </a:p>
        </p:txBody>
      </p:sp>
      <p:sp>
        <p:nvSpPr>
          <p:cNvPr id="3" name="Text Placeholder 2"/>
          <p:cNvSpPr>
            <a:spLocks noGrp="1"/>
          </p:cNvSpPr>
          <p:nvPr>
            <p:ph type="body" idx="1"/>
          </p:nvPr>
        </p:nvSpPr>
        <p:spPr>
          <a:xfrm>
            <a:off x="676656" y="2040467"/>
            <a:ext cx="4663440" cy="723400"/>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676656" y="2753084"/>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6007608" y="2038435"/>
            <a:ext cx="4663440" cy="722376"/>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6007608" y="2750990"/>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E1CC1DC6-78B2-40DF-9216-29F6075E1950}" type="datetimeFigureOut">
              <a:rPr lang="ru-RU" smtClean="0"/>
              <a:t>29.03.2023</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7A058C0E-A36C-44E6-A5AA-9B1E8EA904C7}" type="slidenum">
              <a:rPr lang="ru-RU" smtClean="0"/>
              <a:t>‹#›</a:t>
            </a:fld>
            <a:endParaRPr lang="ru-RU"/>
          </a:p>
        </p:txBody>
      </p:sp>
    </p:spTree>
    <p:extLst>
      <p:ext uri="{BB962C8B-B14F-4D97-AF65-F5344CB8AC3E}">
        <p14:creationId xmlns:p14="http://schemas.microsoft.com/office/powerpoint/2010/main" val="28009047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E1CC1DC6-78B2-40DF-9216-29F6075E1950}" type="datetimeFigureOut">
              <a:rPr lang="ru-RU" smtClean="0"/>
              <a:t>29.03.2023</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7A058C0E-A36C-44E6-A5AA-9B1E8EA904C7}" type="slidenum">
              <a:rPr lang="ru-RU" smtClean="0"/>
              <a:t>‹#›</a:t>
            </a:fld>
            <a:endParaRPr lang="ru-RU"/>
          </a:p>
        </p:txBody>
      </p:sp>
    </p:spTree>
    <p:extLst>
      <p:ext uri="{BB962C8B-B14F-4D97-AF65-F5344CB8AC3E}">
        <p14:creationId xmlns:p14="http://schemas.microsoft.com/office/powerpoint/2010/main" val="21293028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CC1DC6-78B2-40DF-9216-29F6075E1950}" type="datetimeFigureOut">
              <a:rPr lang="ru-RU" smtClean="0"/>
              <a:t>29.03.2023</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7A058C0E-A36C-44E6-A5AA-9B1E8EA904C7}" type="slidenum">
              <a:rPr lang="ru-RU" smtClean="0"/>
              <a:t>‹#›</a:t>
            </a:fld>
            <a:endParaRPr lang="ru-RU"/>
          </a:p>
        </p:txBody>
      </p:sp>
    </p:spTree>
    <p:extLst>
      <p:ext uri="{BB962C8B-B14F-4D97-AF65-F5344CB8AC3E}">
        <p14:creationId xmlns:p14="http://schemas.microsoft.com/office/powerpoint/2010/main" val="13742820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Rectangle 1"/>
          <p:cNvSpPr/>
          <p:nvPr/>
        </p:nvSpPr>
        <p:spPr>
          <a:xfrm>
            <a:off x="7620000" y="0"/>
            <a:ext cx="457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8261404" y="542282"/>
            <a:ext cx="3383280" cy="1920240"/>
          </a:xfrm>
        </p:spPr>
        <p:txBody>
          <a:bodyPr anchor="b">
            <a:noAutofit/>
          </a:bodyPr>
          <a:lstStyle>
            <a:lvl1pPr>
              <a:lnSpc>
                <a:spcPct val="85000"/>
              </a:lnSpc>
              <a:defRPr sz="4000">
                <a:solidFill>
                  <a:srgbClr val="FFFFFF"/>
                </a:solidFill>
              </a:defRPr>
            </a:lvl1pPr>
          </a:lstStyle>
          <a:p>
            <a:r>
              <a:rPr lang="ru-RU"/>
              <a:t>Образец заголовка</a:t>
            </a:r>
            <a:endParaRPr lang="en-US" dirty="0"/>
          </a:p>
        </p:txBody>
      </p:sp>
      <p:sp>
        <p:nvSpPr>
          <p:cNvPr id="3" name="Content Placeholder 2"/>
          <p:cNvSpPr>
            <a:spLocks noGrp="1"/>
          </p:cNvSpPr>
          <p:nvPr>
            <p:ph idx="1"/>
          </p:nvPr>
        </p:nvSpPr>
        <p:spPr>
          <a:xfrm>
            <a:off x="762000" y="762000"/>
            <a:ext cx="6096000" cy="4572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8275982" y="2511813"/>
            <a:ext cx="339852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8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ru-RU"/>
              <a:t>Образец текста</a:t>
            </a:r>
          </a:p>
        </p:txBody>
      </p:sp>
      <p:sp>
        <p:nvSpPr>
          <p:cNvPr id="5" name="Date Placeholder 4"/>
          <p:cNvSpPr>
            <a:spLocks noGrp="1"/>
          </p:cNvSpPr>
          <p:nvPr>
            <p:ph type="dt" sz="half" idx="10"/>
          </p:nvPr>
        </p:nvSpPr>
        <p:spPr/>
        <p:txBody>
          <a:bodyPr/>
          <a:lstStyle/>
          <a:p>
            <a:fld id="{E1CC1DC6-78B2-40DF-9216-29F6075E1950}" type="datetimeFigureOut">
              <a:rPr lang="ru-RU" smtClean="0"/>
              <a:t>29.03.2023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7A058C0E-A36C-44E6-A5AA-9B1E8EA904C7}" type="slidenum">
              <a:rPr lang="ru-RU" smtClean="0"/>
              <a:t>‹#›</a:t>
            </a:fld>
            <a:endParaRPr lang="ru-RU"/>
          </a:p>
        </p:txBody>
      </p:sp>
    </p:spTree>
    <p:extLst>
      <p:ext uri="{BB962C8B-B14F-4D97-AF65-F5344CB8AC3E}">
        <p14:creationId xmlns:p14="http://schemas.microsoft.com/office/powerpoint/2010/main" val="38186086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9224" y="5418667"/>
            <a:ext cx="10780776" cy="613283"/>
          </a:xfrm>
        </p:spPr>
        <p:txBody>
          <a:bodyPr anchor="b">
            <a:normAutofit/>
          </a:bodyPr>
          <a:lstStyle>
            <a:lvl1pPr>
              <a:defRPr sz="3200" b="0">
                <a:solidFill>
                  <a:srgbClr val="FFFFFF"/>
                </a:solidFill>
              </a:defRPr>
            </a:lvl1pPr>
          </a:lstStyle>
          <a:p>
            <a:r>
              <a:rPr lang="ru-RU"/>
              <a:t>Образец заголовка</a:t>
            </a:r>
            <a:endParaRPr lang="en-US" dirty="0"/>
          </a:p>
        </p:txBody>
      </p:sp>
      <p:sp>
        <p:nvSpPr>
          <p:cNvPr id="3" name="Picture Placeholder 2"/>
          <p:cNvSpPr>
            <a:spLocks noGrp="1" noChangeAspect="1"/>
          </p:cNvSpPr>
          <p:nvPr>
            <p:ph type="pic" idx="1"/>
          </p:nvPr>
        </p:nvSpPr>
        <p:spPr>
          <a:xfrm>
            <a:off x="0" y="0"/>
            <a:ext cx="12192000" cy="5330952"/>
          </a:xfrm>
          <a:solidFill>
            <a:schemeClr val="accent1">
              <a:lumMod val="40000"/>
              <a:lumOff val="60000"/>
            </a:schemeClr>
          </a:solidFill>
        </p:spPr>
        <p:txBody>
          <a:bodyPr anchor="t"/>
          <a:lstStyle>
            <a:lvl1pPr marL="0" indent="0" algn="ctr">
              <a:spcBef>
                <a:spcPts val="800"/>
              </a:spcBef>
              <a:buNone/>
              <a:defRPr sz="3200">
                <a:solidFill>
                  <a:schemeClr val="tx1">
                    <a:lumMod val="75000"/>
                    <a:lumOff val="2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676656" y="5909735"/>
            <a:ext cx="9229344" cy="533400"/>
          </a:xfrm>
        </p:spPr>
        <p:txBody>
          <a:bodyPr>
            <a:normAutofit/>
          </a:bodyPr>
          <a:lstStyle>
            <a:lvl1pPr marL="0" indent="0">
              <a:lnSpc>
                <a:spcPct val="90000"/>
              </a:lnSpc>
              <a:buNone/>
              <a:defRPr sz="14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12" name="Date Placeholder 11"/>
          <p:cNvSpPr>
            <a:spLocks noGrp="1"/>
          </p:cNvSpPr>
          <p:nvPr>
            <p:ph type="dt" sz="half" idx="10"/>
          </p:nvPr>
        </p:nvSpPr>
        <p:spPr/>
        <p:txBody>
          <a:bodyPr/>
          <a:lstStyle>
            <a:lvl1pPr>
              <a:defRPr>
                <a:solidFill>
                  <a:srgbClr val="FFFFFF">
                    <a:alpha val="80000"/>
                  </a:srgbClr>
                </a:solidFill>
              </a:defRPr>
            </a:lvl1pPr>
          </a:lstStyle>
          <a:p>
            <a:fld id="{E1CC1DC6-78B2-40DF-9216-29F6075E1950}" type="datetimeFigureOut">
              <a:rPr lang="ru-RU" smtClean="0"/>
              <a:t>29.03.2023</a:t>
            </a:fld>
            <a:endParaRPr lang="ru-RU"/>
          </a:p>
        </p:txBody>
      </p:sp>
      <p:sp>
        <p:nvSpPr>
          <p:cNvPr id="13" name="Footer Placeholder 12"/>
          <p:cNvSpPr>
            <a:spLocks noGrp="1"/>
          </p:cNvSpPr>
          <p:nvPr>
            <p:ph type="ftr" sz="quarter" idx="11"/>
          </p:nvPr>
        </p:nvSpPr>
        <p:spPr/>
        <p:txBody>
          <a:bodyPr/>
          <a:lstStyle>
            <a:lvl1pPr>
              <a:defRPr>
                <a:solidFill>
                  <a:srgbClr val="FFFFFF">
                    <a:alpha val="80000"/>
                  </a:srgbClr>
                </a:solidFill>
              </a:defRPr>
            </a:lvl1pPr>
          </a:lstStyle>
          <a:p>
            <a:endParaRPr lang="ru-RU"/>
          </a:p>
        </p:txBody>
      </p:sp>
      <p:sp>
        <p:nvSpPr>
          <p:cNvPr id="14" name="Slide Number Placeholder 13"/>
          <p:cNvSpPr>
            <a:spLocks noGrp="1"/>
          </p:cNvSpPr>
          <p:nvPr>
            <p:ph type="sldNum" sz="quarter" idx="12"/>
          </p:nvPr>
        </p:nvSpPr>
        <p:spPr/>
        <p:txBody>
          <a:bodyPr/>
          <a:lstStyle>
            <a:lvl1pPr>
              <a:defRPr>
                <a:solidFill>
                  <a:srgbClr val="FFFFFF">
                    <a:alpha val="25000"/>
                  </a:srgbClr>
                </a:solidFill>
              </a:defRPr>
            </a:lvl1pPr>
          </a:lstStyle>
          <a:p>
            <a:fld id="{7A058C0E-A36C-44E6-A5AA-9B1E8EA904C7}" type="slidenum">
              <a:rPr lang="ru-RU" smtClean="0"/>
              <a:t>‹#›</a:t>
            </a:fld>
            <a:endParaRPr lang="ru-RU"/>
          </a:p>
        </p:txBody>
      </p:sp>
    </p:spTree>
    <p:extLst>
      <p:ext uri="{BB962C8B-B14F-4D97-AF65-F5344CB8AC3E}">
        <p14:creationId xmlns:p14="http://schemas.microsoft.com/office/powerpoint/2010/main" val="316251124"/>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7224" y="499533"/>
            <a:ext cx="10772775" cy="1658198"/>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676656" y="2011680"/>
            <a:ext cx="10753725" cy="3766185"/>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685800" y="6412447"/>
            <a:ext cx="4114800" cy="228600"/>
          </a:xfrm>
          <a:prstGeom prst="rect">
            <a:avLst/>
          </a:prstGeom>
        </p:spPr>
        <p:txBody>
          <a:bodyPr vert="horz" lIns="91440" tIns="45720" rIns="91440" bIns="45720" rtlCol="0" anchor="ctr"/>
          <a:lstStyle>
            <a:lvl1pPr algn="l">
              <a:defRPr sz="950">
                <a:solidFill>
                  <a:schemeClr val="tx1">
                    <a:alpha val="80000"/>
                  </a:schemeClr>
                </a:solidFill>
              </a:defRPr>
            </a:lvl1pPr>
          </a:lstStyle>
          <a:p>
            <a:fld id="{E1CC1DC6-78B2-40DF-9216-29F6075E1950}" type="datetimeFigureOut">
              <a:rPr lang="ru-RU" smtClean="0"/>
              <a:t>29.03.2023</a:t>
            </a:fld>
            <a:endParaRPr lang="ru-RU"/>
          </a:p>
        </p:txBody>
      </p:sp>
      <p:sp>
        <p:nvSpPr>
          <p:cNvPr id="5" name="Footer Placeholder 4"/>
          <p:cNvSpPr>
            <a:spLocks noGrp="1"/>
          </p:cNvSpPr>
          <p:nvPr>
            <p:ph type="ftr" sz="quarter" idx="3"/>
          </p:nvPr>
        </p:nvSpPr>
        <p:spPr>
          <a:xfrm>
            <a:off x="685800" y="6554697"/>
            <a:ext cx="5029200" cy="228600"/>
          </a:xfrm>
          <a:prstGeom prst="rect">
            <a:avLst/>
          </a:prstGeom>
        </p:spPr>
        <p:txBody>
          <a:bodyPr vert="horz" lIns="91440" tIns="45720" rIns="91440" bIns="45720" rtlCol="0" anchor="ctr"/>
          <a:lstStyle>
            <a:lvl1pPr algn="l">
              <a:defRPr sz="950" cap="all" baseline="0">
                <a:solidFill>
                  <a:schemeClr val="tx1">
                    <a:alpha val="80000"/>
                  </a:schemeClr>
                </a:solidFill>
              </a:defRPr>
            </a:lvl1pPr>
          </a:lstStyle>
          <a:p>
            <a:endParaRPr lang="ru-RU"/>
          </a:p>
        </p:txBody>
      </p:sp>
      <p:sp>
        <p:nvSpPr>
          <p:cNvPr id="6" name="Slide Number Placeholder 5"/>
          <p:cNvSpPr>
            <a:spLocks noGrp="1"/>
          </p:cNvSpPr>
          <p:nvPr>
            <p:ph type="sldNum" sz="quarter" idx="4"/>
          </p:nvPr>
        </p:nvSpPr>
        <p:spPr>
          <a:xfrm>
            <a:off x="8763926" y="5876412"/>
            <a:ext cx="2926080" cy="1397039"/>
          </a:xfrm>
          <a:prstGeom prst="rect">
            <a:avLst/>
          </a:prstGeom>
        </p:spPr>
        <p:txBody>
          <a:bodyPr vert="horz" lIns="91440" tIns="45720" rIns="91440" bIns="45720" rtlCol="0" anchor="b"/>
          <a:lstStyle>
            <a:lvl1pPr algn="r">
              <a:defRPr sz="10300" b="0">
                <a:ln>
                  <a:noFill/>
                </a:ln>
                <a:solidFill>
                  <a:schemeClr val="accent1">
                    <a:alpha val="25000"/>
                  </a:schemeClr>
                </a:solidFill>
                <a:latin typeface="+mj-lt"/>
              </a:defRPr>
            </a:lvl1pPr>
          </a:lstStyle>
          <a:p>
            <a:fld id="{7A058C0E-A36C-44E6-A5AA-9B1E8EA904C7}" type="slidenum">
              <a:rPr lang="ru-RU" smtClean="0"/>
              <a:t>‹#›</a:t>
            </a:fld>
            <a:endParaRPr lang="ru-RU"/>
          </a:p>
        </p:txBody>
      </p:sp>
    </p:spTree>
    <p:extLst>
      <p:ext uri="{BB962C8B-B14F-4D97-AF65-F5344CB8AC3E}">
        <p14:creationId xmlns:p14="http://schemas.microsoft.com/office/powerpoint/2010/main" val="15650664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p:titleStyle>
    <p:body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0819217-ADF1-D451-8C3A-832623676FAD}"/>
              </a:ext>
            </a:extLst>
          </p:cNvPr>
          <p:cNvSpPr>
            <a:spLocks noGrp="1"/>
          </p:cNvSpPr>
          <p:nvPr>
            <p:ph type="ctrTitle"/>
          </p:nvPr>
        </p:nvSpPr>
        <p:spPr>
          <a:xfrm>
            <a:off x="603504" y="770467"/>
            <a:ext cx="10782300" cy="1740913"/>
          </a:xfrm>
        </p:spPr>
        <p:txBody>
          <a:bodyPr/>
          <a:lstStyle/>
          <a:p>
            <a:pPr algn="ctr"/>
            <a:r>
              <a:rPr lang="ru-RU" dirty="0"/>
              <a:t>Библиотечный урок</a:t>
            </a:r>
          </a:p>
        </p:txBody>
      </p:sp>
      <p:sp>
        <p:nvSpPr>
          <p:cNvPr id="3" name="Подзаголовок 2">
            <a:extLst>
              <a:ext uri="{FF2B5EF4-FFF2-40B4-BE49-F238E27FC236}">
                <a16:creationId xmlns:a16="http://schemas.microsoft.com/office/drawing/2014/main" id="{E18D4FE7-76EE-73C2-5D22-840340F938D5}"/>
              </a:ext>
            </a:extLst>
          </p:cNvPr>
          <p:cNvSpPr>
            <a:spLocks noGrp="1"/>
          </p:cNvSpPr>
          <p:nvPr>
            <p:ph type="subTitle" idx="1"/>
          </p:nvPr>
        </p:nvSpPr>
        <p:spPr>
          <a:xfrm>
            <a:off x="2627290" y="2962141"/>
            <a:ext cx="7268423" cy="2890655"/>
          </a:xfrm>
        </p:spPr>
        <p:txBody>
          <a:bodyPr/>
          <a:lstStyle/>
          <a:p>
            <a:pPr algn="ctr"/>
            <a:r>
              <a:rPr lang="ru-RU" dirty="0"/>
              <a:t>Самые любимые детские авторы</a:t>
            </a:r>
          </a:p>
        </p:txBody>
      </p:sp>
    </p:spTree>
    <p:extLst>
      <p:ext uri="{BB962C8B-B14F-4D97-AF65-F5344CB8AC3E}">
        <p14:creationId xmlns:p14="http://schemas.microsoft.com/office/powerpoint/2010/main" val="31562930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1AD5AA9-33E8-2A88-0DDE-5F4CA842E43C}"/>
              </a:ext>
            </a:extLst>
          </p:cNvPr>
          <p:cNvSpPr txBox="1"/>
          <p:nvPr/>
        </p:nvSpPr>
        <p:spPr>
          <a:xfrm>
            <a:off x="772732" y="386366"/>
            <a:ext cx="5112913" cy="369332"/>
          </a:xfrm>
          <a:prstGeom prst="rect">
            <a:avLst/>
          </a:prstGeom>
          <a:noFill/>
        </p:spPr>
        <p:txBody>
          <a:bodyPr wrap="square">
            <a:spAutoFit/>
          </a:bodyPr>
          <a:lstStyle/>
          <a:p>
            <a:r>
              <a:rPr lang="ru-RU" b="1" i="0" dirty="0">
                <a:solidFill>
                  <a:srgbClr val="833713"/>
                </a:solidFill>
                <a:effectLst/>
                <a:latin typeface="Trebuchet ms" panose="020B0603020202020204" pitchFamily="34" charset="0"/>
              </a:rPr>
              <a:t>САМУИЛ ЯКОВЛЕВИЧ МАРШАК (1887-1964)</a:t>
            </a:r>
            <a:endParaRPr lang="ru-RU" dirty="0"/>
          </a:p>
        </p:txBody>
      </p:sp>
      <p:pic>
        <p:nvPicPr>
          <p:cNvPr id="9218" name="Picture 2">
            <a:extLst>
              <a:ext uri="{FF2B5EF4-FFF2-40B4-BE49-F238E27FC236}">
                <a16:creationId xmlns:a16="http://schemas.microsoft.com/office/drawing/2014/main" id="{74563C19-02C5-065F-A2AE-9002AD9986F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17476" y="2009053"/>
            <a:ext cx="3281295" cy="328129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76730542-8250-C5FD-C820-6C7F7079F127}"/>
              </a:ext>
            </a:extLst>
          </p:cNvPr>
          <p:cNvSpPr txBox="1"/>
          <p:nvPr/>
        </p:nvSpPr>
        <p:spPr>
          <a:xfrm>
            <a:off x="540913" y="1803042"/>
            <a:ext cx="6555347" cy="3693319"/>
          </a:xfrm>
          <a:prstGeom prst="rect">
            <a:avLst/>
          </a:prstGeom>
          <a:noFill/>
        </p:spPr>
        <p:txBody>
          <a:bodyPr wrap="square">
            <a:spAutoFit/>
          </a:bodyPr>
          <a:lstStyle/>
          <a:p>
            <a:pPr algn="just"/>
            <a:r>
              <a:rPr lang="ru-RU" b="0" i="0" dirty="0">
                <a:solidFill>
                  <a:srgbClr val="000000"/>
                </a:solidFill>
                <a:effectLst/>
                <a:latin typeface="Helvetica Neue"/>
              </a:rPr>
              <a:t>Родился 3 ноября в городе Воронеже. Рано стал писать стихи. В 1920 году в Краснодаре создал один из первых детских театров и писал для него пьесы. Является одним из основоположников детской литературы в России.</a:t>
            </a:r>
            <a:br>
              <a:rPr lang="ru-RU" dirty="0"/>
            </a:br>
            <a:r>
              <a:rPr lang="ru-RU" b="0" i="0" dirty="0">
                <a:solidFill>
                  <a:srgbClr val="000000"/>
                </a:solidFill>
                <a:effectLst/>
                <a:latin typeface="Helvetica Neue"/>
              </a:rPr>
              <a:t>Все знают его произведения «Сказка о глупом мышонке» (1923), «Багаж» (1926), «Пудель» (1927, «Вот какой рассеянный» (1928), «Усатый-полосатый» (1929), «Детки в клетке» (1923). И многие, многие широко известные и всеми любимые стихотворения и повести в стихах.</a:t>
            </a:r>
            <a:br>
              <a:rPr lang="ru-RU" dirty="0"/>
            </a:br>
            <a:r>
              <a:rPr lang="ru-RU" b="0" i="0" dirty="0">
                <a:solidFill>
                  <a:srgbClr val="000000"/>
                </a:solidFill>
                <a:effectLst/>
                <a:latin typeface="Helvetica Neue"/>
              </a:rPr>
              <a:t>А знаменитые повести «Кошкин дом» (1922), «Двенадцать месяцев» (1943), «Теремок» (1946) давно нашли своего читателя и остаются самыми любимыми детскими произведениями миллионов людей разного возраста.</a:t>
            </a:r>
            <a:endParaRPr lang="ru-RU" dirty="0"/>
          </a:p>
        </p:txBody>
      </p:sp>
    </p:spTree>
    <p:extLst>
      <p:ext uri="{BB962C8B-B14F-4D97-AF65-F5344CB8AC3E}">
        <p14:creationId xmlns:p14="http://schemas.microsoft.com/office/powerpoint/2010/main" val="30113319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7FACF73-DD3E-3E30-4F06-8073114A51C6}"/>
              </a:ext>
            </a:extLst>
          </p:cNvPr>
          <p:cNvSpPr txBox="1"/>
          <p:nvPr/>
        </p:nvSpPr>
        <p:spPr>
          <a:xfrm>
            <a:off x="309093" y="386366"/>
            <a:ext cx="5486400" cy="369332"/>
          </a:xfrm>
          <a:prstGeom prst="rect">
            <a:avLst/>
          </a:prstGeom>
          <a:noFill/>
        </p:spPr>
        <p:txBody>
          <a:bodyPr wrap="square">
            <a:spAutoFit/>
          </a:bodyPr>
          <a:lstStyle/>
          <a:p>
            <a:r>
              <a:rPr lang="ru-RU" b="1" i="0" dirty="0">
                <a:solidFill>
                  <a:srgbClr val="833713"/>
                </a:solidFill>
                <a:effectLst/>
                <a:latin typeface="Trebuchet ms" panose="020B0603020202020204" pitchFamily="34" charset="0"/>
              </a:rPr>
              <a:t>СЕРГЕЙ ВЛАДИМИРОВИЧ МИХАЛКОВ (1913)</a:t>
            </a:r>
            <a:endParaRPr lang="ru-RU" dirty="0"/>
          </a:p>
        </p:txBody>
      </p:sp>
      <p:pic>
        <p:nvPicPr>
          <p:cNvPr id="10242" name="Picture 2">
            <a:extLst>
              <a:ext uri="{FF2B5EF4-FFF2-40B4-BE49-F238E27FC236}">
                <a16:creationId xmlns:a16="http://schemas.microsoft.com/office/drawing/2014/main" id="{FD3747EE-71F3-9086-2BB4-E01A9BB3B10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82625" y="1091906"/>
            <a:ext cx="4310130" cy="483237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2D2B790C-F1E2-BDC1-463E-86C385D14B86}"/>
              </a:ext>
            </a:extLst>
          </p:cNvPr>
          <p:cNvSpPr txBox="1"/>
          <p:nvPr/>
        </p:nvSpPr>
        <p:spPr>
          <a:xfrm>
            <a:off x="399245" y="1030311"/>
            <a:ext cx="6774287" cy="1754326"/>
          </a:xfrm>
          <a:prstGeom prst="rect">
            <a:avLst/>
          </a:prstGeom>
          <a:noFill/>
        </p:spPr>
        <p:txBody>
          <a:bodyPr wrap="square">
            <a:spAutoFit/>
          </a:bodyPr>
          <a:lstStyle/>
          <a:p>
            <a:r>
              <a:rPr lang="ru-RU" b="0" i="0" dirty="0">
                <a:solidFill>
                  <a:srgbClr val="000000"/>
                </a:solidFill>
                <a:effectLst/>
                <a:latin typeface="Helvetica Neue"/>
              </a:rPr>
              <a:t>Родился 13 марта в Москве в дворянской семье. Начальное образование получил дома и поступил сразу в 4 класс. Маленькому Сергею нравилось писать стихи. И в 15 лат было опубликовано первое стихотворение.</a:t>
            </a:r>
            <a:br>
              <a:rPr lang="ru-RU" dirty="0"/>
            </a:br>
            <a:r>
              <a:rPr lang="ru-RU" b="0" i="0" dirty="0">
                <a:solidFill>
                  <a:srgbClr val="000000"/>
                </a:solidFill>
                <a:effectLst/>
                <a:latin typeface="Helvetica Neue"/>
              </a:rPr>
              <a:t>Известность Михалкову принесла поэма «Дядя Стёпа» (1935) и её продолжение «Дядя Стёпа – милиционер» (1954)</a:t>
            </a:r>
            <a:endParaRPr lang="ru-RU" dirty="0"/>
          </a:p>
        </p:txBody>
      </p:sp>
      <p:sp>
        <p:nvSpPr>
          <p:cNvPr id="7" name="TextBox 6">
            <a:extLst>
              <a:ext uri="{FF2B5EF4-FFF2-40B4-BE49-F238E27FC236}">
                <a16:creationId xmlns:a16="http://schemas.microsoft.com/office/drawing/2014/main" id="{C37072AE-7FEF-EBF2-0F8E-2E2DFF98B604}"/>
              </a:ext>
            </a:extLst>
          </p:cNvPr>
          <p:cNvSpPr txBox="1"/>
          <p:nvPr/>
        </p:nvSpPr>
        <p:spPr>
          <a:xfrm>
            <a:off x="618186" y="3429000"/>
            <a:ext cx="6091707" cy="2031325"/>
          </a:xfrm>
          <a:prstGeom prst="rect">
            <a:avLst/>
          </a:prstGeom>
          <a:noFill/>
        </p:spPr>
        <p:txBody>
          <a:bodyPr wrap="square">
            <a:spAutoFit/>
          </a:bodyPr>
          <a:lstStyle/>
          <a:p>
            <a:r>
              <a:rPr lang="ru-RU" b="0" i="0" dirty="0">
                <a:solidFill>
                  <a:srgbClr val="000000"/>
                </a:solidFill>
                <a:effectLst/>
                <a:latin typeface="Helvetica Neue"/>
              </a:rPr>
              <a:t>Любимыми произведениями у читателей являются «Про Мимозу», «Весёлый турист», «Мы с приятелем», «Прививка», «Мой щенок», «Песенка друзей»; Сказки «Праздник Непослушания», «Три поросёнка», «Как старик корову продавал»; басни.</a:t>
            </a:r>
            <a:br>
              <a:rPr lang="ru-RU" dirty="0"/>
            </a:br>
            <a:r>
              <a:rPr lang="ru-RU" b="0" i="0" dirty="0">
                <a:solidFill>
                  <a:srgbClr val="000000"/>
                </a:solidFill>
                <a:effectLst/>
                <a:latin typeface="Helvetica Neue"/>
              </a:rPr>
              <a:t>С. Михалков написал более 200 книг для детей и взрослых. Является автором гимна России (2001).</a:t>
            </a:r>
            <a:endParaRPr lang="ru-RU" dirty="0"/>
          </a:p>
        </p:txBody>
      </p:sp>
    </p:spTree>
    <p:extLst>
      <p:ext uri="{BB962C8B-B14F-4D97-AF65-F5344CB8AC3E}">
        <p14:creationId xmlns:p14="http://schemas.microsoft.com/office/powerpoint/2010/main" val="35415189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BE64E00-DB19-2456-5E15-85ACCDAAC535}"/>
              </a:ext>
            </a:extLst>
          </p:cNvPr>
          <p:cNvSpPr txBox="1"/>
          <p:nvPr/>
        </p:nvSpPr>
        <p:spPr>
          <a:xfrm>
            <a:off x="128790" y="257577"/>
            <a:ext cx="6735650" cy="369332"/>
          </a:xfrm>
          <a:prstGeom prst="rect">
            <a:avLst/>
          </a:prstGeom>
          <a:noFill/>
        </p:spPr>
        <p:txBody>
          <a:bodyPr wrap="square">
            <a:spAutoFit/>
          </a:bodyPr>
          <a:lstStyle/>
          <a:p>
            <a:r>
              <a:rPr lang="ru-RU" b="1" i="0" dirty="0">
                <a:solidFill>
                  <a:srgbClr val="833713"/>
                </a:solidFill>
                <a:effectLst/>
                <a:latin typeface="Trebuchet ms" panose="020B0603020202020204" pitchFamily="34" charset="0"/>
              </a:rPr>
              <a:t>АЛЕКСАНДР СЕРГЕЕВИЧ ПУШКИН (1799-1837)</a:t>
            </a:r>
            <a:endParaRPr lang="ru-RU" dirty="0"/>
          </a:p>
        </p:txBody>
      </p:sp>
      <p:pic>
        <p:nvPicPr>
          <p:cNvPr id="11266" name="Picture 2">
            <a:extLst>
              <a:ext uri="{FF2B5EF4-FFF2-40B4-BE49-F238E27FC236}">
                <a16:creationId xmlns:a16="http://schemas.microsoft.com/office/drawing/2014/main" id="{495703A6-A584-C4F0-9BB9-FBD477BBBC9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3493" y="940157"/>
            <a:ext cx="8744755" cy="57697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57030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29414CA-612D-C34A-4A95-4EB4E35EB04A}"/>
              </a:ext>
            </a:extLst>
          </p:cNvPr>
          <p:cNvSpPr txBox="1"/>
          <p:nvPr/>
        </p:nvSpPr>
        <p:spPr>
          <a:xfrm>
            <a:off x="489397" y="437882"/>
            <a:ext cx="5434885" cy="4524315"/>
          </a:xfrm>
          <a:prstGeom prst="rect">
            <a:avLst/>
          </a:prstGeom>
          <a:noFill/>
        </p:spPr>
        <p:txBody>
          <a:bodyPr wrap="square">
            <a:spAutoFit/>
          </a:bodyPr>
          <a:lstStyle/>
          <a:p>
            <a:r>
              <a:rPr lang="ru-RU" b="0" i="0" dirty="0">
                <a:solidFill>
                  <a:srgbClr val="000000"/>
                </a:solidFill>
                <a:effectLst/>
                <a:latin typeface="Helvetica Neue"/>
              </a:rPr>
              <a:t>Родился 6 июня в семье дворянина. Получил прекрасное домашнее образование. Была у Пушкина няня Арина Родионовна, рассказавшая будущему поэту множество русских сказок, которые нашли своё отражение в творчестве гениального классика.</a:t>
            </a:r>
            <a:br>
              <a:rPr lang="ru-RU" dirty="0"/>
            </a:br>
            <a:r>
              <a:rPr lang="ru-RU" b="0" i="0" dirty="0">
                <a:solidFill>
                  <a:srgbClr val="000000"/>
                </a:solidFill>
                <a:effectLst/>
                <a:latin typeface="Helvetica Neue"/>
              </a:rPr>
              <a:t>А. С. Пушкин не писал специально для детей. Но есть замечательные произведения, которые вошли в круг детского чтения: «Сказка о попе и о работнике его Балде» (1830), «Сказка о царе Салтане, о сыне его славном и могучем богатыре князе Гвидоне </a:t>
            </a:r>
            <a:r>
              <a:rPr lang="ru-RU" b="0" i="0" dirty="0" err="1">
                <a:solidFill>
                  <a:srgbClr val="000000"/>
                </a:solidFill>
                <a:effectLst/>
                <a:latin typeface="Helvetica Neue"/>
              </a:rPr>
              <a:t>Салтановиче</a:t>
            </a:r>
            <a:r>
              <a:rPr lang="ru-RU" b="0" i="0" dirty="0">
                <a:solidFill>
                  <a:srgbClr val="000000"/>
                </a:solidFill>
                <a:effectLst/>
                <a:latin typeface="Helvetica Neue"/>
              </a:rPr>
              <a:t> и о прекрасной царевне лебеди» (1831), «Сказка о рыбаке и рыбке» (1833), «Сказка о мёртвой царевне и о семи богатырях» (1833), «Сказка о золотом петушке» (1834).</a:t>
            </a:r>
            <a:endParaRPr lang="ru-RU" dirty="0"/>
          </a:p>
        </p:txBody>
      </p:sp>
      <p:pic>
        <p:nvPicPr>
          <p:cNvPr id="12290" name="Picture 2">
            <a:extLst>
              <a:ext uri="{FF2B5EF4-FFF2-40B4-BE49-F238E27FC236}">
                <a16:creationId xmlns:a16="http://schemas.microsoft.com/office/drawing/2014/main" id="{02BC462F-2575-109A-3F18-9092ECE554F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695459"/>
            <a:ext cx="5816958" cy="59500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78275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E3CB62C-AB14-4AB6-4C8C-A43F53EDBF39}"/>
              </a:ext>
            </a:extLst>
          </p:cNvPr>
          <p:cNvSpPr txBox="1"/>
          <p:nvPr/>
        </p:nvSpPr>
        <p:spPr>
          <a:xfrm>
            <a:off x="412125" y="412124"/>
            <a:ext cx="5683876" cy="369332"/>
          </a:xfrm>
          <a:prstGeom prst="rect">
            <a:avLst/>
          </a:prstGeom>
          <a:noFill/>
        </p:spPr>
        <p:txBody>
          <a:bodyPr wrap="square">
            <a:spAutoFit/>
          </a:bodyPr>
          <a:lstStyle/>
          <a:p>
            <a:r>
              <a:rPr lang="ru-RU" b="1" i="0" dirty="0">
                <a:solidFill>
                  <a:srgbClr val="833713"/>
                </a:solidFill>
                <a:effectLst/>
                <a:latin typeface="Trebuchet ms" panose="020B0603020202020204" pitchFamily="34" charset="0"/>
              </a:rPr>
              <a:t>АЛЕКСЕЙ НИКОЛАЕВИЧ ТОЛСТОЙ (1883-1945)</a:t>
            </a:r>
            <a:endParaRPr lang="ru-RU" dirty="0"/>
          </a:p>
        </p:txBody>
      </p:sp>
      <p:pic>
        <p:nvPicPr>
          <p:cNvPr id="13314" name="Picture 2">
            <a:extLst>
              <a:ext uri="{FF2B5EF4-FFF2-40B4-BE49-F238E27FC236}">
                <a16:creationId xmlns:a16="http://schemas.microsoft.com/office/drawing/2014/main" id="{ACB9204F-24E0-ADE1-6417-89D06DBFB2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6693" y="1009333"/>
            <a:ext cx="4752304" cy="53962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86919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C818D9F-3EEB-37B0-871A-E56B8CACED0F}"/>
              </a:ext>
            </a:extLst>
          </p:cNvPr>
          <p:cNvSpPr txBox="1"/>
          <p:nvPr/>
        </p:nvSpPr>
        <p:spPr>
          <a:xfrm>
            <a:off x="309093" y="425003"/>
            <a:ext cx="7765961" cy="1754326"/>
          </a:xfrm>
          <a:prstGeom prst="rect">
            <a:avLst/>
          </a:prstGeom>
          <a:noFill/>
        </p:spPr>
        <p:txBody>
          <a:bodyPr wrap="square">
            <a:spAutoFit/>
          </a:bodyPr>
          <a:lstStyle/>
          <a:p>
            <a:r>
              <a:rPr lang="ru-RU" b="0" i="0" dirty="0">
                <a:solidFill>
                  <a:srgbClr val="000000"/>
                </a:solidFill>
                <a:effectLst/>
                <a:latin typeface="Helvetica Neue"/>
              </a:rPr>
              <a:t>Родился 10 января в семье помещика. Получил домашнее начальное образование, позже учился В Самарском училище. В 1907 году решил посвятить себя писательскому творчеству. Уехал за границу, где написал автобиографическую повесть «Детство Никиты» (1920).</a:t>
            </a:r>
            <a:br>
              <a:rPr lang="ru-RU" dirty="0"/>
            </a:br>
            <a:r>
              <a:rPr lang="ru-RU" b="0" i="0" dirty="0">
                <a:solidFill>
                  <a:srgbClr val="000000"/>
                </a:solidFill>
                <a:effectLst/>
                <a:latin typeface="Helvetica Neue"/>
              </a:rPr>
              <a:t>Маленьким читателям А. Толстой известен как автор сказки «Золотой ключик, или Приключения Буратино».</a:t>
            </a:r>
            <a:endParaRPr lang="ru-RU" dirty="0"/>
          </a:p>
        </p:txBody>
      </p:sp>
      <p:pic>
        <p:nvPicPr>
          <p:cNvPr id="14338" name="Picture 2">
            <a:extLst>
              <a:ext uri="{FF2B5EF4-FFF2-40B4-BE49-F238E27FC236}">
                <a16:creationId xmlns:a16="http://schemas.microsoft.com/office/drawing/2014/main" id="{46AE7BAC-D024-8E16-EEAF-960748BF6AF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1911018"/>
            <a:ext cx="4622188" cy="4752304"/>
          </a:xfrm>
          <a:prstGeom prst="rect">
            <a:avLst/>
          </a:prstGeom>
          <a:noFill/>
          <a:extLst>
            <a:ext uri="{909E8E84-426E-40DD-AFC4-6F175D3DCCD1}">
              <a14:hiddenFill xmlns:a14="http://schemas.microsoft.com/office/drawing/2010/main">
                <a:solidFill>
                  <a:srgbClr val="FFFFFF"/>
                </a:solidFill>
              </a14:hiddenFill>
            </a:ext>
          </a:extLst>
        </p:spPr>
      </p:pic>
      <p:pic>
        <p:nvPicPr>
          <p:cNvPr id="14340" name="Picture 4">
            <a:extLst>
              <a:ext uri="{FF2B5EF4-FFF2-40B4-BE49-F238E27FC236}">
                <a16:creationId xmlns:a16="http://schemas.microsoft.com/office/drawing/2014/main" id="{5854903E-ECAF-7A3E-40C1-2D6802F37E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1825" y="2471249"/>
            <a:ext cx="4005330" cy="39001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1482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AB3831E-FEBE-4ECD-C2D4-71A40A5127F3}"/>
              </a:ext>
            </a:extLst>
          </p:cNvPr>
          <p:cNvSpPr txBox="1"/>
          <p:nvPr/>
        </p:nvSpPr>
        <p:spPr>
          <a:xfrm>
            <a:off x="566671" y="296214"/>
            <a:ext cx="5035640" cy="923330"/>
          </a:xfrm>
          <a:prstGeom prst="rect">
            <a:avLst/>
          </a:prstGeom>
          <a:noFill/>
        </p:spPr>
        <p:txBody>
          <a:bodyPr wrap="square">
            <a:spAutoFit/>
          </a:bodyPr>
          <a:lstStyle/>
          <a:p>
            <a:pPr algn="just"/>
            <a:r>
              <a:rPr lang="ru-RU" b="1" dirty="0">
                <a:solidFill>
                  <a:srgbClr val="833713"/>
                </a:solidFill>
                <a:effectLst/>
                <a:latin typeface="Trebuchet ms" panose="020B0603020202020204" pitchFamily="34" charset="0"/>
              </a:rPr>
              <a:t>ЛЕВ НИКОЛАЕВИЧ ТОЛСТОЙ (1828-1910)</a:t>
            </a:r>
          </a:p>
          <a:p>
            <a:br>
              <a:rPr lang="ru-RU" dirty="0"/>
            </a:br>
            <a:endParaRPr lang="ru-RU" dirty="0"/>
          </a:p>
        </p:txBody>
      </p:sp>
      <p:pic>
        <p:nvPicPr>
          <p:cNvPr id="15362" name="Picture 2">
            <a:extLst>
              <a:ext uri="{FF2B5EF4-FFF2-40B4-BE49-F238E27FC236}">
                <a16:creationId xmlns:a16="http://schemas.microsoft.com/office/drawing/2014/main" id="{DD5933A8-0F89-17AE-5149-39DD1F9E79F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757879"/>
            <a:ext cx="5715000" cy="3810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97FA0495-5A71-97DC-3E1B-FF3B538418BD}"/>
              </a:ext>
            </a:extLst>
          </p:cNvPr>
          <p:cNvSpPr txBox="1"/>
          <p:nvPr/>
        </p:nvSpPr>
        <p:spPr>
          <a:xfrm>
            <a:off x="566671" y="1030310"/>
            <a:ext cx="4893971" cy="5544546"/>
          </a:xfrm>
          <a:prstGeom prst="rect">
            <a:avLst/>
          </a:prstGeom>
          <a:noFill/>
        </p:spPr>
        <p:txBody>
          <a:bodyPr wrap="square">
            <a:spAutoFit/>
          </a:bodyPr>
          <a:lstStyle/>
          <a:p>
            <a:r>
              <a:rPr lang="ru-RU" b="0" i="0" dirty="0">
                <a:solidFill>
                  <a:srgbClr val="000000"/>
                </a:solidFill>
                <a:effectLst/>
                <a:latin typeface="Helvetica Neue"/>
              </a:rPr>
              <a:t>Родился 9 сентября в имении Красная Поляна Тульской губернии в знатной дворянской семье. Получил домашнее образование. Позже учился в Казанском университете. Служил в армии, участвовал в Крымской войне. В 1859 году открыл в Ясной поляне школу для крестьянских детей.</a:t>
            </a:r>
            <a:br>
              <a:rPr lang="ru-RU" dirty="0"/>
            </a:br>
            <a:r>
              <a:rPr lang="ru-RU" b="0" i="0" dirty="0">
                <a:solidFill>
                  <a:srgbClr val="000000"/>
                </a:solidFill>
                <a:effectLst/>
                <a:latin typeface="Helvetica Neue"/>
              </a:rPr>
              <a:t>В 1872 году создал «Азбуку». А в 1875 году выпустил учебник для обучения чтению «новая азбука» и «Русские книги для чтения». Многие знают его произведения «Филипок», «Косточка», «Акула», «Лев и собачка», «Пожарные собаки», «Три медведя», «Как мужик гусей делил», «Муравей и голубка», «Два товарища», «Какая бывает трава на росе», «Откуда взялся ветер», «Куда девается вода из моря»</a:t>
            </a:r>
            <a:endParaRPr lang="ru-RU" dirty="0"/>
          </a:p>
        </p:txBody>
      </p:sp>
    </p:spTree>
    <p:extLst>
      <p:ext uri="{BB962C8B-B14F-4D97-AF65-F5344CB8AC3E}">
        <p14:creationId xmlns:p14="http://schemas.microsoft.com/office/powerpoint/2010/main" val="15710618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63D80AB-12DC-DFD4-25AD-AF1C13A7A0EA}"/>
              </a:ext>
            </a:extLst>
          </p:cNvPr>
          <p:cNvSpPr txBox="1"/>
          <p:nvPr/>
        </p:nvSpPr>
        <p:spPr>
          <a:xfrm>
            <a:off x="360609" y="270456"/>
            <a:ext cx="6014434" cy="369332"/>
          </a:xfrm>
          <a:prstGeom prst="rect">
            <a:avLst/>
          </a:prstGeom>
          <a:noFill/>
        </p:spPr>
        <p:txBody>
          <a:bodyPr wrap="square">
            <a:spAutoFit/>
          </a:bodyPr>
          <a:lstStyle/>
          <a:p>
            <a:r>
              <a:rPr lang="ru-RU" b="1" i="0" dirty="0">
                <a:solidFill>
                  <a:srgbClr val="833713"/>
                </a:solidFill>
                <a:effectLst/>
                <a:latin typeface="Trebuchet ms" panose="020B0603020202020204" pitchFamily="34" charset="0"/>
              </a:rPr>
              <a:t>ЕВГЕНИЙ ИВАНОВИЧ ЧАРУШИН (1901-1965)</a:t>
            </a:r>
            <a:endParaRPr lang="ru-RU" dirty="0"/>
          </a:p>
        </p:txBody>
      </p:sp>
      <p:pic>
        <p:nvPicPr>
          <p:cNvPr id="16386" name="Picture 2">
            <a:extLst>
              <a:ext uri="{FF2B5EF4-FFF2-40B4-BE49-F238E27FC236}">
                <a16:creationId xmlns:a16="http://schemas.microsoft.com/office/drawing/2014/main" id="{B285E154-1986-0DF3-7D50-9D8DA5BF51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64736" y="455122"/>
            <a:ext cx="4038396" cy="511096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150AAA1C-CE02-5A09-8FEA-4786D2B69111}"/>
              </a:ext>
            </a:extLst>
          </p:cNvPr>
          <p:cNvSpPr txBox="1"/>
          <p:nvPr/>
        </p:nvSpPr>
        <p:spPr>
          <a:xfrm>
            <a:off x="360609" y="1313645"/>
            <a:ext cx="6284891" cy="3139321"/>
          </a:xfrm>
          <a:prstGeom prst="rect">
            <a:avLst/>
          </a:prstGeom>
          <a:noFill/>
        </p:spPr>
        <p:txBody>
          <a:bodyPr wrap="square">
            <a:spAutoFit/>
          </a:bodyPr>
          <a:lstStyle/>
          <a:p>
            <a:r>
              <a:rPr lang="ru-RU" b="0" i="0" dirty="0">
                <a:solidFill>
                  <a:srgbClr val="000000"/>
                </a:solidFill>
                <a:effectLst/>
                <a:latin typeface="Helvetica Neue"/>
              </a:rPr>
              <a:t>Родился 11 ноября в семье архитектора.</a:t>
            </a:r>
            <a:br>
              <a:rPr lang="ru-RU" dirty="0"/>
            </a:br>
            <a:r>
              <a:rPr lang="ru-RU" b="0" i="0" dirty="0">
                <a:solidFill>
                  <a:srgbClr val="000000"/>
                </a:solidFill>
                <a:effectLst/>
                <a:latin typeface="Helvetica Neue"/>
              </a:rPr>
              <a:t>Больше всего на свете он любил рисовать. Позже окончил петроградскую Академию художеств. В 1929 году вышли в свет его книжки-картинки «Вольные птицы», «Разные звери».</a:t>
            </a:r>
            <a:br>
              <a:rPr lang="ru-RU" dirty="0"/>
            </a:br>
            <a:r>
              <a:rPr lang="ru-RU" b="0" i="0" dirty="0">
                <a:solidFill>
                  <a:srgbClr val="000000"/>
                </a:solidFill>
                <a:effectLst/>
                <a:latin typeface="Helvetica Neue"/>
              </a:rPr>
              <a:t>Первые рассказы появились в 1930 году, среди которых «Щур», «Птенцы», «Цыплячий город», «Мишка», «Зверята». Позже появились «Никитка и его друзья», «Про Томку» и другие.</a:t>
            </a:r>
            <a:br>
              <a:rPr lang="ru-RU" dirty="0"/>
            </a:br>
            <a:r>
              <a:rPr lang="ru-RU" b="0" i="0" dirty="0">
                <a:solidFill>
                  <a:srgbClr val="000000"/>
                </a:solidFill>
                <a:effectLst/>
                <a:latin typeface="Helvetica Neue"/>
              </a:rPr>
              <a:t>Е.И. Чарушин иллюстрировал книги Мамина-Сибиряка, Бианки, Маршака, Чуковского, Пришвина.</a:t>
            </a:r>
            <a:endParaRPr lang="ru-RU" dirty="0"/>
          </a:p>
        </p:txBody>
      </p:sp>
    </p:spTree>
    <p:extLst>
      <p:ext uri="{BB962C8B-B14F-4D97-AF65-F5344CB8AC3E}">
        <p14:creationId xmlns:p14="http://schemas.microsoft.com/office/powerpoint/2010/main" val="25482123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1E9C5B5-F545-5D02-7F07-BF10590FCD16}"/>
              </a:ext>
            </a:extLst>
          </p:cNvPr>
          <p:cNvSpPr txBox="1"/>
          <p:nvPr/>
        </p:nvSpPr>
        <p:spPr>
          <a:xfrm>
            <a:off x="425003" y="360608"/>
            <a:ext cx="5670997" cy="369332"/>
          </a:xfrm>
          <a:prstGeom prst="rect">
            <a:avLst/>
          </a:prstGeom>
          <a:noFill/>
        </p:spPr>
        <p:txBody>
          <a:bodyPr wrap="square">
            <a:spAutoFit/>
          </a:bodyPr>
          <a:lstStyle/>
          <a:p>
            <a:r>
              <a:rPr lang="ru-RU" b="1" i="0" dirty="0">
                <a:solidFill>
                  <a:srgbClr val="833713"/>
                </a:solidFill>
                <a:effectLst/>
                <a:latin typeface="Trebuchet ms" panose="020B0603020202020204" pitchFamily="34" charset="0"/>
              </a:rPr>
              <a:t>НИКОЛАЙ НИКОЛАЕВИЧ НОСОВ (1908-1976)</a:t>
            </a:r>
            <a:endParaRPr lang="ru-RU" dirty="0"/>
          </a:p>
        </p:txBody>
      </p:sp>
      <p:pic>
        <p:nvPicPr>
          <p:cNvPr id="17410" name="Picture 2">
            <a:extLst>
              <a:ext uri="{FF2B5EF4-FFF2-40B4-BE49-F238E27FC236}">
                <a16:creationId xmlns:a16="http://schemas.microsoft.com/office/drawing/2014/main" id="{60C3BA0C-89AC-BF12-888B-C24D69B44D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96259" y="1571223"/>
            <a:ext cx="4670739" cy="346441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098F0AAD-825D-88C8-DDFE-48BCDD7D6B5B}"/>
              </a:ext>
            </a:extLst>
          </p:cNvPr>
          <p:cNvSpPr txBox="1"/>
          <p:nvPr/>
        </p:nvSpPr>
        <p:spPr>
          <a:xfrm>
            <a:off x="425003" y="729940"/>
            <a:ext cx="6568225" cy="4801314"/>
          </a:xfrm>
          <a:prstGeom prst="rect">
            <a:avLst/>
          </a:prstGeom>
          <a:noFill/>
        </p:spPr>
        <p:txBody>
          <a:bodyPr wrap="square">
            <a:spAutoFit/>
          </a:bodyPr>
          <a:lstStyle/>
          <a:p>
            <a:br>
              <a:rPr lang="ru-RU" dirty="0"/>
            </a:br>
            <a:r>
              <a:rPr lang="ru-RU" b="0" i="0" dirty="0">
                <a:solidFill>
                  <a:srgbClr val="000000"/>
                </a:solidFill>
                <a:effectLst/>
                <a:latin typeface="Helvetica Neue"/>
              </a:rPr>
              <a:t>Родился 23 ноября в Киеве в семье актёра. Будущий писатель много занимался самообразованием, театром и музыкой. После института кинематографии работал кинорежиссёром, постановщиком мультипликационных и учебных фильмов.</a:t>
            </a:r>
            <a:br>
              <a:rPr lang="ru-RU" dirty="0"/>
            </a:br>
            <a:r>
              <a:rPr lang="ru-RU" b="0" i="0" dirty="0">
                <a:solidFill>
                  <a:srgbClr val="000000"/>
                </a:solidFill>
                <a:effectLst/>
                <a:latin typeface="Helvetica Neue"/>
              </a:rPr>
              <a:t>Свой первый рассказ «Затейники» опубликовал в 1938 году в журнале «Мурзилка». Затем появилась книга «Тук-тук-тук» (1945) и сборники «Весёлые рассказы» (1947), «Дневник Коли Синицына» (1951), «Витя Малеев в школе и дома» (1951), «На горке» (1953), «Фантазёры» (1957). Наибольшую популярность получила трилогия «Приключения Незнайки и его друзей» (1954), «Незнайка в Солнечном городе» (1959), «Незнайка на Луне» (1965).</a:t>
            </a:r>
            <a:br>
              <a:rPr lang="ru-RU" dirty="0"/>
            </a:br>
            <a:r>
              <a:rPr lang="ru-RU" b="0" i="0" dirty="0">
                <a:solidFill>
                  <a:srgbClr val="000000"/>
                </a:solidFill>
                <a:effectLst/>
                <a:latin typeface="Helvetica Neue"/>
              </a:rPr>
              <a:t>По мотивам своих произведений Н.Н. Носов написал киносценарии к художественным фильмам «Два друга», «Фантазёры», «Приключения Толи Клюквина».</a:t>
            </a:r>
            <a:endParaRPr lang="ru-RU" dirty="0"/>
          </a:p>
        </p:txBody>
      </p:sp>
    </p:spTree>
    <p:extLst>
      <p:ext uri="{BB962C8B-B14F-4D97-AF65-F5344CB8AC3E}">
        <p14:creationId xmlns:p14="http://schemas.microsoft.com/office/powerpoint/2010/main" val="28990174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805080B-70E2-D1BB-BD6C-BBFD164AD821}"/>
              </a:ext>
            </a:extLst>
          </p:cNvPr>
          <p:cNvSpPr txBox="1"/>
          <p:nvPr/>
        </p:nvSpPr>
        <p:spPr>
          <a:xfrm>
            <a:off x="965915" y="425003"/>
            <a:ext cx="3683358" cy="369332"/>
          </a:xfrm>
          <a:prstGeom prst="rect">
            <a:avLst/>
          </a:prstGeom>
          <a:noFill/>
        </p:spPr>
        <p:txBody>
          <a:bodyPr wrap="square">
            <a:spAutoFit/>
          </a:bodyPr>
          <a:lstStyle/>
          <a:p>
            <a:r>
              <a:rPr lang="ru-RU" b="1" i="0" dirty="0">
                <a:solidFill>
                  <a:srgbClr val="833713"/>
                </a:solidFill>
                <a:effectLst/>
                <a:latin typeface="Trebuchet ms" panose="020B0603020202020204" pitchFamily="34" charset="0"/>
              </a:rPr>
              <a:t>ШАРЛЬ ПЕРРО (1628-1703)</a:t>
            </a:r>
            <a:endParaRPr lang="ru-RU" dirty="0"/>
          </a:p>
        </p:txBody>
      </p:sp>
      <p:pic>
        <p:nvPicPr>
          <p:cNvPr id="18434" name="Picture 2">
            <a:extLst>
              <a:ext uri="{FF2B5EF4-FFF2-40B4-BE49-F238E27FC236}">
                <a16:creationId xmlns:a16="http://schemas.microsoft.com/office/drawing/2014/main" id="{9AAB097F-6AB4-7BF4-4604-AB3FA1E787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42729" y="788831"/>
            <a:ext cx="3985640" cy="528033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706E38FD-A466-E0AD-EB42-55CCF16374DC}"/>
              </a:ext>
            </a:extLst>
          </p:cNvPr>
          <p:cNvSpPr txBox="1"/>
          <p:nvPr/>
        </p:nvSpPr>
        <p:spPr>
          <a:xfrm>
            <a:off x="463640" y="1171977"/>
            <a:ext cx="6233375" cy="2585323"/>
          </a:xfrm>
          <a:prstGeom prst="rect">
            <a:avLst/>
          </a:prstGeom>
          <a:noFill/>
        </p:spPr>
        <p:txBody>
          <a:bodyPr wrap="square">
            <a:spAutoFit/>
          </a:bodyPr>
          <a:lstStyle/>
          <a:p>
            <a:r>
              <a:rPr lang="ru-RU" b="0" i="0" dirty="0">
                <a:solidFill>
                  <a:srgbClr val="000000"/>
                </a:solidFill>
                <a:effectLst/>
                <a:latin typeface="Helvetica Neue"/>
              </a:rPr>
              <a:t>Родился 12 января в Париже. Всемирную славу автору принёс сборник «Сказки матушки Гусыни» (1697). Нам широко известны сказки «Красная шапочка», «Ослиная шкура», «Спящая красавица», «Золушка», «Синяя борода», «Кот в сапогах», «Мальчик с пальчик».</a:t>
            </a:r>
            <a:br>
              <a:rPr lang="ru-RU" dirty="0"/>
            </a:br>
            <a:r>
              <a:rPr lang="ru-RU" b="0" i="0" dirty="0">
                <a:solidFill>
                  <a:srgbClr val="000000"/>
                </a:solidFill>
                <a:effectLst/>
                <a:latin typeface="Helvetica Neue"/>
              </a:rPr>
              <a:t>В России сказки великого французского сказочника были переведены на русский язык в 1768 году и сразу привлекли к себе внимание своими загадками, тайнами, сюжетами, героями и волшебством.</a:t>
            </a:r>
            <a:endParaRPr lang="ru-RU" dirty="0"/>
          </a:p>
        </p:txBody>
      </p:sp>
    </p:spTree>
    <p:extLst>
      <p:ext uri="{BB962C8B-B14F-4D97-AF65-F5344CB8AC3E}">
        <p14:creationId xmlns:p14="http://schemas.microsoft.com/office/powerpoint/2010/main" val="35984293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43E782F-E180-8E80-A41B-D804DA677F37}"/>
              </a:ext>
            </a:extLst>
          </p:cNvPr>
          <p:cNvSpPr txBox="1"/>
          <p:nvPr/>
        </p:nvSpPr>
        <p:spPr>
          <a:xfrm>
            <a:off x="811369" y="540913"/>
            <a:ext cx="8335850" cy="369332"/>
          </a:xfrm>
          <a:prstGeom prst="rect">
            <a:avLst/>
          </a:prstGeom>
          <a:noFill/>
        </p:spPr>
        <p:txBody>
          <a:bodyPr wrap="square">
            <a:spAutoFit/>
          </a:bodyPr>
          <a:lstStyle/>
          <a:p>
            <a:r>
              <a:rPr lang="ru-RU" b="1" i="0" dirty="0">
                <a:solidFill>
                  <a:srgbClr val="833713"/>
                </a:solidFill>
                <a:effectLst/>
                <a:latin typeface="Trebuchet ms" panose="020B0603020202020204" pitchFamily="34" charset="0"/>
              </a:rPr>
              <a:t>ХАНС КРИСТИАН АНДЕРСЕН (1805-1875)</a:t>
            </a:r>
            <a:endParaRPr lang="ru-RU" dirty="0"/>
          </a:p>
        </p:txBody>
      </p:sp>
      <p:pic>
        <p:nvPicPr>
          <p:cNvPr id="1026" name="Picture 2">
            <a:extLst>
              <a:ext uri="{FF2B5EF4-FFF2-40B4-BE49-F238E27FC236}">
                <a16:creationId xmlns:a16="http://schemas.microsoft.com/office/drawing/2014/main" id="{4A740950-5BAC-08F1-9AB4-D7F22ED845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5581" y="1214581"/>
            <a:ext cx="8335850" cy="49286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4104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3283FAB-C8D1-B394-3027-7F4C6626B8ED}"/>
              </a:ext>
            </a:extLst>
          </p:cNvPr>
          <p:cNvSpPr txBox="1"/>
          <p:nvPr/>
        </p:nvSpPr>
        <p:spPr>
          <a:xfrm>
            <a:off x="296215" y="244699"/>
            <a:ext cx="5924282" cy="369332"/>
          </a:xfrm>
          <a:prstGeom prst="rect">
            <a:avLst/>
          </a:prstGeom>
          <a:noFill/>
        </p:spPr>
        <p:txBody>
          <a:bodyPr wrap="square">
            <a:spAutoFit/>
          </a:bodyPr>
          <a:lstStyle/>
          <a:p>
            <a:r>
              <a:rPr lang="ru-RU" b="1" i="0" dirty="0">
                <a:solidFill>
                  <a:srgbClr val="833713"/>
                </a:solidFill>
                <a:effectLst/>
                <a:latin typeface="Trebuchet ms" panose="020B0603020202020204" pitchFamily="34" charset="0"/>
              </a:rPr>
              <a:t>КОРНЕЙ ИВАНОВИЧ ЧУКОВСКИЙ (1882-1969)</a:t>
            </a:r>
            <a:endParaRPr lang="ru-RU" dirty="0"/>
          </a:p>
        </p:txBody>
      </p:sp>
      <p:sp>
        <p:nvSpPr>
          <p:cNvPr id="5" name="TextBox 4">
            <a:extLst>
              <a:ext uri="{FF2B5EF4-FFF2-40B4-BE49-F238E27FC236}">
                <a16:creationId xmlns:a16="http://schemas.microsoft.com/office/drawing/2014/main" id="{0E27E811-221A-AE5D-0659-F71B669E4E77}"/>
              </a:ext>
            </a:extLst>
          </p:cNvPr>
          <p:cNvSpPr txBox="1"/>
          <p:nvPr/>
        </p:nvSpPr>
        <p:spPr>
          <a:xfrm>
            <a:off x="425003" y="1043189"/>
            <a:ext cx="5125791" cy="4524315"/>
          </a:xfrm>
          <a:prstGeom prst="rect">
            <a:avLst/>
          </a:prstGeom>
          <a:noFill/>
        </p:spPr>
        <p:txBody>
          <a:bodyPr wrap="square">
            <a:spAutoFit/>
          </a:bodyPr>
          <a:lstStyle/>
          <a:p>
            <a:r>
              <a:rPr lang="ru-RU" b="0" i="0" dirty="0">
                <a:solidFill>
                  <a:srgbClr val="000000"/>
                </a:solidFill>
                <a:effectLst/>
                <a:latin typeface="Helvetica Neue"/>
              </a:rPr>
              <a:t>Родился 31 марта. Настоящее имя писателя Николай Васильевич Корнейчуков.</a:t>
            </a:r>
            <a:br>
              <a:rPr lang="ru-RU" dirty="0"/>
            </a:br>
            <a:r>
              <a:rPr lang="ru-RU" b="0" i="0" dirty="0">
                <a:solidFill>
                  <a:srgbClr val="000000"/>
                </a:solidFill>
                <a:effectLst/>
                <a:latin typeface="Helvetica Neue"/>
              </a:rPr>
              <a:t>С детства любил много читать, занимался самообразованием.</a:t>
            </a:r>
            <a:br>
              <a:rPr lang="ru-RU" dirty="0"/>
            </a:br>
            <a:r>
              <a:rPr lang="ru-RU" b="0" i="0" dirty="0">
                <a:solidFill>
                  <a:srgbClr val="000000"/>
                </a:solidFill>
                <a:effectLst/>
                <a:latin typeface="Helvetica Neue"/>
              </a:rPr>
              <a:t>В 1901 году появилась статья в газете, подписанная псевдонимом Корней Чуковский.</a:t>
            </a:r>
            <a:br>
              <a:rPr lang="ru-RU" dirty="0"/>
            </a:br>
            <a:r>
              <a:rPr lang="ru-RU" b="0" i="0" dirty="0">
                <a:solidFill>
                  <a:srgbClr val="000000"/>
                </a:solidFill>
                <a:effectLst/>
                <a:latin typeface="Helvetica Neue"/>
              </a:rPr>
              <a:t>После опубликования стихотворных сказок «Мойдодыр», «</a:t>
            </a:r>
            <a:r>
              <a:rPr lang="ru-RU" b="0" i="0" dirty="0" err="1">
                <a:solidFill>
                  <a:srgbClr val="000000"/>
                </a:solidFill>
                <a:effectLst/>
                <a:latin typeface="Helvetica Neue"/>
              </a:rPr>
              <a:t>Тараканище</a:t>
            </a:r>
            <a:r>
              <a:rPr lang="ru-RU" b="0" i="0" dirty="0">
                <a:solidFill>
                  <a:srgbClr val="000000"/>
                </a:solidFill>
                <a:effectLst/>
                <a:latin typeface="Helvetica Neue"/>
              </a:rPr>
              <a:t>», «Муха-Цокотуха», «Чудо-дерево», «</a:t>
            </a:r>
            <a:r>
              <a:rPr lang="ru-RU" b="0" i="0" dirty="0" err="1">
                <a:solidFill>
                  <a:srgbClr val="000000"/>
                </a:solidFill>
                <a:effectLst/>
                <a:latin typeface="Helvetica Neue"/>
              </a:rPr>
              <a:t>Федорино</a:t>
            </a:r>
            <a:r>
              <a:rPr lang="ru-RU" b="0" i="0" dirty="0">
                <a:solidFill>
                  <a:srgbClr val="000000"/>
                </a:solidFill>
                <a:effectLst/>
                <a:latin typeface="Helvetica Neue"/>
              </a:rPr>
              <a:t> горе», «Бармалей», «Телефон», «Приключения </a:t>
            </a:r>
            <a:r>
              <a:rPr lang="ru-RU" b="0" i="0" dirty="0" err="1">
                <a:solidFill>
                  <a:srgbClr val="000000"/>
                </a:solidFill>
                <a:effectLst/>
                <a:latin typeface="Helvetica Neue"/>
              </a:rPr>
              <a:t>Бибигона</a:t>
            </a:r>
            <a:r>
              <a:rPr lang="ru-RU" b="0" i="0" dirty="0">
                <a:solidFill>
                  <a:srgbClr val="000000"/>
                </a:solidFill>
                <a:effectLst/>
                <a:latin typeface="Helvetica Neue"/>
              </a:rPr>
              <a:t>» стал поистине самым лучшим детским сказочником.</a:t>
            </a:r>
            <a:br>
              <a:rPr lang="ru-RU" dirty="0"/>
            </a:br>
            <a:r>
              <a:rPr lang="ru-RU" b="0" i="0" dirty="0">
                <a:solidFill>
                  <a:srgbClr val="000000"/>
                </a:solidFill>
                <a:effectLst/>
                <a:latin typeface="Helvetica Neue"/>
              </a:rPr>
              <a:t>К.И. Чуковский является автором пересказов для детей романов </a:t>
            </a:r>
            <a:r>
              <a:rPr lang="ru-RU" b="0" i="0" dirty="0" err="1">
                <a:solidFill>
                  <a:srgbClr val="000000"/>
                </a:solidFill>
                <a:effectLst/>
                <a:latin typeface="Helvetica Neue"/>
              </a:rPr>
              <a:t>Д.Дефо</a:t>
            </a:r>
            <a:r>
              <a:rPr lang="ru-RU" b="0" i="0" dirty="0">
                <a:solidFill>
                  <a:srgbClr val="000000"/>
                </a:solidFill>
                <a:effectLst/>
                <a:latin typeface="Helvetica Neue"/>
              </a:rPr>
              <a:t>, </a:t>
            </a:r>
            <a:r>
              <a:rPr lang="ru-RU" b="0" i="0" dirty="0" err="1">
                <a:solidFill>
                  <a:srgbClr val="000000"/>
                </a:solidFill>
                <a:effectLst/>
                <a:latin typeface="Helvetica Neue"/>
              </a:rPr>
              <a:t>Р.Распэ</a:t>
            </a:r>
            <a:r>
              <a:rPr lang="ru-RU" b="0" i="0" dirty="0">
                <a:solidFill>
                  <a:srgbClr val="000000"/>
                </a:solidFill>
                <a:effectLst/>
                <a:latin typeface="Helvetica Neue"/>
              </a:rPr>
              <a:t>, </a:t>
            </a:r>
            <a:r>
              <a:rPr lang="ru-RU" b="0" i="0" dirty="0" err="1">
                <a:solidFill>
                  <a:srgbClr val="000000"/>
                </a:solidFill>
                <a:effectLst/>
                <a:latin typeface="Helvetica Neue"/>
              </a:rPr>
              <a:t>Р.Киплинга</a:t>
            </a:r>
            <a:r>
              <a:rPr lang="ru-RU" b="0" i="0" dirty="0">
                <a:solidFill>
                  <a:srgbClr val="000000"/>
                </a:solidFill>
                <a:effectLst/>
                <a:latin typeface="Helvetica Neue"/>
              </a:rPr>
              <a:t>, греческих мифов, рассказов из Библии.</a:t>
            </a:r>
            <a:endParaRPr lang="ru-RU" dirty="0"/>
          </a:p>
        </p:txBody>
      </p:sp>
      <p:pic>
        <p:nvPicPr>
          <p:cNvPr id="19458" name="Picture 2">
            <a:extLst>
              <a:ext uri="{FF2B5EF4-FFF2-40B4-BE49-F238E27FC236}">
                <a16:creationId xmlns:a16="http://schemas.microsoft.com/office/drawing/2014/main" id="{BA9152A1-5D68-4749-B7AE-63069D1B84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3004" y="429365"/>
            <a:ext cx="4870897" cy="3653173"/>
          </a:xfrm>
          <a:prstGeom prst="rect">
            <a:avLst/>
          </a:prstGeom>
          <a:noFill/>
          <a:extLst>
            <a:ext uri="{909E8E84-426E-40DD-AFC4-6F175D3DCCD1}">
              <a14:hiddenFill xmlns:a14="http://schemas.microsoft.com/office/drawing/2010/main">
                <a:solidFill>
                  <a:srgbClr val="FFFFFF"/>
                </a:solidFill>
              </a14:hiddenFill>
            </a:ext>
          </a:extLst>
        </p:spPr>
      </p:pic>
      <p:pic>
        <p:nvPicPr>
          <p:cNvPr id="19460" name="Picture 4">
            <a:extLst>
              <a:ext uri="{FF2B5EF4-FFF2-40B4-BE49-F238E27FC236}">
                <a16:creationId xmlns:a16="http://schemas.microsoft.com/office/drawing/2014/main" id="{F3C69934-1B37-4A65-A196-1E3705ADE4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51377" y="3429000"/>
            <a:ext cx="3267075" cy="28831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61646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3E4ED46-0F6A-6349-3D61-3FFD42714DD3}"/>
              </a:ext>
            </a:extLst>
          </p:cNvPr>
          <p:cNvSpPr txBox="1"/>
          <p:nvPr/>
        </p:nvSpPr>
        <p:spPr>
          <a:xfrm>
            <a:off x="296213" y="257578"/>
            <a:ext cx="6568226" cy="4524315"/>
          </a:xfrm>
          <a:prstGeom prst="rect">
            <a:avLst/>
          </a:prstGeom>
          <a:noFill/>
        </p:spPr>
        <p:txBody>
          <a:bodyPr wrap="square">
            <a:spAutoFit/>
          </a:bodyPr>
          <a:lstStyle/>
          <a:p>
            <a:r>
              <a:rPr lang="ru-RU" b="0" i="0" dirty="0">
                <a:solidFill>
                  <a:srgbClr val="000000"/>
                </a:solidFill>
                <a:effectLst/>
                <a:latin typeface="Helvetica Neue"/>
              </a:rPr>
              <a:t>Родился писатель 2 апреля в городе </a:t>
            </a:r>
            <a:r>
              <a:rPr lang="ru-RU" b="0" i="0" dirty="0" err="1">
                <a:solidFill>
                  <a:srgbClr val="000000"/>
                </a:solidFill>
                <a:effectLst/>
                <a:latin typeface="Helvetica Neue"/>
              </a:rPr>
              <a:t>Оденс</a:t>
            </a:r>
            <a:r>
              <a:rPr lang="ru-RU" b="0" i="0" dirty="0">
                <a:solidFill>
                  <a:srgbClr val="000000"/>
                </a:solidFill>
                <a:effectLst/>
                <a:latin typeface="Helvetica Neue"/>
              </a:rPr>
              <a:t>, расположенном в Европейской стране Дании, в семье сапожника. Маленький Ханс любил петь, читать стихи и мечтал стать актёром. Когда учился в гимназии, опубликовал первые стихи. А став студентом университета, стал писать и издавать романы. Андерсен любил путешествовать и побывал в Африке, Азии и Европе.</a:t>
            </a:r>
            <a:br>
              <a:rPr lang="ru-RU" dirty="0"/>
            </a:br>
            <a:r>
              <a:rPr lang="ru-RU" b="0" i="0" dirty="0">
                <a:solidFill>
                  <a:srgbClr val="000000"/>
                </a:solidFill>
                <a:effectLst/>
                <a:latin typeface="Helvetica Neue"/>
              </a:rPr>
              <a:t>Популярность пришла к писателю в 1835 году, после публикации сборника «Сказки, рассказанные для детей». В него вошли «Принцесса на горошине», «Свинопас», «Огниво», «Дикие лебеди», «Русалочка», «Новое платье короля», «Дюймовочка». Писатель написал 156 сказок. Самыми популярными из них являются «Стойкий оловянный солдатик2 (1838), «Соловей» (1843), «Гадкий утёнок» (1843), «Снежная королева» (1844).</a:t>
            </a:r>
            <a:endParaRPr lang="ru-RU" dirty="0"/>
          </a:p>
        </p:txBody>
      </p:sp>
      <p:pic>
        <p:nvPicPr>
          <p:cNvPr id="2050" name="Picture 2">
            <a:extLst>
              <a:ext uri="{FF2B5EF4-FFF2-40B4-BE49-F238E27FC236}">
                <a16:creationId xmlns:a16="http://schemas.microsoft.com/office/drawing/2014/main" id="{EB8CE1F8-77C2-F1AE-D95B-DA723069F0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5512" y="1730330"/>
            <a:ext cx="3619500" cy="476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68342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60224E7-3B3B-BA30-C2DE-5ECC3D693612}"/>
              </a:ext>
            </a:extLst>
          </p:cNvPr>
          <p:cNvSpPr txBox="1"/>
          <p:nvPr/>
        </p:nvSpPr>
        <p:spPr>
          <a:xfrm>
            <a:off x="850007" y="386366"/>
            <a:ext cx="4340180" cy="923330"/>
          </a:xfrm>
          <a:prstGeom prst="rect">
            <a:avLst/>
          </a:prstGeom>
          <a:noFill/>
        </p:spPr>
        <p:txBody>
          <a:bodyPr wrap="square">
            <a:spAutoFit/>
          </a:bodyPr>
          <a:lstStyle/>
          <a:p>
            <a:pPr algn="just"/>
            <a:r>
              <a:rPr lang="ru-RU" b="1" dirty="0">
                <a:solidFill>
                  <a:srgbClr val="833713"/>
                </a:solidFill>
                <a:effectLst/>
                <a:latin typeface="Trebuchet ms" panose="020B0603020202020204" pitchFamily="34" charset="0"/>
              </a:rPr>
              <a:t>АГНИЯ ЛЬВОВНА БАРТО (1906-1981)</a:t>
            </a:r>
          </a:p>
          <a:p>
            <a:br>
              <a:rPr lang="ru-RU" dirty="0"/>
            </a:br>
            <a:endParaRPr lang="ru-RU" dirty="0"/>
          </a:p>
        </p:txBody>
      </p:sp>
      <p:pic>
        <p:nvPicPr>
          <p:cNvPr id="3074" name="Picture 2">
            <a:extLst>
              <a:ext uri="{FF2B5EF4-FFF2-40B4-BE49-F238E27FC236}">
                <a16:creationId xmlns:a16="http://schemas.microsoft.com/office/drawing/2014/main" id="{ED9D9937-7171-6213-7A5B-98C03830502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20097" y="1558344"/>
            <a:ext cx="7119266" cy="46966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33195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2CE8575-3040-206A-8C9A-84C5E1EB211B}"/>
              </a:ext>
            </a:extLst>
          </p:cNvPr>
          <p:cNvSpPr txBox="1"/>
          <p:nvPr/>
        </p:nvSpPr>
        <p:spPr>
          <a:xfrm>
            <a:off x="476518" y="347730"/>
            <a:ext cx="8670701" cy="1200329"/>
          </a:xfrm>
          <a:prstGeom prst="rect">
            <a:avLst/>
          </a:prstGeom>
          <a:noFill/>
        </p:spPr>
        <p:txBody>
          <a:bodyPr wrap="square">
            <a:spAutoFit/>
          </a:bodyPr>
          <a:lstStyle/>
          <a:p>
            <a:r>
              <a:rPr lang="ru-RU" b="0" i="0" dirty="0">
                <a:solidFill>
                  <a:srgbClr val="000000"/>
                </a:solidFill>
                <a:effectLst/>
                <a:latin typeface="Helvetica Neue"/>
              </a:rPr>
              <a:t>Родилась 17 февраля в семье ветеринарного врача. Много времени проводила в классах по хореографии, но предпочтение отдала литературе. Её кумирами были К. И. Чуковский, С. Я. Маршак, В. В. Маяковский. Первая книга писательницы вышла в 1925 году.</a:t>
            </a:r>
            <a:endParaRPr lang="ru-RU" dirty="0"/>
          </a:p>
        </p:txBody>
      </p:sp>
      <p:sp>
        <p:nvSpPr>
          <p:cNvPr id="5" name="TextBox 4">
            <a:extLst>
              <a:ext uri="{FF2B5EF4-FFF2-40B4-BE49-F238E27FC236}">
                <a16:creationId xmlns:a16="http://schemas.microsoft.com/office/drawing/2014/main" id="{6EB821D8-989A-5A4F-82F8-14F1FA442900}"/>
              </a:ext>
            </a:extLst>
          </p:cNvPr>
          <p:cNvSpPr txBox="1"/>
          <p:nvPr/>
        </p:nvSpPr>
        <p:spPr>
          <a:xfrm>
            <a:off x="7233096" y="2485621"/>
            <a:ext cx="4808649" cy="3693319"/>
          </a:xfrm>
          <a:prstGeom prst="rect">
            <a:avLst/>
          </a:prstGeom>
          <a:noFill/>
        </p:spPr>
        <p:txBody>
          <a:bodyPr wrap="square">
            <a:spAutoFit/>
          </a:bodyPr>
          <a:lstStyle/>
          <a:p>
            <a:r>
              <a:rPr lang="ru-RU" b="0" i="0" dirty="0">
                <a:solidFill>
                  <a:srgbClr val="000000"/>
                </a:solidFill>
                <a:effectLst/>
                <a:latin typeface="Helvetica Neue"/>
              </a:rPr>
              <a:t>Агния Львовна писала стихи для детей «Мишка-воришка» (1925), «Девочка-</a:t>
            </a:r>
            <a:r>
              <a:rPr lang="ru-RU" b="0" i="0" dirty="0" err="1">
                <a:solidFill>
                  <a:srgbClr val="000000"/>
                </a:solidFill>
                <a:effectLst/>
                <a:latin typeface="Helvetica Neue"/>
              </a:rPr>
              <a:t>ревушка</a:t>
            </a:r>
            <a:r>
              <a:rPr lang="ru-RU" b="0" i="0" dirty="0">
                <a:solidFill>
                  <a:srgbClr val="000000"/>
                </a:solidFill>
                <a:effectLst/>
                <a:latin typeface="Helvetica Neue"/>
              </a:rPr>
              <a:t>» (1930), «Игрушки» (1936), «Снегирь» (1939), "Первоклассница» (1944), «В школу" (1966), "Я расту»» (1969), и многие другие. В 1939 году был снят фильм по её сценарию «Подкидыш».</a:t>
            </a:r>
            <a:br>
              <a:rPr lang="ru-RU" dirty="0"/>
            </a:br>
            <a:r>
              <a:rPr lang="ru-RU" b="0" i="0" dirty="0">
                <a:solidFill>
                  <a:srgbClr val="000000"/>
                </a:solidFill>
                <a:effectLst/>
                <a:latin typeface="Helvetica Neue"/>
              </a:rPr>
              <a:t>Во время Великой Отечественной войны Агния Барто часто выезжала с выступлениями на фронт, а также выступала по радио.</a:t>
            </a:r>
            <a:br>
              <a:rPr lang="ru-RU" dirty="0"/>
            </a:br>
            <a:r>
              <a:rPr lang="ru-RU" b="0" i="0" dirty="0">
                <a:solidFill>
                  <a:srgbClr val="000000"/>
                </a:solidFill>
                <a:effectLst/>
                <a:latin typeface="Helvetica Neue"/>
              </a:rPr>
              <a:t>Стихи </a:t>
            </a:r>
            <a:r>
              <a:rPr lang="ru-RU" b="0" i="0" dirty="0" err="1">
                <a:solidFill>
                  <a:srgbClr val="000000"/>
                </a:solidFill>
                <a:effectLst/>
                <a:latin typeface="Helvetica Neue"/>
              </a:rPr>
              <a:t>А.Л.Барто</a:t>
            </a:r>
            <a:r>
              <a:rPr lang="ru-RU" b="0" i="0" dirty="0">
                <a:solidFill>
                  <a:srgbClr val="000000"/>
                </a:solidFill>
                <a:effectLst/>
                <a:latin typeface="Helvetica Neue"/>
              </a:rPr>
              <a:t> известны читателям во всём мире.</a:t>
            </a:r>
            <a:endParaRPr lang="ru-RU" dirty="0"/>
          </a:p>
        </p:txBody>
      </p:sp>
      <p:pic>
        <p:nvPicPr>
          <p:cNvPr id="4098" name="Picture 2">
            <a:extLst>
              <a:ext uri="{FF2B5EF4-FFF2-40B4-BE49-F238E27FC236}">
                <a16:creationId xmlns:a16="http://schemas.microsoft.com/office/drawing/2014/main" id="{4EE572F5-23B5-B5BB-3D26-58DC148D7B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518" y="2485621"/>
            <a:ext cx="6362164" cy="35932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44061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E6B5FA2-BC38-D581-B762-3C51257D7CDF}"/>
              </a:ext>
            </a:extLst>
          </p:cNvPr>
          <p:cNvSpPr txBox="1"/>
          <p:nvPr/>
        </p:nvSpPr>
        <p:spPr>
          <a:xfrm>
            <a:off x="566671" y="386366"/>
            <a:ext cx="6478074" cy="369332"/>
          </a:xfrm>
          <a:prstGeom prst="rect">
            <a:avLst/>
          </a:prstGeom>
          <a:noFill/>
        </p:spPr>
        <p:txBody>
          <a:bodyPr wrap="square">
            <a:spAutoFit/>
          </a:bodyPr>
          <a:lstStyle/>
          <a:p>
            <a:r>
              <a:rPr lang="ru-RU" b="1" i="0" dirty="0">
                <a:solidFill>
                  <a:srgbClr val="833713"/>
                </a:solidFill>
                <a:effectLst/>
                <a:latin typeface="Trebuchet ms" panose="020B0603020202020204" pitchFamily="34" charset="0"/>
              </a:rPr>
              <a:t>ЯКОБ и ВИЛЬГЕЛЬМ ГРИММ (1785-1863; 1786-1859)</a:t>
            </a:r>
            <a:endParaRPr lang="ru-RU" dirty="0"/>
          </a:p>
        </p:txBody>
      </p:sp>
      <p:pic>
        <p:nvPicPr>
          <p:cNvPr id="5122" name="Picture 2">
            <a:extLst>
              <a:ext uri="{FF2B5EF4-FFF2-40B4-BE49-F238E27FC236}">
                <a16:creationId xmlns:a16="http://schemas.microsoft.com/office/drawing/2014/main" id="{BE074810-8CD4-68A6-5B1F-6942565CE7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57589" y="1184856"/>
            <a:ext cx="7959143" cy="49841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59640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70E9A3E-2EAB-EC4C-4C9A-756C0D876719}"/>
              </a:ext>
            </a:extLst>
          </p:cNvPr>
          <p:cNvSpPr txBox="1"/>
          <p:nvPr/>
        </p:nvSpPr>
        <p:spPr>
          <a:xfrm>
            <a:off x="656823" y="450761"/>
            <a:ext cx="7031864" cy="3203715"/>
          </a:xfrm>
          <a:prstGeom prst="rect">
            <a:avLst/>
          </a:prstGeom>
          <a:noFill/>
        </p:spPr>
        <p:txBody>
          <a:bodyPr wrap="square">
            <a:spAutoFit/>
          </a:bodyPr>
          <a:lstStyle/>
          <a:p>
            <a:r>
              <a:rPr lang="ru-RU" b="0" i="0" dirty="0">
                <a:solidFill>
                  <a:srgbClr val="000000"/>
                </a:solidFill>
                <a:effectLst/>
                <a:latin typeface="Helvetica Neue"/>
              </a:rPr>
              <a:t>Братья Гримм родились в семье чиновника, и жили в доброй и благополучной атмосфере.</a:t>
            </a:r>
            <a:br>
              <a:rPr lang="ru-RU" dirty="0"/>
            </a:br>
            <a:r>
              <a:rPr lang="ru-RU" b="0" i="0" dirty="0">
                <a:solidFill>
                  <a:srgbClr val="000000"/>
                </a:solidFill>
                <a:effectLst/>
                <a:latin typeface="Helvetica Neue"/>
              </a:rPr>
              <a:t>Братья Гримм успешно окончили гимназию, получили юридическое образование, служили профессорами в университете. Они являются авторами «Немецкой грамматики» и словаря немецкого языка.</a:t>
            </a:r>
            <a:br>
              <a:rPr lang="ru-RU" dirty="0"/>
            </a:br>
            <a:r>
              <a:rPr lang="ru-RU" b="0" i="0" dirty="0">
                <a:solidFill>
                  <a:srgbClr val="000000"/>
                </a:solidFill>
                <a:effectLst/>
                <a:latin typeface="Helvetica Neue"/>
              </a:rPr>
              <a:t>Но славу писателям принесли сказки «Бременские музыканты», «Горшочек каши», «Красная шапочка», «Кот в сапогах», «Белоснежка», «Семеро храбрецов» и другие.</a:t>
            </a:r>
            <a:br>
              <a:rPr lang="ru-RU" dirty="0"/>
            </a:br>
            <a:r>
              <a:rPr lang="ru-RU" b="0" i="0" dirty="0">
                <a:solidFill>
                  <a:srgbClr val="000000"/>
                </a:solidFill>
                <a:effectLst/>
                <a:latin typeface="Helvetica Neue"/>
              </a:rPr>
              <a:t>Сказки братьев Гримм переведены на многие языки мира, в том числе и русский.</a:t>
            </a:r>
            <a:endParaRPr lang="ru-RU" dirty="0"/>
          </a:p>
        </p:txBody>
      </p:sp>
      <p:pic>
        <p:nvPicPr>
          <p:cNvPr id="6146" name="Picture 2">
            <a:extLst>
              <a:ext uri="{FF2B5EF4-FFF2-40B4-BE49-F238E27FC236}">
                <a16:creationId xmlns:a16="http://schemas.microsoft.com/office/drawing/2014/main" id="{6C8C9761-EEC7-5F83-89D7-B368904A8E7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88687" y="727656"/>
            <a:ext cx="4290633" cy="3831464"/>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a:extLst>
              <a:ext uri="{FF2B5EF4-FFF2-40B4-BE49-F238E27FC236}">
                <a16:creationId xmlns:a16="http://schemas.microsoft.com/office/drawing/2014/main" id="{4775DE31-54D4-1DDF-20CE-2BBAD8A149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0555" y="3654476"/>
            <a:ext cx="3572077" cy="29008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98355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5076065-B611-F971-622C-802C55520CE9}"/>
              </a:ext>
            </a:extLst>
          </p:cNvPr>
          <p:cNvSpPr txBox="1"/>
          <p:nvPr/>
        </p:nvSpPr>
        <p:spPr>
          <a:xfrm>
            <a:off x="540913" y="347730"/>
            <a:ext cx="4790941" cy="369332"/>
          </a:xfrm>
          <a:prstGeom prst="rect">
            <a:avLst/>
          </a:prstGeom>
          <a:noFill/>
        </p:spPr>
        <p:txBody>
          <a:bodyPr wrap="square">
            <a:spAutoFit/>
          </a:bodyPr>
          <a:lstStyle/>
          <a:p>
            <a:r>
              <a:rPr lang="ru-RU" b="1" i="0" dirty="0">
                <a:solidFill>
                  <a:srgbClr val="833713"/>
                </a:solidFill>
                <a:effectLst/>
                <a:latin typeface="Trebuchet ms" panose="020B0603020202020204" pitchFamily="34" charset="0"/>
              </a:rPr>
              <a:t>ИВАН АНДРЕЕВИЧ КРЫЛОВ (1769-1844)</a:t>
            </a:r>
            <a:endParaRPr lang="ru-RU" dirty="0"/>
          </a:p>
        </p:txBody>
      </p:sp>
      <p:pic>
        <p:nvPicPr>
          <p:cNvPr id="7170" name="Picture 2">
            <a:extLst>
              <a:ext uri="{FF2B5EF4-FFF2-40B4-BE49-F238E27FC236}">
                <a16:creationId xmlns:a16="http://schemas.microsoft.com/office/drawing/2014/main" id="{46D735CE-6985-C01B-9EA9-A97C800869E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3520" y="532396"/>
            <a:ext cx="4943475" cy="595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60598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F7A52C4-FC5D-2164-F36B-8962ADD5C6E1}"/>
              </a:ext>
            </a:extLst>
          </p:cNvPr>
          <p:cNvSpPr txBox="1"/>
          <p:nvPr/>
        </p:nvSpPr>
        <p:spPr>
          <a:xfrm>
            <a:off x="425003" y="309093"/>
            <a:ext cx="8722216" cy="1200329"/>
          </a:xfrm>
          <a:prstGeom prst="rect">
            <a:avLst/>
          </a:prstGeom>
          <a:noFill/>
        </p:spPr>
        <p:txBody>
          <a:bodyPr wrap="square">
            <a:spAutoFit/>
          </a:bodyPr>
          <a:lstStyle/>
          <a:p>
            <a:r>
              <a:rPr lang="ru-RU" b="0" i="0" dirty="0">
                <a:solidFill>
                  <a:srgbClr val="000000"/>
                </a:solidFill>
                <a:effectLst/>
                <a:latin typeface="Helvetica Neue"/>
              </a:rPr>
              <a:t>Родился 13 февраля в Москве. Детство прошло на Урале и в Твери. Всемирное призвание получил как талантливый баснописец.</a:t>
            </a:r>
            <a:br>
              <a:rPr lang="ru-RU" dirty="0"/>
            </a:br>
            <a:r>
              <a:rPr lang="ru-RU" b="0" i="0" dirty="0">
                <a:solidFill>
                  <a:srgbClr val="000000"/>
                </a:solidFill>
                <a:effectLst/>
                <a:latin typeface="Helvetica Neue"/>
              </a:rPr>
              <a:t>Первые басни он написал в 1788 году, а первая книга вышла в свет в 1809 году.</a:t>
            </a:r>
            <a:br>
              <a:rPr lang="ru-RU" dirty="0"/>
            </a:br>
            <a:r>
              <a:rPr lang="ru-RU" b="0" i="0" dirty="0">
                <a:solidFill>
                  <a:srgbClr val="000000"/>
                </a:solidFill>
                <a:effectLst/>
                <a:latin typeface="Helvetica Neue"/>
              </a:rPr>
              <a:t>Автор написал более 200 басен.</a:t>
            </a:r>
            <a:endParaRPr lang="ru-RU" dirty="0"/>
          </a:p>
        </p:txBody>
      </p:sp>
      <p:sp>
        <p:nvSpPr>
          <p:cNvPr id="5" name="TextBox 4">
            <a:extLst>
              <a:ext uri="{FF2B5EF4-FFF2-40B4-BE49-F238E27FC236}">
                <a16:creationId xmlns:a16="http://schemas.microsoft.com/office/drawing/2014/main" id="{A226CF08-8FCA-7353-1DEF-9ACFC8FFFB39}"/>
              </a:ext>
            </a:extLst>
          </p:cNvPr>
          <p:cNvSpPr txBox="1"/>
          <p:nvPr/>
        </p:nvSpPr>
        <p:spPr>
          <a:xfrm>
            <a:off x="6761408" y="2962142"/>
            <a:ext cx="5228823" cy="2031325"/>
          </a:xfrm>
          <a:prstGeom prst="rect">
            <a:avLst/>
          </a:prstGeom>
          <a:noFill/>
        </p:spPr>
        <p:txBody>
          <a:bodyPr wrap="square">
            <a:spAutoFit/>
          </a:bodyPr>
          <a:lstStyle/>
          <a:p>
            <a:r>
              <a:rPr lang="ru-RU" b="0" i="0" dirty="0">
                <a:solidFill>
                  <a:srgbClr val="000000"/>
                </a:solidFill>
                <a:effectLst/>
                <a:latin typeface="Helvetica Neue"/>
              </a:rPr>
              <a:t>Для детского чтения рекомендованы «Ворона и лисица» (1807), «Волк и ягнёнок» (1808), «Слон и Моська» (1808), «Стрекоза и муравей» (1808), «Квартет» (1811), «Лебедь, щука и рак» (1814), «Зеркало и обезьяна» (1815), «Мартышка и очки» (1815), «Свинья под дубом» (1825) и многие другие.</a:t>
            </a:r>
            <a:endParaRPr lang="ru-RU" dirty="0"/>
          </a:p>
        </p:txBody>
      </p:sp>
      <p:pic>
        <p:nvPicPr>
          <p:cNvPr id="8194" name="Picture 2">
            <a:extLst>
              <a:ext uri="{FF2B5EF4-FFF2-40B4-BE49-F238E27FC236}">
                <a16:creationId xmlns:a16="http://schemas.microsoft.com/office/drawing/2014/main" id="{034540E2-39C6-AA5D-D8B4-F790E9FEB0D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8465" y="1668305"/>
            <a:ext cx="4567535" cy="47770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4444689"/>
      </p:ext>
    </p:extLst>
  </p:cSld>
  <p:clrMapOvr>
    <a:masterClrMapping/>
  </p:clrMapOvr>
</p:sld>
</file>

<file path=ppt/theme/theme1.xml><?xml version="1.0" encoding="utf-8"?>
<a:theme xmlns:a="http://schemas.openxmlformats.org/drawingml/2006/main" name="Метрополия">
  <a:themeElements>
    <a:clrScheme name="Метрополия">
      <a:dk1>
        <a:sysClr val="windowText" lastClr="000000"/>
      </a:dk1>
      <a:lt1>
        <a:sysClr val="window" lastClr="FFFFFF"/>
      </a:lt1>
      <a:dk2>
        <a:srgbClr val="162F33"/>
      </a:dk2>
      <a:lt2>
        <a:srgbClr val="EAF0E0"/>
      </a:lt2>
      <a:accent1>
        <a:srgbClr val="50B4C8"/>
      </a:accent1>
      <a:accent2>
        <a:srgbClr val="A8B97F"/>
      </a:accent2>
      <a:accent3>
        <a:srgbClr val="9B9256"/>
      </a:accent3>
      <a:accent4>
        <a:srgbClr val="657689"/>
      </a:accent4>
      <a:accent5>
        <a:srgbClr val="7A855D"/>
      </a:accent5>
      <a:accent6>
        <a:srgbClr val="84AC9D"/>
      </a:accent6>
      <a:hlink>
        <a:srgbClr val="2370CD"/>
      </a:hlink>
      <a:folHlink>
        <a:srgbClr val="877589"/>
      </a:folHlink>
    </a:clrScheme>
    <a:fontScheme name="Метрополи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Метрополия">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Metropolitan" id="{4C5440D6-04D2-4954-96CF-F251137069B2}" vid="{79CFCA13-9412-4290-BB4B-85112F88857B}"/>
    </a:ext>
  </a:extLst>
</a:theme>
</file>

<file path=docProps/app.xml><?xml version="1.0" encoding="utf-8"?>
<Properties xmlns="http://schemas.openxmlformats.org/officeDocument/2006/extended-properties" xmlns:vt="http://schemas.openxmlformats.org/officeDocument/2006/docPropsVTypes">
  <Template>TM03457491[[fn=Метрополия]]</Template>
  <TotalTime>115</TotalTime>
  <Words>1632</Words>
  <Application>Microsoft Office PowerPoint</Application>
  <PresentationFormat>Широкоэкранный</PresentationFormat>
  <Paragraphs>33</Paragraphs>
  <Slides>20</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20</vt:i4>
      </vt:variant>
    </vt:vector>
  </HeadingPairs>
  <TitlesOfParts>
    <vt:vector size="25" baseType="lpstr">
      <vt:lpstr>Arial</vt:lpstr>
      <vt:lpstr>Calibri Light</vt:lpstr>
      <vt:lpstr>Helvetica Neue</vt:lpstr>
      <vt:lpstr>Trebuchet ms</vt:lpstr>
      <vt:lpstr>Метрополия</vt:lpstr>
      <vt:lpstr>Библиотечный урок</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1</dc:creator>
  <cp:lastModifiedBy>1</cp:lastModifiedBy>
  <cp:revision>5</cp:revision>
  <dcterms:created xsi:type="dcterms:W3CDTF">2023-03-27T16:53:35Z</dcterms:created>
  <dcterms:modified xsi:type="dcterms:W3CDTF">2023-03-29T16:42:57Z</dcterms:modified>
</cp:coreProperties>
</file>