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8" r:id="rId3"/>
    <p:sldId id="260" r:id="rId4"/>
    <p:sldId id="259" r:id="rId5"/>
    <p:sldId id="262" r:id="rId6"/>
    <p:sldId id="263" r:id="rId7"/>
    <p:sldId id="266" r:id="rId8"/>
    <p:sldId id="267" r:id="rId9"/>
    <p:sldId id="268" r:id="rId10"/>
    <p:sldId id="269" r:id="rId11"/>
    <p:sldId id="272" r:id="rId12"/>
    <p:sldId id="271" r:id="rId13"/>
    <p:sldId id="261" r:id="rId14"/>
    <p:sldId id="265" r:id="rId15"/>
    <p:sldId id="270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78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3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36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11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08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3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0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5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5424C5-80D6-41B5-968D-831A0330A86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7335F-260C-4D73-AD28-85C1F850A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2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24C5-80D6-41B5-968D-831A0330A86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335F-260C-4D73-AD28-85C1F850A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7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5424C5-80D6-41B5-968D-831A0330A86F}" type="datetimeFigureOut">
              <a:rPr lang="ru-RU" smtClean="0"/>
              <a:t>24.02.2023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27335F-260C-4D73-AD28-85C1F850A81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943954-9A92-4633-B471-1F87C607F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8902" y="4921135"/>
            <a:ext cx="4272742" cy="1212428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ФИО,</a:t>
            </a:r>
          </a:p>
          <a:p>
            <a:pPr algn="r"/>
            <a:r>
              <a:rPr lang="ru-RU" sz="18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организация</a:t>
            </a:r>
            <a:endParaRPr lang="ru-RU" sz="18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434" y="712653"/>
            <a:ext cx="109902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Формирование креативного мышления как </a:t>
            </a:r>
            <a:r>
              <a:rPr lang="ru-RU" sz="4800" dirty="0" smtClean="0"/>
              <a:t>компонента  функциональной </a:t>
            </a:r>
            <a:r>
              <a:rPr lang="ru-RU" sz="4800" dirty="0"/>
              <a:t>грамотности учащихся в процессе </a:t>
            </a:r>
            <a:r>
              <a:rPr lang="ru-RU" sz="4800" dirty="0" smtClean="0"/>
              <a:t>обучения  английскому языку</a:t>
            </a:r>
          </a:p>
          <a:p>
            <a:endParaRPr lang="ru-RU" sz="4800" dirty="0"/>
          </a:p>
          <a:p>
            <a:pPr algn="ctr"/>
            <a:r>
              <a:rPr lang="ru-RU" sz="4800" dirty="0"/>
              <a:t> </a:t>
            </a:r>
            <a:r>
              <a:rPr lang="ru-RU" sz="4800" dirty="0" smtClean="0"/>
              <a:t>                 </a:t>
            </a:r>
            <a:r>
              <a:rPr lang="ru-RU" sz="3200" dirty="0" smtClean="0"/>
              <a:t>Ларкина Е.Н.  учитель английского языка         МБОУ </a:t>
            </a:r>
            <a:r>
              <a:rPr lang="ru-RU" sz="3200" dirty="0" err="1" smtClean="0"/>
              <a:t>Усть-Ярульская</a:t>
            </a:r>
            <a:r>
              <a:rPr lang="ru-RU" sz="3200" dirty="0" smtClean="0"/>
              <a:t> СОШ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343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22" y="1855503"/>
            <a:ext cx="6096851" cy="3569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103" y="1737360"/>
            <a:ext cx="6096851" cy="38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989" y="1737360"/>
            <a:ext cx="7597587" cy="424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4329" y="1546412"/>
            <a:ext cx="8283389" cy="47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Р</a:t>
            </a:r>
            <a:r>
              <a:rPr lang="ru-RU" dirty="0" smtClean="0">
                <a:solidFill>
                  <a:srgbClr val="002060"/>
                </a:solidFill>
              </a:rPr>
              <a:t>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1845734"/>
            <a:ext cx="10537371" cy="483374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созданы 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для формирования креативного мышления на уроках английского языка; </a:t>
            </a:r>
            <a:endParaRPr lang="ru-RU" sz="29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изучены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подобраны и апробированы методы, приёмы, техники на развитие креативного мышления. </a:t>
            </a:r>
            <a:endParaRPr lang="ru-RU" sz="29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уроках методов, приемов и техник креативного мышления:</a:t>
            </a:r>
            <a:endParaRPr lang="ru-RU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реализует ФГОС, так как используется системно-деятельностный подход при развитие креативного мышления; </a:t>
            </a:r>
            <a:endParaRPr lang="ru-RU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-позволяет формировать у обучающихся ключевые компетенции и все виды учебных универсальных действий;</a:t>
            </a:r>
            <a:endParaRPr lang="ru-RU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создаёт в классе доброжелательную атмосферу сотрудничества;</a:t>
            </a:r>
            <a:endParaRPr lang="ru-RU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7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903" y="1737360"/>
            <a:ext cx="10058400" cy="5120640"/>
          </a:xfrm>
        </p:spPr>
        <p:txBody>
          <a:bodyPr/>
          <a:lstStyle/>
          <a:p>
            <a:pPr lvl="0" algn="just">
              <a:lnSpc>
                <a:spcPct val="150000"/>
              </a:lnSpc>
              <a:spcAft>
                <a:spcPts val="0"/>
              </a:spcAft>
              <a:buClr>
                <a:srgbClr val="E48312"/>
              </a:buClr>
            </a:pP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повысить мотивацию к изучению английского языка и снятию языковых трудностей; </a:t>
            </a:r>
            <a:endParaRPr lang="ru-RU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Clr>
                <a:srgbClr val="E48312"/>
              </a:buClr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актуализирует знания обучающихся;</a:t>
            </a:r>
            <a:endParaRPr lang="ru-RU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Clr>
                <a:srgbClr val="E48312"/>
              </a:buClr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активизирует мыслительную деятельность обучающихся. </a:t>
            </a:r>
            <a:endParaRPr lang="ru-RU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Clr>
                <a:srgbClr val="E48312"/>
              </a:buClr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одновременно приобретают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умения и развивают свои творческие способности. У обучающихся развиваются способности действовать не по шаблону, а свободно, оригинально, не стандартно.</a:t>
            </a:r>
            <a:endParaRPr lang="ru-RU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8" y="295835"/>
            <a:ext cx="3542083" cy="128027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021" y="1896035"/>
            <a:ext cx="10709238" cy="461234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систематическому применению методов, приемов и техник креативного мышления повысилось качество обученности обучающихся английскому языку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2020-2021уч.год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2021-2022уч.год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38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50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44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67%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ученик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Евсюков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Макар, ученик 7 класса, стал победителем Всероссийской онлайн-олимпиады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английскому языку для учеников 1-9 классов в апреле 2022 года. До этого все участвующие обучающиеся в олимпиадах по английскому языку на платформе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лишь участниками.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31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Следующие шаги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Продолжить работу над развитием креативного мышления не только  на уроках английского языка, но и во внеурочной деятельности.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Создать сборник методов, приёмов и заданий, направленных на формирование креативного мышления на уроках и во внеурочной деятельности. </a:t>
            </a:r>
            <a:endParaRPr 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1B4C3-F9C4-4FDE-8557-B3F64EDE1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Актуальность проблемы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18ED0D-2EF9-401B-B6D6-50FFC6E7A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мире современных быстро развивающихся технологий, обществу необходимы люди, умеющие адаптироваться к изменениям, умеющие быстро принимать нестандартные решения проблем; находить новые пути использования предметов, вещей,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ресурсов;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способные к самореализации собственных возможностей. Поэтому в настоящее время развитие креативного мышления у обучающихся является актуальной, необходимой и востребованной задачей педагогов.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794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условий для формирования креативного мышления у обучающихся.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3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9326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010194"/>
            <a:ext cx="10058400" cy="48589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Изучить методику креативного мышления.</a:t>
            </a:r>
            <a:endParaRPr lang="ru-R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Разработать систему заданий на формирование креативного мышления у обучающихся на уроках английского языка.</a:t>
            </a:r>
            <a:endParaRPr lang="ru-R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Апробировать систему заданий на формирование креативного мышления у обучающихся на уроках английского языка.</a:t>
            </a:r>
            <a:endParaRPr lang="ru-R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Способствовать повышению мотивации у обучающихся к изучению английского языка.</a:t>
            </a:r>
            <a:endParaRPr lang="ru-R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96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Риски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de-DE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Проблема в системе образования состоит в том, что обучение зачастую сводится к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шаблонному запоминанию и воспроизведению приемов действия, типовых способов решения заданий. Шаблонность, к сожалению, не даёт раскрыть творческий потенциал ребёнка и убивает у детей интерес к познанию.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лишаются радости открытия и постепенно могут потерять способность к творчеству. Многие исследователи отмечают, что в процессе школьного обучения преимущественно «тренируются» такие психические процессы, как память, восприятие, мышление, а развитию воображения, креативности уделяется недостаточное внимание.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Недостаточный активный словарный запас слов  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 языка у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6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Примеры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6068" y="1737361"/>
            <a:ext cx="8760823" cy="462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298" y="1737360"/>
            <a:ext cx="6156960" cy="3429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149" y="1737360"/>
            <a:ext cx="6096851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874" y="1872920"/>
            <a:ext cx="6096851" cy="3429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202" y="200848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9" y="1977423"/>
            <a:ext cx="6096851" cy="3429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648" y="2016612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262</TotalTime>
  <Words>451</Words>
  <Application>Microsoft Office PowerPoint</Application>
  <PresentationFormat>Широкоэкранный</PresentationFormat>
  <Paragraphs>46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Bahnschrift Light</vt:lpstr>
      <vt:lpstr>Calibri</vt:lpstr>
      <vt:lpstr>Calibri Light</vt:lpstr>
      <vt:lpstr>Times New Roman</vt:lpstr>
      <vt:lpstr>Ретро</vt:lpstr>
      <vt:lpstr>Презентация PowerPoint</vt:lpstr>
      <vt:lpstr>Актуальность проблемы</vt:lpstr>
      <vt:lpstr>Цель</vt:lpstr>
      <vt:lpstr>Задачи</vt:lpstr>
      <vt:lpstr>Риски практики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Результаты</vt:lpstr>
      <vt:lpstr>Результаты</vt:lpstr>
      <vt:lpstr>Презентация PowerPoint</vt:lpstr>
      <vt:lpstr>Следующие шаги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Сергеевич Шарабыров</dc:creator>
  <cp:lastModifiedBy>Евгения Николевна</cp:lastModifiedBy>
  <cp:revision>32</cp:revision>
  <dcterms:created xsi:type="dcterms:W3CDTF">2022-12-06T11:35:05Z</dcterms:created>
  <dcterms:modified xsi:type="dcterms:W3CDTF">2023-02-24T14:53:54Z</dcterms:modified>
</cp:coreProperties>
</file>