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27"/>
  </p:notesMasterIdLst>
  <p:sldIdLst>
    <p:sldId id="279" r:id="rId2"/>
    <p:sldId id="305" r:id="rId3"/>
    <p:sldId id="281" r:id="rId4"/>
    <p:sldId id="282" r:id="rId5"/>
    <p:sldId id="283" r:id="rId6"/>
    <p:sldId id="285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7" r:id="rId17"/>
    <p:sldId id="295" r:id="rId18"/>
    <p:sldId id="294" r:id="rId19"/>
    <p:sldId id="298" r:id="rId20"/>
    <p:sldId id="296" r:id="rId21"/>
    <p:sldId id="299" r:id="rId22"/>
    <p:sldId id="300" r:id="rId23"/>
    <p:sldId id="301" r:id="rId24"/>
    <p:sldId id="302" r:id="rId25"/>
    <p:sldId id="303" r:id="rId26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99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0" autoAdjust="0"/>
  </p:normalViewPr>
  <p:slideViewPr>
    <p:cSldViewPr>
      <p:cViewPr varScale="1">
        <p:scale>
          <a:sx n="69" d="100"/>
          <a:sy n="69" d="100"/>
        </p:scale>
        <p:origin x="15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28D8D6-0939-4BAC-86A8-57ED21D43282}" type="datetimeFigureOut">
              <a:rPr lang="ru-RU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101904-8D74-4AD7-B750-13A0B75E0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135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/>
              <a:t>Учащиеся сидят группами по командам.</a:t>
            </a:r>
          </a:p>
          <a:p>
            <a:pPr eaLnBrk="1" hangingPunct="1">
              <a:spcBef>
                <a:spcPct val="0"/>
              </a:spcBef>
            </a:pPr>
            <a:r>
              <a:rPr lang="ru-RU"/>
              <a:t>Учитель объявляет тему.</a:t>
            </a:r>
          </a:p>
          <a:p>
            <a:pPr eaLnBrk="1" hangingPunct="1">
              <a:spcBef>
                <a:spcPct val="0"/>
              </a:spcBef>
            </a:pPr>
            <a:r>
              <a:rPr lang="ru-RU"/>
              <a:t>Учащиеся формулируют цели урока: проверить уровень усвоения знаний прочитанных произведений, развивать внимание, умения работать в команде, грамотно формулировать ответ, развивать читательскую компетентность.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CB2E3-DD95-4457-B4EE-29EC76AB18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rtlCol="0" anchor="b"/>
          <a:lstStyle>
            <a:lvl1pPr algn="ctr">
              <a:defRPr sz="45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rtlCol="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F019128-6730-4928-95CA-23C0072DE591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2C16B69A-95FA-43A9-B1C7-89444CC70F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17227"/>
            <a:ext cx="9165771" cy="7054380"/>
            <a:chOff x="-29028" y="0"/>
            <a:chExt cx="12221028" cy="7054380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Группа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sz="1350" noProof="0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sz="1350" noProof="0"/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sz="1350" noProof="0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sz="1350" noProof="0"/>
              </a:p>
            </p:txBody>
          </p:sp>
        </p:grpSp>
      </p:grpSp>
      <p:sp>
        <p:nvSpPr>
          <p:cNvPr id="14" name="Овал 13"/>
          <p:cNvSpPr/>
          <p:nvPr/>
        </p:nvSpPr>
        <p:spPr>
          <a:xfrm>
            <a:off x="6719338" y="2854090"/>
            <a:ext cx="504826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  <p:sp>
        <p:nvSpPr>
          <p:cNvPr id="15" name="Прямоугольник 14"/>
          <p:cNvSpPr/>
          <p:nvPr/>
        </p:nvSpPr>
        <p:spPr>
          <a:xfrm>
            <a:off x="7320219" y="2351627"/>
            <a:ext cx="504826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  <p:sp>
        <p:nvSpPr>
          <p:cNvPr id="16" name="Равнобедренный треугольник 15"/>
          <p:cNvSpPr/>
          <p:nvPr/>
        </p:nvSpPr>
        <p:spPr>
          <a:xfrm>
            <a:off x="6310567" y="2180989"/>
            <a:ext cx="504826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  <p:sp>
        <p:nvSpPr>
          <p:cNvPr id="17" name="Параллелограмм 16"/>
          <p:cNvSpPr/>
          <p:nvPr/>
        </p:nvSpPr>
        <p:spPr>
          <a:xfrm>
            <a:off x="5657077" y="2200692"/>
            <a:ext cx="504826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  <p:sp>
        <p:nvSpPr>
          <p:cNvPr id="18" name="Сердце 17"/>
          <p:cNvSpPr/>
          <p:nvPr/>
        </p:nvSpPr>
        <p:spPr>
          <a:xfrm>
            <a:off x="7921099" y="2133346"/>
            <a:ext cx="504826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</p:spTree>
    <p:extLst>
      <p:ext uri="{BB962C8B-B14F-4D97-AF65-F5344CB8AC3E}">
        <p14:creationId xmlns:p14="http://schemas.microsoft.com/office/powerpoint/2010/main" val="162567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rtlCol="0" anchor="b"/>
          <a:lstStyle>
            <a:lvl1pPr>
              <a:defRPr sz="2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 rtlCol="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 rtlCol="0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AF40E37-E1B0-490B-8C09-E9C6EF0BD42E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98665EF3-E5DC-447C-A810-E1D0D871C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74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rtlCol="0" anchor="b"/>
          <a:lstStyle>
            <a:lvl1pPr>
              <a:defRPr sz="2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 rtlCol="0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CBA107C-BFD4-4F05-9915-675CC52D1424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8FB8FA87-5FCA-49BB-9A14-D21121D9DE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9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36869"/>
          <a:stretch/>
        </p:blipFill>
        <p:spPr>
          <a:xfrm>
            <a:off x="3992743" y="1624994"/>
            <a:ext cx="5151257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7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rtlCol="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5904547-342B-453E-A1C4-8339BDDBFA72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7CBE53AD-3F5C-4533-A754-3D398125B7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1"/>
            <a:ext cx="9201150" cy="6887497"/>
            <a:chOff x="0" y="-29497"/>
            <a:chExt cx="12268200" cy="688749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Скругленный прямоугольник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1350" noProof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1350" noProof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7180320" y="2632844"/>
            <a:ext cx="504826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  <p:sp>
        <p:nvSpPr>
          <p:cNvPr id="12" name="Прямоугольник 11"/>
          <p:cNvSpPr/>
          <p:nvPr/>
        </p:nvSpPr>
        <p:spPr>
          <a:xfrm>
            <a:off x="7420740" y="1733837"/>
            <a:ext cx="504826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  <p:sp>
        <p:nvSpPr>
          <p:cNvPr id="13" name="Равнобедренный треугольник 12"/>
          <p:cNvSpPr/>
          <p:nvPr/>
        </p:nvSpPr>
        <p:spPr>
          <a:xfrm>
            <a:off x="6649981" y="1741461"/>
            <a:ext cx="504826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  <p:sp>
        <p:nvSpPr>
          <p:cNvPr id="14" name="Параллелограмм 13"/>
          <p:cNvSpPr/>
          <p:nvPr/>
        </p:nvSpPr>
        <p:spPr>
          <a:xfrm>
            <a:off x="6471282" y="2797943"/>
            <a:ext cx="504826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  <p:sp>
        <p:nvSpPr>
          <p:cNvPr id="15" name="Сердце 14"/>
          <p:cNvSpPr/>
          <p:nvPr/>
        </p:nvSpPr>
        <p:spPr>
          <a:xfrm>
            <a:off x="8040675" y="2283593"/>
            <a:ext cx="504826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/>
          </a:p>
        </p:txBody>
      </p: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5217CD73-2733-4306-A846-BC3B4BCC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4387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078C5D4-D115-4FB7-9FAB-8F00DC727E67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23E5760C-D451-44A9-9E04-F264BF7D51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3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rtlCol="0" anchor="b"/>
          <a:lstStyle>
            <a:lvl1pPr>
              <a:defRPr sz="45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 rtlCol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5DBC2B5-643B-4B20-87FE-7EDA81543FA7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7337231F-5F12-42FC-BF07-6EFEA03BEA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5904547-342B-453E-A1C4-8339BDDBFA72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7CBE53AD-3F5C-4533-A754-3D398125B7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4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rtlCol="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rtlCol="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1C76500-2EE2-446A-86D5-44C9BA5C3F68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0EBF9FAA-3AD5-4BFF-9957-C12C2F22E3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33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1FD1DF7-BD01-4DA8-85C7-7B952FAB8289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D55C3C5D-CF19-4F4F-A911-19C85ACDDA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68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571AD26-5D34-4749-9FD8-5DD2ABA7CF09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fld id="{E6AE1F7B-7662-4C47-9FA4-1C49D4C61D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9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904547-342B-453E-A1C4-8339BDDBFA72}" type="datetimeFigureOut">
              <a:rPr lang="ru-RU" smtClean="0"/>
              <a:pPr>
                <a:defRPr/>
              </a:pPr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BE53AD-3F5C-4533-A754-3D398125B7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9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22.xml"/><Relationship Id="rId18" Type="http://schemas.openxmlformats.org/officeDocument/2006/relationships/slide" Target="slide8.xml"/><Relationship Id="rId3" Type="http://schemas.openxmlformats.org/officeDocument/2006/relationships/slide" Target="slide9.xml"/><Relationship Id="rId21" Type="http://schemas.openxmlformats.org/officeDocument/2006/relationships/slide" Target="slide24.xml"/><Relationship Id="rId7" Type="http://schemas.openxmlformats.org/officeDocument/2006/relationships/slide" Target="slide25.xml"/><Relationship Id="rId12" Type="http://schemas.openxmlformats.org/officeDocument/2006/relationships/slide" Target="slide17.xml"/><Relationship Id="rId17" Type="http://schemas.openxmlformats.org/officeDocument/2006/relationships/slide" Target="slide23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slide" Target="slide20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19" Type="http://schemas.openxmlformats.org/officeDocument/2006/relationships/slide" Target="slide13.xml"/><Relationship Id="rId4" Type="http://schemas.openxmlformats.org/officeDocument/2006/relationships/slide" Target="slide15.xml"/><Relationship Id="rId9" Type="http://schemas.openxmlformats.org/officeDocument/2006/relationships/slide" Target="slide21.xml"/><Relationship Id="rId1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894" y="441757"/>
            <a:ext cx="6215106" cy="28623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Обобщающий урок-игра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по разделу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</a:t>
            </a:r>
            <a:r>
              <a:rPr lang="ru-RU" sz="3600" b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Поэтическая тетрадь»</a:t>
            </a:r>
            <a:endParaRPr lang="ru-RU" sz="36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" name="Picture 3" descr="F:\безударная гл\14643l7le2263a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97" y="441757"/>
            <a:ext cx="1666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vignette2.wikia.nocookie.net/tgrotter/images/7/71/%D0%A1%D0%B2%D0%B8%D1%82%D0%BE%D0%BA.png/revision/latest?cb=20130529011405&amp;path-prefix=ru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2564904"/>
            <a:ext cx="1988627" cy="1944216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F5094AA-44DB-43B3-A048-D940F449EFA2}"/>
              </a:ext>
            </a:extLst>
          </p:cNvPr>
          <p:cNvSpPr/>
          <p:nvPr/>
        </p:nvSpPr>
        <p:spPr>
          <a:xfrm>
            <a:off x="2063898" y="2936358"/>
            <a:ext cx="1716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 класс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«Кто автор?»</a:t>
            </a:r>
            <a:br>
              <a:rPr lang="ru-RU" dirty="0"/>
            </a:br>
            <a:r>
              <a:rPr lang="ru-RU" dirty="0"/>
              <a:t>20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564903"/>
            <a:ext cx="7848872" cy="3891459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Кто автор стихотворения «Разлука»?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5013176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А.Л. </a:t>
            </a:r>
            <a:r>
              <a:rPr lang="ru-RU" sz="6000" dirty="0" err="1"/>
              <a:t>Барто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«Кто автор?»</a:t>
            </a:r>
            <a:br>
              <a:rPr lang="ru-RU" dirty="0"/>
            </a:br>
            <a:r>
              <a:rPr lang="ru-RU" dirty="0"/>
              <a:t>30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3"/>
            <a:ext cx="8064896" cy="3891459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Кто написал стихотворение «Котёнок»?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4869160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/>
              <a:t>Е.А.Благинина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Кот в мешке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5"/>
            <a:ext cx="8892480" cy="5331618"/>
          </a:xfrm>
        </p:spPr>
        <p:txBody>
          <a:bodyPr/>
          <a:lstStyle/>
          <a:p>
            <a:pPr>
              <a:buNone/>
            </a:pPr>
            <a:r>
              <a:rPr lang="ru-RU" sz="3200" dirty="0"/>
              <a:t>   …</a:t>
            </a:r>
          </a:p>
        </p:txBody>
      </p:sp>
      <p:pic>
        <p:nvPicPr>
          <p:cNvPr id="10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1477" y="5661248"/>
            <a:ext cx="1052523" cy="1029018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50705" y="2292020"/>
            <a:ext cx="8172400" cy="389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2" pitchFamily="18" charset="2"/>
              <a:buNone/>
            </a:pPr>
            <a:r>
              <a:rPr lang="ru-RU" sz="3600" dirty="0"/>
              <a:t>Как зовут Михалкова?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4581128"/>
            <a:ext cx="5831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 Сергей Владимирович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«Кто автор?»</a:t>
            </a:r>
            <a:br>
              <a:rPr lang="ru-RU" dirty="0"/>
            </a:br>
            <a:r>
              <a:rPr lang="ru-RU" dirty="0"/>
              <a:t>50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348880"/>
            <a:ext cx="8892480" cy="3891459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Будет </a:t>
            </a:r>
            <a:r>
              <a:rPr lang="ru-RU" sz="3600" dirty="0" err="1"/>
              <a:t>каплища</a:t>
            </a:r>
            <a:r>
              <a:rPr lang="ru-RU" sz="3600" dirty="0"/>
              <a:t> такая, </a:t>
            </a:r>
          </a:p>
          <a:p>
            <a:pPr>
              <a:buNone/>
            </a:pPr>
            <a:r>
              <a:rPr lang="ru-RU" sz="3600" dirty="0"/>
              <a:t>Что не снилось никому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773221"/>
            <a:ext cx="6120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С.В. Михалков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</a:t>
            </a:r>
            <a:r>
              <a:rPr lang="ru-RU" dirty="0" err="1"/>
              <a:t>Рассуждалки</a:t>
            </a:r>
            <a:r>
              <a:rPr lang="ru-RU" dirty="0"/>
              <a:t>»</a:t>
            </a:r>
            <a:br>
              <a:rPr lang="ru-RU" dirty="0"/>
            </a:br>
            <a:r>
              <a:rPr lang="ru-RU" dirty="0"/>
              <a:t>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50878"/>
            <a:ext cx="7433575" cy="3891459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Узнайте произведение по ключевым словам.</a:t>
            </a:r>
          </a:p>
          <a:p>
            <a:pPr>
              <a:buNone/>
            </a:pPr>
            <a:r>
              <a:rPr lang="ru-RU" sz="3600" dirty="0"/>
              <a:t>Сад, дом, забыли, загляденье.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674669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«КОТЕНОК»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</a:t>
            </a:r>
            <a:r>
              <a:rPr lang="ru-RU" dirty="0" err="1"/>
              <a:t>Рассуждалки</a:t>
            </a:r>
            <a:r>
              <a:rPr lang="ru-RU" dirty="0"/>
              <a:t>»</a:t>
            </a:r>
            <a:br>
              <a:rPr lang="ru-RU" dirty="0"/>
            </a:br>
            <a:r>
              <a:rPr lang="ru-RU" dirty="0"/>
              <a:t>20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95536" y="2060847"/>
            <a:ext cx="7358344" cy="252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ru-RU" sz="3200" dirty="0">
                <a:latin typeface="+mn-lt"/>
                <a:cs typeface="+mn-cs"/>
              </a:rPr>
              <a:t>  Отгадайте загадку и вспомните название стихотворения, которой оно соответствует.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ru-RU" sz="3200" dirty="0">
                <a:latin typeface="+mn-lt"/>
                <a:cs typeface="+mn-cs"/>
              </a:rPr>
              <a:t>Унылая старушка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ru-RU" sz="3200" dirty="0">
                <a:latin typeface="+mn-lt"/>
                <a:cs typeface="+mn-cs"/>
              </a:rPr>
              <a:t>Живёт в лесной избушке,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ru-RU" sz="3200" dirty="0">
                <a:latin typeface="+mn-lt"/>
                <a:cs typeface="+mn-cs"/>
              </a:rPr>
              <a:t>Одно и то же говорит,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ru-RU" sz="3200" dirty="0">
                <a:latin typeface="+mn-lt"/>
                <a:cs typeface="+mn-cs"/>
              </a:rPr>
              <a:t>Один слог всю жизнь твердит.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2465" y="4913784"/>
            <a:ext cx="1988627" cy="19442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24681" y="573393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«Кукушка»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</a:t>
            </a:r>
            <a:r>
              <a:rPr lang="ru-RU" dirty="0" err="1"/>
              <a:t>Рассуждалки</a:t>
            </a:r>
            <a:r>
              <a:rPr lang="ru-RU" dirty="0"/>
              <a:t>»</a:t>
            </a:r>
            <a:br>
              <a:rPr lang="ru-RU" dirty="0"/>
            </a:br>
            <a:r>
              <a:rPr lang="ru-RU" dirty="0"/>
              <a:t>30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516" y="2636912"/>
            <a:ext cx="8712968" cy="1296144"/>
          </a:xfrm>
        </p:spPr>
        <p:txBody>
          <a:bodyPr/>
          <a:lstStyle/>
          <a:p>
            <a:pPr>
              <a:buNone/>
            </a:pPr>
            <a:r>
              <a:rPr lang="ru-RU" sz="3200" dirty="0"/>
              <a:t>Какое стихотворение учит </a:t>
            </a:r>
          </a:p>
          <a:p>
            <a:pPr>
              <a:buNone/>
            </a:pPr>
            <a:r>
              <a:rPr lang="ru-RU" sz="3200" dirty="0"/>
              <a:t>помогать в беде?</a:t>
            </a:r>
          </a:p>
        </p:txBody>
      </p:sp>
      <p:pic>
        <p:nvPicPr>
          <p:cNvPr id="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9552" y="515719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«КОТЕНОК»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</a:t>
            </a:r>
            <a:r>
              <a:rPr lang="ru-RU" dirty="0" err="1"/>
              <a:t>рассуждалки</a:t>
            </a:r>
            <a:r>
              <a:rPr lang="ru-RU" dirty="0"/>
              <a:t>»</a:t>
            </a:r>
            <a:br>
              <a:rPr lang="ru-RU" dirty="0"/>
            </a:br>
            <a:r>
              <a:rPr lang="ru-RU" dirty="0"/>
              <a:t>40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7344816" cy="5043586"/>
          </a:xfrm>
        </p:spPr>
        <p:txBody>
          <a:bodyPr/>
          <a:lstStyle/>
          <a:p>
            <a:pPr>
              <a:buNone/>
            </a:pPr>
            <a:r>
              <a:rPr lang="ru-RU" sz="3200" dirty="0"/>
              <a:t>Является ли это произведение стихотворением? Докажите.</a:t>
            </a:r>
          </a:p>
          <a:p>
            <a:pPr>
              <a:buNone/>
            </a:pPr>
            <a:endParaRPr lang="ru-RU" sz="3200" dirty="0"/>
          </a:p>
          <a:p>
            <a:pPr>
              <a:buNone/>
            </a:pPr>
            <a:r>
              <a:rPr lang="ru-RU" sz="3200" dirty="0"/>
              <a:t>Я карандаш с бумагой взял, нарисовал дорогу, на ней быка нарисовал, а рядом с ним корову.</a:t>
            </a:r>
          </a:p>
        </p:txBody>
      </p:sp>
      <p:pic>
        <p:nvPicPr>
          <p:cNvPr id="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</a:t>
            </a:r>
            <a:r>
              <a:rPr lang="ru-RU" dirty="0" err="1"/>
              <a:t>Рассуждалки</a:t>
            </a:r>
            <a:r>
              <a:rPr lang="ru-RU" dirty="0"/>
              <a:t>»</a:t>
            </a:r>
            <a:br>
              <a:rPr lang="ru-RU" dirty="0"/>
            </a:br>
            <a:r>
              <a:rPr lang="ru-RU" dirty="0"/>
              <a:t>50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1915" y="2203351"/>
            <a:ext cx="7992888" cy="5043586"/>
          </a:xfrm>
        </p:spPr>
        <p:txBody>
          <a:bodyPr/>
          <a:lstStyle/>
          <a:p>
            <a:pPr>
              <a:buNone/>
            </a:pPr>
            <a:r>
              <a:rPr lang="ru-RU" sz="3200" dirty="0"/>
              <a:t>Определите, из какого стихотворения эти строки, найдите произведение в учебнике и зачитайте четверостишье.</a:t>
            </a:r>
          </a:p>
          <a:p>
            <a:pPr>
              <a:buNone/>
            </a:pPr>
            <a:endParaRPr lang="ru-RU" sz="3200" dirty="0"/>
          </a:p>
          <a:p>
            <a:pPr>
              <a:buNone/>
            </a:pPr>
            <a:r>
              <a:rPr lang="ru-RU" sz="3200" dirty="0"/>
              <a:t>И память о летнем рассвете</a:t>
            </a:r>
          </a:p>
          <a:p>
            <a:pPr>
              <a:buNone/>
            </a:pPr>
            <a:r>
              <a:rPr lang="ru-RU" sz="3200" dirty="0"/>
              <a:t>Я в город с собой унесу…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</a:t>
            </a:r>
            <a:r>
              <a:rPr lang="ru-RU" dirty="0" err="1"/>
              <a:t>Рассуждалки</a:t>
            </a:r>
            <a:r>
              <a:rPr lang="ru-RU" dirty="0"/>
              <a:t>»</a:t>
            </a:r>
            <a:br>
              <a:rPr lang="ru-RU" dirty="0"/>
            </a:br>
            <a:r>
              <a:rPr lang="ru-RU" dirty="0"/>
              <a:t>60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7276" y="1988840"/>
            <a:ext cx="7992888" cy="5043586"/>
          </a:xfrm>
        </p:spPr>
        <p:txBody>
          <a:bodyPr/>
          <a:lstStyle/>
          <a:p>
            <a:pPr>
              <a:buNone/>
            </a:pPr>
            <a:r>
              <a:rPr lang="ru-RU" sz="3200" dirty="0"/>
              <a:t>Определите, из какого стихотворения эти строки, найдите произведение в учебнике и зачитайте четверостишье.</a:t>
            </a:r>
          </a:p>
          <a:p>
            <a:pPr>
              <a:buNone/>
            </a:pPr>
            <a:endParaRPr lang="ru-RU" sz="3200" dirty="0"/>
          </a:p>
          <a:p>
            <a:pPr>
              <a:buNone/>
            </a:pPr>
            <a:r>
              <a:rPr lang="ru-RU" sz="3200" dirty="0"/>
              <a:t>День с утра стоял ненастный,</a:t>
            </a:r>
          </a:p>
          <a:p>
            <a:pPr>
              <a:buNone/>
            </a:pPr>
            <a:r>
              <a:rPr lang="ru-RU" sz="3200" dirty="0"/>
              <a:t>Лужи серые везде…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4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0156"/>
            <a:ext cx="8964488" cy="1054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cs typeface="Times New Roman" pitchFamily="18" charset="0"/>
              </a:rPr>
              <a:t>Правила работы в группах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11680"/>
            <a:ext cx="8205899" cy="42062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Работать дружно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Быть внимательными друг к другу, вежливыми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Разговаривать в полголоса, не отвлекаться на посторонние дела, не мешать друг к другу, вовремя оказывать помощь.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Своевременно выполнять задания.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Следить за временем, доводить начатое дело до конца. </a:t>
            </a:r>
          </a:p>
          <a:p>
            <a:pPr>
              <a:defRPr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72254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986" y="404664"/>
            <a:ext cx="7239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Категория «Кто это?»</a:t>
            </a:r>
            <a:br>
              <a:rPr lang="ru-RU" dirty="0"/>
            </a:br>
            <a:r>
              <a:rPr lang="ru-RU" dirty="0"/>
              <a:t>20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7421" y="1984061"/>
            <a:ext cx="8892480" cy="3168352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    Поэт и писатель, сказочник и баснописец, переводчик и драматург. Родился в Москве 13 марта 1913 года. Число 13 считал счастливым. Писать начал очень рано. По его произведениям созданы всеми вами любимые мультфильмы: «Как старик корову продавал», «Дядя Степа», «На лесной эстраде», «Сказки для больших и маленьких».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132445"/>
            <a:ext cx="6773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С.В. Михалков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653136"/>
            <a:ext cx="980515" cy="958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838" y="476672"/>
            <a:ext cx="7239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Категория «Кто это?»</a:t>
            </a:r>
            <a:br>
              <a:rPr lang="ru-RU" dirty="0"/>
            </a:br>
            <a:r>
              <a:rPr lang="ru-RU" dirty="0"/>
              <a:t>30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355" y="2276872"/>
            <a:ext cx="8362531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/>
              <a:t>    Первая детская книга  называлась — «Детки в клетке» и   была выпущена в 1923 году.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4365104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С. Я. Маршак 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860" y="5661248"/>
            <a:ext cx="1031140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878" y="404664"/>
            <a:ext cx="7239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Категория «Кто это?»</a:t>
            </a:r>
            <a:br>
              <a:rPr lang="ru-RU" dirty="0"/>
            </a:br>
            <a:r>
              <a:rPr lang="ru-RU" dirty="0"/>
              <a:t>40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8892480" cy="6093295"/>
          </a:xfrm>
        </p:spPr>
        <p:txBody>
          <a:bodyPr/>
          <a:lstStyle/>
          <a:p>
            <a:pPr>
              <a:buNone/>
            </a:pPr>
            <a:r>
              <a:rPr lang="ru-RU" sz="3200" i="1" dirty="0"/>
              <a:t>   Русская советская детская поэтесса, писательница, киносценарист, радиоведущая.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5104" y="421731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А.Л. </a:t>
            </a:r>
            <a:r>
              <a:rPr lang="ru-RU" sz="6000" dirty="0" err="1"/>
              <a:t>Барто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239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Категория «Кто это?»</a:t>
            </a:r>
            <a:br>
              <a:rPr lang="ru-RU" dirty="0"/>
            </a:br>
            <a:r>
              <a:rPr lang="ru-RU" dirty="0"/>
              <a:t>50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676456" cy="6093295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     Дочь багажного кассира на станции Курск-I, внучка священника собиралась стать учительницей. Каждый день, в любую погоду, в самодельных башмаках на верёвочной подошве (время было трудное: двадцатые годы) шла она за семь километров от дома в Курский педагогический институт. Но желание писать оказалось сильнее, и тогда же  в альманахе курских поэтов появились первые лирические стихи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5340322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Е. А. Благинина 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509867"/>
            <a:ext cx="1259632" cy="1231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2132856"/>
            <a:ext cx="4464496" cy="2376264"/>
          </a:xfrm>
        </p:spPr>
        <p:txBody>
          <a:bodyPr/>
          <a:lstStyle/>
          <a:p>
            <a:pPr>
              <a:buNone/>
            </a:pPr>
            <a:r>
              <a:rPr lang="ru-RU" dirty="0"/>
              <a:t>По иллюстрации назови произведение и автора.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952" y="5229200"/>
            <a:ext cx="5004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«В театре», </a:t>
            </a:r>
          </a:p>
          <a:p>
            <a:pPr algn="ctr"/>
            <a:r>
              <a:rPr lang="ru-RU" sz="3200" b="1" dirty="0"/>
              <a:t>А.Л. </a:t>
            </a:r>
            <a:r>
              <a:rPr lang="ru-RU" sz="3200" b="1" dirty="0" err="1"/>
              <a:t>Барто</a:t>
            </a:r>
            <a:endParaRPr lang="ru-RU" sz="32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0"/>
            <a:ext cx="7239000" cy="76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Кот в мешке</a:t>
            </a:r>
          </a:p>
        </p:txBody>
      </p:sp>
      <p:pic>
        <p:nvPicPr>
          <p:cNvPr id="8" name="Picture 2" descr="http://vignette2.wikia.nocookie.net/tgrotter/images/7/71/%D0%A1%D0%B2%D0%B8%D1%82%D0%BE%D0%BA.png/revision/latest?cb=20130529011405&amp;path-prefix=ru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4670" y="5805264"/>
            <a:ext cx="883834" cy="864096"/>
          </a:xfrm>
          <a:prstGeom prst="rect">
            <a:avLst/>
          </a:prstGeom>
          <a:noFill/>
        </p:spPr>
      </p:pic>
      <p:pic>
        <p:nvPicPr>
          <p:cNvPr id="7" name="Picture 3" descr="C:\Users\макси\Desktop\117865852_5289008_nelidov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370153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941168"/>
            <a:ext cx="8208912" cy="1368152"/>
          </a:xfrm>
        </p:spPr>
        <p:txBody>
          <a:bodyPr/>
          <a:lstStyle/>
          <a:p>
            <a:pPr>
              <a:buNone/>
            </a:pPr>
            <a:r>
              <a:rPr lang="ru-RU" dirty="0"/>
              <a:t>По иллюстрации назови произведение и автора.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5592142"/>
            <a:ext cx="5004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«Котенок», </a:t>
            </a:r>
          </a:p>
          <a:p>
            <a:pPr algn="ctr"/>
            <a:r>
              <a:rPr lang="ru-RU" sz="3200" b="1" dirty="0"/>
              <a:t>Е. А. Благинина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0"/>
            <a:ext cx="7239000" cy="76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Кот в мешке</a:t>
            </a:r>
          </a:p>
        </p:txBody>
      </p:sp>
      <p:pic>
        <p:nvPicPr>
          <p:cNvPr id="7" name="Picture 2" descr="http://vignette2.wikia.nocookie.net/tgrotter/images/7/71/%D0%A1%D0%B2%D0%B8%D1%82%D0%BE%D0%BA.png/revision/latest?cb=20130529011405&amp;path-prefix=ru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5877272"/>
            <a:ext cx="810181" cy="792088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\Благинина\blag05.jpg"/>
          <p:cNvPicPr>
            <a:picLocks noChangeAspect="1" noChangeArrowheads="1"/>
          </p:cNvPicPr>
          <p:nvPr/>
        </p:nvPicPr>
        <p:blipFill rotWithShape="1">
          <a:blip r:embed="rId5"/>
          <a:srcRect l="4863" t="22151" r="51257" b="35303"/>
          <a:stretch/>
        </p:blipFill>
        <p:spPr bwMode="auto">
          <a:xfrm>
            <a:off x="395536" y="997326"/>
            <a:ext cx="5760640" cy="38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620688"/>
          </a:xfrm>
        </p:spPr>
        <p:txBody>
          <a:bodyPr/>
          <a:lstStyle/>
          <a:p>
            <a:pPr algn="ctr"/>
            <a:r>
              <a:rPr lang="ru-RU" dirty="0"/>
              <a:t>Выберите вопрос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631635"/>
              </p:ext>
            </p:extLst>
          </p:nvPr>
        </p:nvGraphicFramePr>
        <p:xfrm>
          <a:off x="323528" y="764704"/>
          <a:ext cx="8388423" cy="626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6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471">
                <a:tc>
                  <a:txBody>
                    <a:bodyPr/>
                    <a:lstStyle/>
                    <a:p>
                      <a:pPr marL="0" indent="0" algn="ctr" defTabSz="1081088"/>
                      <a:r>
                        <a:rPr lang="ru-RU" sz="2400" dirty="0"/>
                        <a:t>Категория</a:t>
                      </a:r>
                      <a:r>
                        <a:rPr lang="ru-RU" sz="2400" baseline="0" dirty="0"/>
                        <a:t> «Разминка»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Категория</a:t>
                      </a:r>
                      <a:r>
                        <a:rPr lang="ru-RU" sz="2400" baseline="0" dirty="0"/>
                        <a:t> «Автор»</a:t>
                      </a:r>
                      <a:endParaRPr lang="ru-RU" sz="2400" dirty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Категория</a:t>
                      </a:r>
                      <a:r>
                        <a:rPr lang="ru-RU" sz="2400" baseline="0" dirty="0"/>
                        <a:t> «</a:t>
                      </a:r>
                      <a:r>
                        <a:rPr lang="ru-RU" sz="2400" baseline="0" dirty="0" err="1"/>
                        <a:t>Рассуждалки</a:t>
                      </a:r>
                      <a:r>
                        <a:rPr lang="ru-RU" sz="2400" baseline="0" dirty="0"/>
                        <a:t>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Категория</a:t>
                      </a:r>
                      <a:r>
                        <a:rPr lang="ru-RU" sz="2400" baseline="0" dirty="0"/>
                        <a:t> «Кто это?»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10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20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20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20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20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30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30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30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40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40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4" action="ppaction://hlinksldjump"/>
                        </a:rPr>
                        <a:t>40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5" action="ppaction://hlinksldjump"/>
                        </a:rPr>
                        <a:t>40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6" action="ppaction://hlinksldjump"/>
                        </a:rPr>
                        <a:t>50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7" action="ppaction://hlinksldjump"/>
                        </a:rPr>
                        <a:t>50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8" action="ppaction://hlinksldjump"/>
                        </a:rPr>
                        <a:t>50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19" action="ppaction://hlinksldjump"/>
                        </a:rPr>
                        <a:t>50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20" action="ppaction://hlinksldjump"/>
                        </a:rPr>
                        <a:t>60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>
                          <a:solidFill>
                            <a:schemeClr val="tx1"/>
                          </a:solidFill>
                          <a:hlinkClick r:id="rId21" action="ppaction://hlinksldjump"/>
                        </a:rPr>
                        <a:t>60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«Разминка»</a:t>
            </a:r>
            <a:br>
              <a:rPr lang="ru-RU" dirty="0"/>
            </a:br>
            <a:r>
              <a:rPr lang="ru-RU" dirty="0"/>
              <a:t>10</a:t>
            </a:r>
          </a:p>
        </p:txBody>
      </p:sp>
      <p:pic>
        <p:nvPicPr>
          <p:cNvPr id="2150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25144"/>
            <a:ext cx="1988627" cy="194421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77889" y="2276872"/>
            <a:ext cx="7239000" cy="389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None/>
            </a:pPr>
            <a:r>
              <a:rPr lang="ru-RU" sz="3600" dirty="0"/>
              <a:t>Последовательный ряд звуков, повышающийся или понижающийся в пределах одной или несколько октав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42436" y="4869160"/>
            <a:ext cx="5760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/>
              <a:t>ГА́ММА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803" y="620688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«Разминка»</a:t>
            </a:r>
            <a:br>
              <a:rPr lang="ru-RU" dirty="0"/>
            </a:br>
            <a:r>
              <a:rPr lang="ru-RU" dirty="0"/>
              <a:t>20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7239000" cy="3891459"/>
          </a:xfrm>
        </p:spPr>
        <p:txBody>
          <a:bodyPr/>
          <a:lstStyle/>
          <a:p>
            <a:pPr algn="ctr">
              <a:buNone/>
            </a:pPr>
            <a:r>
              <a:rPr lang="ru-RU" sz="3600" dirty="0"/>
              <a:t>Как зовут Благинину?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4163175"/>
            <a:ext cx="5890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Елена Александровна  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«Разминка»</a:t>
            </a:r>
            <a:br>
              <a:rPr lang="ru-RU" dirty="0"/>
            </a:br>
            <a:r>
              <a:rPr lang="ru-RU" dirty="0"/>
              <a:t>30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564904"/>
            <a:ext cx="8172400" cy="3891459"/>
          </a:xfrm>
        </p:spPr>
        <p:txBody>
          <a:bodyPr/>
          <a:lstStyle/>
          <a:p>
            <a:pPr algn="ctr">
              <a:buNone/>
            </a:pPr>
            <a:r>
              <a:rPr lang="ru-RU" sz="3600" dirty="0"/>
              <a:t>Раздел учебника, который мы изучаем.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4149080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Поэтическая тетрадь 2 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803" y="332656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«Разминка»</a:t>
            </a:r>
            <a:br>
              <a:rPr lang="ru-RU" dirty="0"/>
            </a:br>
            <a:r>
              <a:rPr lang="ru-RU" dirty="0"/>
              <a:t>40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20888"/>
            <a:ext cx="8172400" cy="3891459"/>
          </a:xfrm>
        </p:spPr>
        <p:txBody>
          <a:bodyPr/>
          <a:lstStyle/>
          <a:p>
            <a:pPr algn="ctr">
              <a:buNone/>
            </a:pPr>
            <a:r>
              <a:rPr lang="ru-RU" sz="3600" dirty="0"/>
              <a:t>Узнайте произведение по ключевым словам.</a:t>
            </a:r>
          </a:p>
          <a:p>
            <a:pPr algn="ctr">
              <a:buNone/>
            </a:pPr>
            <a:r>
              <a:rPr lang="ru-RU" sz="3600" dirty="0"/>
              <a:t>Гаммы, врач, командировка.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4838567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«Разлука»  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987" y="404664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«Разминка»</a:t>
            </a:r>
            <a:br>
              <a:rPr lang="ru-RU" dirty="0"/>
            </a:br>
            <a:r>
              <a:rPr lang="ru-RU" dirty="0"/>
              <a:t>50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95536" y="1983813"/>
            <a:ext cx="7416824" cy="144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 pitchFamily="18" charset="2"/>
              <a:buNone/>
            </a:pPr>
            <a:r>
              <a:rPr lang="ru-RU" sz="3600" dirty="0"/>
              <a:t>Синоним к слову волшебница</a:t>
            </a:r>
          </a:p>
          <a:p>
            <a:pPr>
              <a:buFont typeface="Wingdings 2" pitchFamily="18" charset="2"/>
              <a:buNone/>
            </a:pP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20136" y="479510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ФЕЯ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Категория «Кто автор?»</a:t>
            </a:r>
            <a:br>
              <a:rPr lang="ru-RU" dirty="0"/>
            </a:br>
            <a:r>
              <a:rPr lang="ru-RU" dirty="0"/>
              <a:t>10</a:t>
            </a:r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25144"/>
            <a:ext cx="1988627" cy="19442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339752" y="5697252"/>
            <a:ext cx="4334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 А.Л. </a:t>
            </a:r>
            <a:r>
              <a:rPr lang="ru-RU" sz="6000" dirty="0" err="1"/>
              <a:t>Барто</a:t>
            </a:r>
            <a:endParaRPr lang="ru-RU" sz="6000" dirty="0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204375" y="2278369"/>
            <a:ext cx="6156176" cy="3891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sz="3600" dirty="0"/>
              <a:t>Я сейчас увижу фею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В белом шарфе и венке.</a:t>
            </a:r>
          </a:p>
          <a:p>
            <a:pPr>
              <a:buFont typeface="Wingdings" pitchFamily="2" charset="2"/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f16401594_win3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051105_TF16401594_Win32" id="{EC700FA0-4BB6-454E-810B-9E8C6C0A036A}" vid="{72821D32-F7B4-4764-916F-D0D565F1D72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tf16401594_win32</Template>
  <TotalTime>670</TotalTime>
  <Words>734</Words>
  <Application>Microsoft Office PowerPoint</Application>
  <PresentationFormat>Экран (4:3)</PresentationFormat>
  <Paragraphs>123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Bahnschrift SemiCondensed</vt:lpstr>
      <vt:lpstr>Calibri</vt:lpstr>
      <vt:lpstr>Calibri Light</vt:lpstr>
      <vt:lpstr>Times New Roman</vt:lpstr>
      <vt:lpstr>Wingdings</vt:lpstr>
      <vt:lpstr>Wingdings 2</vt:lpstr>
      <vt:lpstr>tf16401594_win32</vt:lpstr>
      <vt:lpstr>Презентация PowerPoint</vt:lpstr>
      <vt:lpstr>        Правила работы в группах.</vt:lpstr>
      <vt:lpstr>Выберите вопрос</vt:lpstr>
      <vt:lpstr>Категория «Разминка» 10</vt:lpstr>
      <vt:lpstr>Категория «Разминка» 20</vt:lpstr>
      <vt:lpstr>Категория «Разминка» 30</vt:lpstr>
      <vt:lpstr>Категория «Разминка» 40</vt:lpstr>
      <vt:lpstr>Категория «Разминка» 50</vt:lpstr>
      <vt:lpstr>Категория «Кто автор?» 10</vt:lpstr>
      <vt:lpstr>Категория «Кто автор?» 20</vt:lpstr>
      <vt:lpstr>Категория «Кто автор?» 30</vt:lpstr>
      <vt:lpstr>Кот в мешке</vt:lpstr>
      <vt:lpstr>Категория «Кто автор?» 50</vt:lpstr>
      <vt:lpstr>Категория «Рассуждалки» 10</vt:lpstr>
      <vt:lpstr>Категория «Рассуждалки» 20</vt:lpstr>
      <vt:lpstr>Категория «Рассуждалки» 30</vt:lpstr>
      <vt:lpstr>Категория «рассуждалки» 40</vt:lpstr>
      <vt:lpstr>Категория «Рассуждалки» 50</vt:lpstr>
      <vt:lpstr>Категория «Рассуждалки» 60</vt:lpstr>
      <vt:lpstr>Категория «Кто это?» 20</vt:lpstr>
      <vt:lpstr>Категория «Кто это?» 30</vt:lpstr>
      <vt:lpstr>Категория «Кто это?» 40</vt:lpstr>
      <vt:lpstr>Категория «Кто это?» 50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Екатерина</cp:lastModifiedBy>
  <cp:revision>76</cp:revision>
  <dcterms:created xsi:type="dcterms:W3CDTF">2014-01-13T19:52:30Z</dcterms:created>
  <dcterms:modified xsi:type="dcterms:W3CDTF">2022-03-30T10:38:46Z</dcterms:modified>
</cp:coreProperties>
</file>