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318" r:id="rId3"/>
    <p:sldId id="314" r:id="rId4"/>
    <p:sldId id="303" r:id="rId5"/>
    <p:sldId id="342" r:id="rId6"/>
    <p:sldId id="343" r:id="rId7"/>
    <p:sldId id="344" r:id="rId8"/>
    <p:sldId id="340" r:id="rId9"/>
    <p:sldId id="337" r:id="rId10"/>
    <p:sldId id="34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 snapToGrid="0">
      <p:cViewPr varScale="1">
        <p:scale>
          <a:sx n="62" d="100"/>
          <a:sy n="62" d="100"/>
        </p:scale>
        <p:origin x="25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A5816-C23B-4291-9995-66E1DDDBBDD3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09919-B1D7-4BF9-BDBB-7DF614DADA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8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9919-B1D7-4BF9-BDBB-7DF614DADA3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9919-B1D7-4BF9-BDBB-7DF614DADA3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9919-B1D7-4BF9-BDBB-7DF614DADA3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09919-B1D7-4BF9-BDBB-7DF614DADA3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9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37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1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59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85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2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2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6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76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58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22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44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83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94BB7-DDC2-4B8D-A395-9F840E3A438E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523C05-D80F-4528-914D-C616EAC83C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97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A32EA-8384-2CE2-1F65-35D513252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40081"/>
            <a:ext cx="8355390" cy="34107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Формирование коммуникативных навыков у детей с ЗПР посредством театрализованной деятельности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087BEC-8444-DD38-681D-23B19DD8F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2666" y="4660433"/>
            <a:ext cx="8030633" cy="10968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Воспитатель Муниципального бюджетного дошкольного образовательного учреждения «Детский сад компенсирующего вида №34» городского округа Кинешма Ивановской области</a:t>
            </a:r>
          </a:p>
          <a:p>
            <a:r>
              <a:rPr lang="ru-RU" b="1" i="1" dirty="0">
                <a:solidFill>
                  <a:srgbClr val="7030A0"/>
                </a:solidFill>
              </a:rPr>
              <a:t>Зайцева Юлия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597671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Вдохновение\Зайцева\NK-101-Pal-chikovyy-teatr-Domashniye-lyubimtsy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12320">
            <a:off x="9117827" y="383335"/>
            <a:ext cx="2721125" cy="224356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387295"/>
            <a:ext cx="11247966" cy="12039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Спасибо за внимание!</a:t>
            </a:r>
          </a:p>
        </p:txBody>
      </p:sp>
      <p:pic>
        <p:nvPicPr>
          <p:cNvPr id="4" name="Picture 2" descr="C:\Users\Admin\Desktop\Вдохновение\Зайцева\20221031_091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2" y="1810018"/>
            <a:ext cx="5450076" cy="418782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6" name="Picture 4" descr="C:\Users\Admin\Desktop\Вдохновение\Зайцева\uk12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0873">
            <a:off x="126664" y="1625601"/>
            <a:ext cx="3341511" cy="4699000"/>
          </a:xfrm>
          <a:prstGeom prst="rect">
            <a:avLst/>
          </a:prstGeom>
          <a:noFill/>
        </p:spPr>
      </p:pic>
      <p:pic>
        <p:nvPicPr>
          <p:cNvPr id="3077" name="Picture 5" descr="C:\Users\Admin\Desktop\Вдохновение\Зайцева\6320951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87159" y="3273286"/>
            <a:ext cx="2526237" cy="308830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1" y="241301"/>
            <a:ext cx="11671300" cy="118454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Формирование коммуникативных навыков </a:t>
            </a:r>
          </a:p>
          <a:p>
            <a:pPr algn="ctr">
              <a:buNone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у детей с ЗПР посредством театрализованной деятельности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2822">
            <a:off x="365979" y="2165573"/>
            <a:ext cx="5522994" cy="3688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1A8BF2-9EAD-C5AD-D5E4-C7D7DD1B83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1352">
            <a:off x="5951669" y="2053643"/>
            <a:ext cx="5491030" cy="40370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1999" y="457201"/>
            <a:ext cx="10365783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FF0000"/>
                </a:solidFill>
              </a:rPr>
              <a:t>Театрализованная деятельность направлена на решение множества задач:</a:t>
            </a:r>
          </a:p>
          <a:p>
            <a:pPr lvl="0" algn="ctr"/>
            <a:endParaRPr lang="ru-RU" sz="3200" b="1" i="1" dirty="0">
              <a:solidFill>
                <a:srgbClr val="7030A0"/>
              </a:solidFill>
            </a:endParaRPr>
          </a:p>
          <a:p>
            <a:pPr lvl="0" algn="ctr">
              <a:buFontTx/>
              <a:buChar char="-"/>
            </a:pPr>
            <a:r>
              <a:rPr lang="ru-RU" sz="3200" b="1" i="1" dirty="0">
                <a:solidFill>
                  <a:srgbClr val="7030A0"/>
                </a:solidFill>
              </a:rPr>
              <a:t>облегчение адаптации детей к детскому саду,</a:t>
            </a:r>
          </a:p>
          <a:p>
            <a:pPr lvl="0" algn="ctr">
              <a:buFontTx/>
              <a:buChar char="-"/>
            </a:pPr>
            <a:r>
              <a:rPr lang="ru-RU" sz="3200" b="1" i="1" dirty="0">
                <a:solidFill>
                  <a:srgbClr val="7030A0"/>
                </a:solidFill>
              </a:rPr>
              <a:t>развитие эмоциональной сферы,</a:t>
            </a:r>
          </a:p>
          <a:p>
            <a:pPr algn="ctr"/>
            <a:r>
              <a:rPr lang="ru-RU" sz="3200" b="1" i="1" dirty="0">
                <a:solidFill>
                  <a:srgbClr val="00B050"/>
                </a:solidFill>
              </a:rPr>
              <a:t>-реализация творческих возможностей детей,</a:t>
            </a:r>
          </a:p>
          <a:p>
            <a:pPr algn="ctr"/>
            <a:r>
              <a:rPr lang="ru-RU" sz="3200" b="1" i="1" dirty="0">
                <a:solidFill>
                  <a:srgbClr val="0070C0"/>
                </a:solidFill>
              </a:rPr>
              <a:t>-речевое развитие,</a:t>
            </a:r>
          </a:p>
          <a:p>
            <a:pPr algn="ctr"/>
            <a:r>
              <a:rPr lang="ru-RU" sz="3200" b="1" i="1" dirty="0">
                <a:solidFill>
                  <a:schemeClr val="accent4">
                    <a:lumMod val="75000"/>
                  </a:schemeClr>
                </a:solidFill>
              </a:rPr>
              <a:t>-формирование умения взаимодействия с детьми и взрослыми в соответствии с социальными нормами.</a:t>
            </a:r>
          </a:p>
          <a:p>
            <a:pPr marL="514350" lvl="0" indent="-514350"/>
            <a:endParaRPr lang="ru-RU" sz="2800" i="1" dirty="0">
              <a:solidFill>
                <a:srgbClr val="FF0000"/>
              </a:solidFill>
            </a:endParaRPr>
          </a:p>
          <a:p>
            <a:pPr marL="514350" lvl="0" indent="-514350"/>
            <a:endParaRPr lang="ru-RU" sz="2800" i="1" dirty="0">
              <a:solidFill>
                <a:srgbClr val="FF0000"/>
              </a:solidFill>
            </a:endParaRPr>
          </a:p>
          <a:p>
            <a:pPr marL="514350" lvl="0" indent="-514350" algn="ctr"/>
            <a:endParaRPr lang="ru-RU" sz="2800" i="1" dirty="0">
              <a:solidFill>
                <a:srgbClr val="FF0000"/>
              </a:solidFill>
            </a:endParaRPr>
          </a:p>
          <a:p>
            <a:pPr marL="514350" lvl="0" indent="-514350" algn="ctr"/>
            <a:endParaRPr lang="ru-RU" sz="2800" b="1" dirty="0">
              <a:solidFill>
                <a:srgbClr val="FF0000"/>
              </a:solidFill>
            </a:endParaRPr>
          </a:p>
          <a:p>
            <a:pPr marL="514350" lvl="0" indent="-514350" algn="ctr"/>
            <a:endParaRPr lang="ru-RU" sz="2800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3360"/>
            <a:ext cx="11247966" cy="120396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Театрализованная деятельность способна облегчить адаптацию ребёнка к детскому саду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20224">
            <a:off x="909752" y="1872131"/>
            <a:ext cx="5360152" cy="301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>
            <a:extLst>
              <a:ext uri="{FF2B5EF4-FFF2-40B4-BE49-F238E27FC236}">
                <a16:creationId xmlns:a16="http://schemas.microsoft.com/office/drawing/2014/main" id="{F357B8AE-0952-D8A2-0B2C-BD73948A30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22178" y="4705617"/>
            <a:ext cx="3232101" cy="196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>
            <a:extLst>
              <a:ext uri="{FF2B5EF4-FFF2-40B4-BE49-F238E27FC236}">
                <a16:creationId xmlns:a16="http://schemas.microsoft.com/office/drawing/2014/main" id="{847D5927-CE68-3817-7827-59958F45B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73965">
            <a:off x="5999251" y="4973632"/>
            <a:ext cx="3110412" cy="180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76F989-410C-2E8A-1AB0-A778A763E4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18765"/>
          <a:stretch/>
        </p:blipFill>
        <p:spPr>
          <a:xfrm rot="320411">
            <a:off x="6383166" y="1757652"/>
            <a:ext cx="4970137" cy="34460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3360"/>
            <a:ext cx="12192000" cy="120396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Театрализованная деятельность помогает сформировать эмоциональную отзывчивость, учит выражать чувства, проявлять сочувствие</a:t>
            </a:r>
          </a:p>
        </p:txBody>
      </p:sp>
      <p:pic>
        <p:nvPicPr>
          <p:cNvPr id="10" name="Содержимое 9">
            <a:extLst>
              <a:ext uri="{FF2B5EF4-FFF2-40B4-BE49-F238E27FC236}">
                <a16:creationId xmlns:a16="http://schemas.microsoft.com/office/drawing/2014/main" id="{67229297-A35C-9A6B-93D1-682614F156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b="17606"/>
          <a:stretch/>
        </p:blipFill>
        <p:spPr>
          <a:xfrm>
            <a:off x="3048000" y="1088466"/>
            <a:ext cx="5041899" cy="333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5">
            <a:extLst>
              <a:ext uri="{FF2B5EF4-FFF2-40B4-BE49-F238E27FC236}">
                <a16:creationId xmlns:a16="http://schemas.microsoft.com/office/drawing/2014/main" id="{E4B2DBB6-FFFB-2571-802F-DFE747D351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9078">
            <a:off x="7876022" y="1679362"/>
            <a:ext cx="3942749" cy="286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9572">
            <a:off x="1052857" y="4027211"/>
            <a:ext cx="4253612" cy="260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>
            <a:extLst>
              <a:ext uri="{FF2B5EF4-FFF2-40B4-BE49-F238E27FC236}">
                <a16:creationId xmlns:a16="http://schemas.microsoft.com/office/drawing/2014/main" id="{9C89E5CA-8B94-1281-2B48-5001D2BFA0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5673725" y="4190427"/>
            <a:ext cx="4184650" cy="2667573"/>
          </a:xfrm>
          <a:prstGeom prst="rect">
            <a:avLst/>
          </a:prstGeom>
        </p:spPr>
      </p:pic>
      <p:pic>
        <p:nvPicPr>
          <p:cNvPr id="14" name="Объект 18">
            <a:extLst>
              <a:ext uri="{FF2B5EF4-FFF2-40B4-BE49-F238E27FC236}">
                <a16:creationId xmlns:a16="http://schemas.microsoft.com/office/drawing/2014/main" id="{F3B518A2-0F81-E09D-F9D8-CD750ABA21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586">
            <a:off x="326037" y="1180080"/>
            <a:ext cx="278377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3360"/>
            <a:ext cx="11247966" cy="120396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На базе театрализованной деятельности развиваются творческие возможности детей</a:t>
            </a:r>
          </a:p>
        </p:txBody>
      </p:sp>
      <p:pic>
        <p:nvPicPr>
          <p:cNvPr id="10" name="Содержимое 9">
            <a:extLst>
              <a:ext uri="{FF2B5EF4-FFF2-40B4-BE49-F238E27FC236}">
                <a16:creationId xmlns:a16="http://schemas.microsoft.com/office/drawing/2014/main" id="{79EC2109-A81D-7A2D-CF51-7767166071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85485" y="1612900"/>
            <a:ext cx="5128314" cy="291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8A0200-C81E-EC46-E2C6-31617F413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533">
            <a:off x="8527729" y="2310380"/>
            <a:ext cx="3277051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94206B-7447-7FD1-CFC4-193283A17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669">
            <a:off x="292100" y="1832991"/>
            <a:ext cx="3556000" cy="277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9">
            <a:extLst>
              <a:ext uri="{FF2B5EF4-FFF2-40B4-BE49-F238E27FC236}">
                <a16:creationId xmlns:a16="http://schemas.microsoft.com/office/drawing/2014/main" id="{54261E96-EC4B-B405-72EF-B896337A3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98" y="4525142"/>
            <a:ext cx="3825902" cy="2155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>
            <a:extLst>
              <a:ext uri="{FF2B5EF4-FFF2-40B4-BE49-F238E27FC236}">
                <a16:creationId xmlns:a16="http://schemas.microsoft.com/office/drawing/2014/main" id="{06C4C29F-7E2E-8875-72BA-05E1C69997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/>
          <a:srcRect r="25408"/>
          <a:stretch/>
        </p:blipFill>
        <p:spPr>
          <a:xfrm>
            <a:off x="5578406" y="4483100"/>
            <a:ext cx="2900017" cy="218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3360"/>
            <a:ext cx="11247966" cy="120396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Театрализованная деятельность позволяет отработать различные речевые модели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5" name="Содержимое 5">
            <a:extLst>
              <a:ext uri="{FF2B5EF4-FFF2-40B4-BE49-F238E27FC236}">
                <a16:creationId xmlns:a16="http://schemas.microsoft.com/office/drawing/2014/main" id="{0E5C98A9-AB19-4B38-470B-B52B246F6F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348042">
            <a:off x="1622903" y="1434491"/>
            <a:ext cx="4517032" cy="259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2BBC20-D8A0-BFC9-6817-75D27184CB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0383" y="3978000"/>
            <a:ext cx="290904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520B8A-D083-56ED-DC75-D656FAC847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6668"/>
          <a:stretch/>
        </p:blipFill>
        <p:spPr>
          <a:xfrm>
            <a:off x="715053" y="4139131"/>
            <a:ext cx="3904439" cy="23759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89E5CA-8B94-1281-2B48-5001D2BFA0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7711">
            <a:off x="5944127" y="1310931"/>
            <a:ext cx="4731843" cy="3016391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0980" y="4360572"/>
            <a:ext cx="3934740" cy="214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9E154F62-62C1-886F-8451-769DD297EE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70561">
            <a:off x="81150" y="1398063"/>
            <a:ext cx="4594766" cy="258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77334" y="213360"/>
            <a:ext cx="11247966" cy="12039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Создание предметно-развивающей</a:t>
            </a:r>
            <a:r>
              <a:rPr kumimoji="0" lang="ru-RU" sz="32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среды для театрализованной деятельности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C:\Users\Admin\Desktop\Вдохновение\Зайцева\20221028_090625.jpg"/>
          <p:cNvPicPr>
            <a:picLocks noChangeAspect="1" noChangeArrowheads="1"/>
          </p:cNvPicPr>
          <p:nvPr/>
        </p:nvPicPr>
        <p:blipFill rotWithShape="1">
          <a:blip r:embed="rId3" cstate="print"/>
          <a:srcRect l="15082" r="24853"/>
          <a:stretch/>
        </p:blipFill>
        <p:spPr bwMode="auto">
          <a:xfrm rot="283630">
            <a:off x="4710774" y="1201599"/>
            <a:ext cx="3024140" cy="28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90C12B-1006-3D59-90C7-E6B91FAD5E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87549">
            <a:off x="253148" y="3846969"/>
            <a:ext cx="4760065" cy="2587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929417-DFDD-DA73-8967-E2181FA4C8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45489">
            <a:off x="8016668" y="1422399"/>
            <a:ext cx="4063261" cy="243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229297-A35C-9A6B-93D1-682614F156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17606"/>
          <a:stretch/>
        </p:blipFill>
        <p:spPr>
          <a:xfrm>
            <a:off x="4771892" y="3574305"/>
            <a:ext cx="4084674" cy="262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Admin\Desktop\Вдохновение\Зайцева\20221027_1557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671">
            <a:off x="8583050" y="4027004"/>
            <a:ext cx="3399085" cy="159909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" name="Picture 3" descr="C:\Users\Admin\Desktop\Вдохновение\Зайцева\20221027_1559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99400" y="5445900"/>
            <a:ext cx="2818158" cy="14121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F93E9-AE5B-D18A-B937-F27BA42E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3472"/>
            <a:ext cx="8596668" cy="11158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В процессе театрализованной деятельности у детей с ЗПР: </a:t>
            </a:r>
            <a:endParaRPr lang="ru-RU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001EF1-3742-7BCF-E46D-C5ABC702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9350"/>
            <a:ext cx="8596668" cy="5215177"/>
          </a:xfrm>
        </p:spPr>
        <p:txBody>
          <a:bodyPr>
            <a:normAutofit/>
          </a:bodyPr>
          <a:lstStyle/>
          <a:p>
            <a:pPr marL="514350" indent="-514350" algn="l">
              <a:buClrTx/>
              <a:buFont typeface="+mj-lt"/>
              <a:buAutoNum type="arabicPeriod"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Расширяются и углубляются знания детей об окружающем мире.</a:t>
            </a:r>
          </a:p>
          <a:p>
            <a:pPr marL="457200" indent="-457200" algn="l">
              <a:buClrTx/>
              <a:buFont typeface="+mj-lt"/>
              <a:buAutoNum type="arabicPeriod"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Развиваются психические процессы: внимание, память, восприятие, воображение.</a:t>
            </a:r>
          </a:p>
          <a:p>
            <a:pPr marL="514350" indent="-514350" algn="l">
              <a:buClrTx/>
              <a:buFont typeface="+mj-lt"/>
              <a:buAutoNum type="arabicPeriod"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Активизируется и совершенствуется словарный запас.</a:t>
            </a:r>
          </a:p>
          <a:p>
            <a:pPr marL="514350" indent="-514350" algn="l">
              <a:buClrTx/>
              <a:buFont typeface="+mj-lt"/>
              <a:buAutoNum type="arabicPeriod"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Совершенствуются моторика, координация, целенаправленность движений.</a:t>
            </a:r>
          </a:p>
          <a:p>
            <a:pPr marL="457200" indent="-457200" algn="l">
              <a:buClrTx/>
              <a:buFont typeface="+mj-lt"/>
              <a:buAutoNum type="arabicPeriod"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Развивается эмоционально-волевая сфера, дети знакомятся с чувствами, настроением героев, осваивают способы их внешнего выражения.</a:t>
            </a:r>
          </a:p>
          <a:p>
            <a:pPr marL="514350" indent="-514350" algn="l">
              <a:buClrTx/>
              <a:buFont typeface="+mj-lt"/>
              <a:buAutoNum type="arabicPeriod"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Происходит коррекция поведения.</a:t>
            </a:r>
          </a:p>
          <a:p>
            <a:pPr marL="514350" indent="-514350" algn="l">
              <a:buClrTx/>
              <a:buFont typeface="+mj-lt"/>
              <a:buAutoNum type="arabicPeriod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Ф</a:t>
            </a: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ормируется опыт нравственного поведения.</a:t>
            </a:r>
          </a:p>
          <a:p>
            <a:pPr marL="457200" indent="-457200" algn="l">
              <a:buClrTx/>
              <a:buFont typeface="+mj-lt"/>
              <a:buAutoNum type="arabicPeriod"/>
            </a:pPr>
            <a:r>
              <a:rPr lang="ru-RU" sz="1800" b="1" dirty="0">
                <a:solidFill>
                  <a:schemeClr val="bg2">
                    <a:lumMod val="25000"/>
                  </a:schemeClr>
                </a:solidFill>
              </a:rPr>
              <a:t>Стимулируется развитие творческой активности.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802">
            <a:off x="9044005" y="1270583"/>
            <a:ext cx="3042920" cy="231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AE6C80-C791-AB39-1288-C444747C6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7431"/>
          <a:stretch/>
        </p:blipFill>
        <p:spPr>
          <a:xfrm rot="21348497">
            <a:off x="8121655" y="4039509"/>
            <a:ext cx="3827906" cy="251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03450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1184</TotalTime>
  <Words>212</Words>
  <Application>Microsoft Office PowerPoint</Application>
  <PresentationFormat>Широкоэкранный</PresentationFormat>
  <Paragraphs>35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Аспект</vt:lpstr>
      <vt:lpstr>Формирование коммуникативных навыков у детей с ЗПР посредством театрализованной деятельности</vt:lpstr>
      <vt:lpstr>Презентация PowerPoint</vt:lpstr>
      <vt:lpstr>Презентация PowerPoint</vt:lpstr>
      <vt:lpstr>Театрализованная деятельность способна облегчить адаптацию ребёнка к детскому саду</vt:lpstr>
      <vt:lpstr>Театрализованная деятельность помогает сформировать эмоциональную отзывчивость, учит выражать чувства, проявлять сочувствие</vt:lpstr>
      <vt:lpstr>На базе театрализованной деятельности развиваются творческие возможности детей</vt:lpstr>
      <vt:lpstr>Театрализованная деятельность позволяет отработать различные речевые модели</vt:lpstr>
      <vt:lpstr>Презентация PowerPoint</vt:lpstr>
      <vt:lpstr>В процессе театрализованной деятельности у детей с ЗПР: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коммуникативных навыков у детей с ЗПР посредством театрализованной деятельности</dc:title>
  <dc:creator>Yulija</dc:creator>
  <cp:lastModifiedBy>Yulija</cp:lastModifiedBy>
  <cp:revision>36</cp:revision>
  <dcterms:created xsi:type="dcterms:W3CDTF">2022-10-26T13:46:02Z</dcterms:created>
  <dcterms:modified xsi:type="dcterms:W3CDTF">2022-11-01T19:28:05Z</dcterms:modified>
</cp:coreProperties>
</file>