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448"/>
    <a:srgbClr val="B78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2D028CD-723E-4FF3-8985-F1CBA4C017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75DC28-536E-4F00-BB1B-AA2C43514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90927F-EB72-4943-A4F1-25FF5E53C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0CD705-FD9C-431A-9936-FD52D62DC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D3D5ED-6FF7-49D3-857A-F3486226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F6BBED-EC30-4DEC-B12A-71F8041B0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37AFA3-985A-4D89-B5E5-07423B21B156}"/>
              </a:ext>
            </a:extLst>
          </p:cNvPr>
          <p:cNvSpPr/>
          <p:nvPr userDrawn="1"/>
        </p:nvSpPr>
        <p:spPr>
          <a:xfrm>
            <a:off x="1910773" y="1820718"/>
            <a:ext cx="8370454" cy="3216564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96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7F3CAA-8E71-4BD2-93FB-005705F93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F4E425-7FB2-4408-87B2-4440E07B6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8D655E-BA42-43E7-A63C-44526993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A2F260-AFE6-497B-BF69-1B8C4F49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47C45-2484-4D89-A819-B64A40BA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897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B08B826-827C-42EB-96F9-2DA0CB505F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9E56F4-C4E6-4A9E-A878-C0147243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2CAA4-6012-4EBC-B909-C525D7AF8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0025A-836F-428F-8319-DD9DA4520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2DFD92-E633-4414-8C31-CE6A0E194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7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489161-3B05-4A63-B015-C9159E087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32D32-9C39-4577-A70A-971695C7A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DC5CB-F1E9-43FD-B278-5ED6DC00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0491ED-3DD7-4AB0-898A-9E39949FA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704D1F-BB6E-4ECB-984F-0B07B43F5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1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2ED4D-3602-44B7-887E-3F033774C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F80791-2211-4C64-8674-818FA01B2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FC1121-B8F8-45EC-9FCF-5DB5FF3AA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08141A-8FFF-4ADF-A599-5DCEA9C52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793BEE-E39A-49C4-BD16-AC3E40E9A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08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26609-C50A-42E7-AA76-D1DDDA82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AF0E6E-0167-41B8-98DA-3145909C1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230466-33FE-4205-B98B-F249A668E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B33167-6E5B-4EB2-A670-21D8C0A6A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EED4446-AACE-43CB-AE88-3266FCF7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AA3AB0-060C-4B5F-AF5F-A35AF65E2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9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2DAD50-0A51-4A5B-8346-98C9F523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536379-36FA-4ED6-8436-43B77699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4CAC2B-1C42-4E50-AE4A-6CE7D78725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3345D9-B562-4DD6-A5AC-3E95C67B8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F63D96D-BE71-493B-93E5-20B2AFFE8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725A01-0D60-45AD-9474-A04E71BDF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048F86C-E6EB-4195-A5A5-652ACC3C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67313F-CEAF-46B1-BD19-78334930F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91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54A31-04C2-48CF-869A-A8D776B98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667DCA-DDC1-4CF2-8F6C-40644C21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8A0D09-1078-4D8A-AD01-0E64847B4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E5D6BFF-14BB-46ED-A926-FDA9D0AB9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74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CF65F2C-C71B-4806-8638-3C43E157D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DA252C-EF0B-47D1-A134-2402424C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E261A48-B0DC-456D-982D-1F1975B47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011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63B6B1-1B52-4B2A-AB6C-6580AEBB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8E2B1AC-2409-4E4B-9A81-6B62B1AC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B3F3E-D49B-46CC-91CB-EE7F0D88C2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9C7621-3D68-4D68-B936-8F44D31F4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6ADFF0-8117-43D9-84B8-D9F75A2DD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787D3A-5B9A-4D8B-A793-49A99DB9A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8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379DB-8F02-46BE-82BF-AB0BC3C38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6E6A392-4CF8-4FDF-9993-46F376817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9049F2-EBA3-4B2A-AC39-0D58FD4788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12D426-38AB-4CD6-AAE5-F0641371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7F651B-1A5B-41B3-B2BA-9B29235FE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17C398-CB9E-4D4C-83F3-B64F633F9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08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6581C7-E1D4-46AF-BC80-9ED9123B0D6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57ECA-4739-4B21-9FED-F50D3952B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1F9089-F8CD-4D91-AE28-EB32C5848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2B523F-8D37-4C1D-9BE5-325F5BBA62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5E52-305B-40B5-B0C8-2E701E7EDB1F}" type="datetimeFigureOut">
              <a:rPr lang="ru-RU" smtClean="0"/>
              <a:t>19.06.2023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3664F2-8598-4F2F-854A-42AD3B409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951EE7-4DEB-4E51-9C82-3A8A03549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13EFF8-34B1-4727-9724-E780F97AFFD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78A52F-9064-490D-9C2F-4EBA4260242A}"/>
              </a:ext>
            </a:extLst>
          </p:cNvPr>
          <p:cNvSpPr/>
          <p:nvPr userDrawn="1"/>
        </p:nvSpPr>
        <p:spPr>
          <a:xfrm>
            <a:off x="240145" y="212436"/>
            <a:ext cx="11711709" cy="6433128"/>
          </a:xfrm>
          <a:prstGeom prst="rect">
            <a:avLst/>
          </a:prstGeom>
          <a:solidFill>
            <a:schemeClr val="bg1">
              <a:alpha val="96000"/>
            </a:schemeClr>
          </a:solidFill>
          <a:ln w="793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75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swim4life.ru/swimming-training-programs/breaststrok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CF5CC-56AD-4A6D-B543-722F59A469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6470"/>
            <a:ext cx="9144000" cy="2387600"/>
          </a:xfrm>
        </p:spPr>
        <p:txBody>
          <a:bodyPr/>
          <a:lstStyle/>
          <a:p>
            <a:r>
              <a:rPr lang="ru-RU" dirty="0" smtClean="0">
                <a:solidFill>
                  <a:srgbClr val="002448"/>
                </a:solidFill>
                <a:latin typeface="Arial Rounded MT Bold" panose="020F0704030504030204" pitchFamily="34" charset="0"/>
              </a:rPr>
              <a:t>Плавание брассом и баттерфляем.</a:t>
            </a:r>
            <a:endParaRPr lang="ru-RU" dirty="0">
              <a:solidFill>
                <a:srgbClr val="002448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457" y="3944070"/>
            <a:ext cx="4762500" cy="3048000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1147AC-BC7D-4302-8B61-562A2B1CA5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82586" y="4539047"/>
            <a:ext cx="8785414" cy="496452"/>
          </a:xfrm>
        </p:spPr>
        <p:txBody>
          <a:bodyPr/>
          <a:lstStyle/>
          <a:p>
            <a:endParaRPr lang="ru-RU" dirty="0">
              <a:solidFill>
                <a:srgbClr val="0024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31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Брасс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89809"/>
            <a:ext cx="6601691" cy="4587154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Брасс – самый медленный и самый бесшумный стиль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перед </a:t>
            </a:r>
            <a:r>
              <a:rPr lang="ru-RU" dirty="0"/>
              <a:t>началом гребка руками тело пловца вытянуто, руки несколько развернуты ладонями кнаружи.</a:t>
            </a:r>
          </a:p>
          <a:p>
            <a:r>
              <a:rPr lang="ru-RU" dirty="0" smtClean="0"/>
              <a:t>руки </a:t>
            </a:r>
            <a:r>
              <a:rPr lang="ru-RU" dirty="0"/>
              <a:t>выполняют гребок в стороны вниз - назад, голова приподнимается за счет сгибания в шее.</a:t>
            </a:r>
          </a:p>
          <a:p>
            <a:r>
              <a:rPr lang="ru-RU" dirty="0" smtClean="0"/>
              <a:t>вдох </a:t>
            </a:r>
            <a:r>
              <a:rPr lang="ru-RU" dirty="0"/>
              <a:t>выполняется в момент, когда руки заканчивают гребок, а ноги начинают подтягиваться за счет </a:t>
            </a:r>
            <a:r>
              <a:rPr lang="ru-RU" dirty="0" smtClean="0"/>
              <a:t>сгибания в </a:t>
            </a:r>
            <a:r>
              <a:rPr lang="ru-RU" dirty="0"/>
              <a:t>коленных суставах.</a:t>
            </a:r>
          </a:p>
          <a:p>
            <a:r>
              <a:rPr lang="ru-RU" dirty="0" smtClean="0"/>
              <a:t>после </a:t>
            </a:r>
            <a:r>
              <a:rPr lang="ru-RU" dirty="0"/>
              <a:t>того как вдох закончен, голова опускается лицом в воду, ноги завершают подтягивание, </a:t>
            </a:r>
            <a:r>
              <a:rPr lang="ru-RU" dirty="0" smtClean="0"/>
              <a:t>приближаясь пятками </a:t>
            </a:r>
            <a:r>
              <a:rPr lang="ru-RU" dirty="0"/>
              <a:t>к ягодицам, руки выводятся вперед.</a:t>
            </a:r>
          </a:p>
          <a:p>
            <a:r>
              <a:rPr lang="ru-RU" dirty="0" smtClean="0"/>
              <a:t>рабочее </a:t>
            </a:r>
            <a:r>
              <a:rPr lang="ru-RU" dirty="0"/>
              <a:t>движение ногами отталкивание начинается в момент, когда руки уже вытянуты вперед, а </a:t>
            </a:r>
            <a:r>
              <a:rPr lang="ru-RU" dirty="0" smtClean="0"/>
              <a:t>голова погружена </a:t>
            </a:r>
            <a:r>
              <a:rPr lang="ru-RU" dirty="0"/>
              <a:t>в воду так, что глаза спортсмена оказываются под водой. После завершения отталкивания </a:t>
            </a:r>
            <a:r>
              <a:rPr lang="ru-RU" dirty="0" smtClean="0"/>
              <a:t>ногами, пловец </a:t>
            </a:r>
            <a:r>
              <a:rPr lang="ru-RU" dirty="0"/>
              <a:t>принимает вытянутое положение.</a:t>
            </a:r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понять, как правильно плыть брассом, следует усвоить такие ключевые моменты, как синхронность, положение тела и, конечно же, правильная техника дыхания.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91" y="1589809"/>
            <a:ext cx="4164041" cy="3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767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Баттерфляй (или же дельфин)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227618" cy="4351338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Техника плавания стилем баттерфляй: самый эффектный и сложный </a:t>
            </a:r>
            <a:r>
              <a:rPr lang="ru-RU" dirty="0" smtClean="0"/>
              <a:t>стиль</a:t>
            </a:r>
          </a:p>
          <a:p>
            <a:r>
              <a:rPr lang="ru-RU" dirty="0"/>
              <a:t>руки, выпрямленные в локтевых суставах, входят в воду на ширине плеч, ноги выполняют первый удар</a:t>
            </a:r>
          </a:p>
          <a:p>
            <a:r>
              <a:rPr lang="ru-RU" dirty="0"/>
              <a:t>стопами вниз.</a:t>
            </a:r>
          </a:p>
          <a:p>
            <a:r>
              <a:rPr lang="ru-RU" dirty="0" smtClean="0"/>
              <a:t>кисти </a:t>
            </a:r>
            <a:r>
              <a:rPr lang="ru-RU" dirty="0"/>
              <a:t>рук опираются в воду в направлении кнаружи – назад, руки согнуты в локтевых суставах, локти</a:t>
            </a:r>
          </a:p>
          <a:p>
            <a:r>
              <a:rPr lang="ru-RU" dirty="0"/>
              <a:t>находятся в высоком положении.</a:t>
            </a:r>
          </a:p>
          <a:p>
            <a:r>
              <a:rPr lang="ru-RU" dirty="0" smtClean="0"/>
              <a:t>кисти </a:t>
            </a:r>
            <a:r>
              <a:rPr lang="ru-RU" dirty="0"/>
              <a:t>сближаются под грудью, руки при этом согнуты в локтевых суставах под прямым углом.</a:t>
            </a:r>
          </a:p>
          <a:p>
            <a:r>
              <a:rPr lang="ru-RU" dirty="0" smtClean="0"/>
              <a:t>в </a:t>
            </a:r>
            <a:r>
              <a:rPr lang="ru-RU" dirty="0"/>
              <a:t>то время как руки заканчивают гребок, ноги совершают второй удар стопами вниз, выполняется вдох.</a:t>
            </a:r>
          </a:p>
          <a:p>
            <a:r>
              <a:rPr lang="ru-RU" dirty="0" smtClean="0"/>
              <a:t>руки </a:t>
            </a:r>
            <a:r>
              <a:rPr lang="ru-RU" dirty="0"/>
              <a:t>выполняют подготовительные движения над водой, голова опускается лицом в </a:t>
            </a:r>
            <a:r>
              <a:rPr lang="ru-RU" dirty="0" smtClean="0"/>
              <a:t>воду.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921" y="1668535"/>
            <a:ext cx="4103224" cy="46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843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103" y="574131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53543"/>
            <a:ext cx="10226040" cy="232341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Самым медленным стилем плавания </a:t>
            </a:r>
            <a:r>
              <a:rPr lang="ru-RU" dirty="0"/>
              <a:t>является </a:t>
            </a:r>
            <a:r>
              <a:rPr lang="ru-RU" u="sng" dirty="0"/>
              <a:t>брасс</a:t>
            </a:r>
            <a:r>
              <a:rPr lang="ru-RU" dirty="0"/>
              <a:t>, а всему виной тормозящий момент при выведении рук перед собой. Выясняя, какой стиль спортивного плавания самый медленный, стоит указать, что долгое время в Европе брасс был основным направлением и первые рекорды ставились в этой технике. Пловцы во время тренировок и самих соревнований старались разными способами увеличить собственную скорость, например, за счет движения рук.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9335" y="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45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082833"/>
            <a:ext cx="10461171" cy="3094129"/>
          </a:xfrm>
        </p:spPr>
        <p:txBody>
          <a:bodyPr>
            <a:normAutofit fontScale="92500"/>
          </a:bodyPr>
          <a:lstStyle/>
          <a:p>
            <a:r>
              <a:rPr lang="ru-RU" dirty="0"/>
              <a:t>Направление, которое еще называют </a:t>
            </a:r>
            <a:r>
              <a:rPr lang="ru-RU" u="sng" dirty="0"/>
              <a:t>«бабочка», </a:t>
            </a:r>
            <a:r>
              <a:rPr lang="ru-RU" dirty="0"/>
              <a:t>является сложным и требует затраты большого количества энергии. Стиль плавания выполняется на </a:t>
            </a:r>
            <a:r>
              <a:rPr lang="ru-RU" dirty="0" smtClean="0"/>
              <a:t>груди</a:t>
            </a:r>
            <a:r>
              <a:rPr lang="ru-RU" dirty="0" smtClean="0"/>
              <a:t>. </a:t>
            </a:r>
            <a:r>
              <a:rPr lang="ru-RU" dirty="0"/>
              <a:t>Чтобы научиться плавать в </a:t>
            </a:r>
            <a:r>
              <a:rPr lang="ru-RU" dirty="0" smtClean="0"/>
              <a:t>стилем </a:t>
            </a:r>
            <a:r>
              <a:rPr lang="ru-RU" dirty="0"/>
              <a:t>баттерфляй без проблем, необходимо добиться идеальной синхронности действий обеих частей тела. Техника подразумевает совершение широких и сильных гребков руками с одновременным выполнением волнообразных движений нижними конечностями и тазом</a:t>
            </a:r>
            <a:r>
              <a:rPr lang="ru-RU" dirty="0" smtClean="0"/>
              <a:t>. Поэтому этот стиль является сложным.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829" y="304353"/>
            <a:ext cx="11340737" cy="277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2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Сходства и различия.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4726"/>
            <a:ext cx="6121977" cy="5189683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Батерфляй</a:t>
            </a:r>
            <a:r>
              <a:rPr lang="ru-RU" dirty="0"/>
              <a:t> - один из наиболее технически сложных и утомительных стилей плавания. Это стиль </a:t>
            </a:r>
            <a:r>
              <a:rPr lang="ru-RU" dirty="0" smtClean="0"/>
              <a:t>плавания, в </a:t>
            </a:r>
            <a:r>
              <a:rPr lang="ru-RU" dirty="0"/>
              <a:t>котором левая и правая части тела одновременно совершают симметричные движения: руки совершают широкий и мощный гребок, приподнимающий тело пловца над водой, ноги и таз совершают волнообразные движения.</a:t>
            </a:r>
          </a:p>
          <a:p>
            <a:endParaRPr lang="ru-RU" dirty="0"/>
          </a:p>
          <a:p>
            <a:r>
              <a:rPr lang="ru-RU" dirty="0"/>
              <a:t>Брас - стиль спортивного плавания на груди, при котором руки и ноги выполняют симметричные движения в плоскости, параллельной поверхности воды.</a:t>
            </a:r>
          </a:p>
          <a:p>
            <a:endParaRPr lang="ru-RU" dirty="0"/>
          </a:p>
          <a:p>
            <a:r>
              <a:rPr lang="ru-RU" dirty="0"/>
              <a:t>Этим он и отличается от стиля баттерфляй с симметричными движениями в вертикальной плоскости, и кроля с попеременными движениями рук и ног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988" y="165939"/>
            <a:ext cx="3810000" cy="38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1988" y="239567"/>
            <a:ext cx="3810000" cy="38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712" y="3773805"/>
            <a:ext cx="28575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67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337" y="1223962"/>
            <a:ext cx="9839325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36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10800000" flipV="1">
            <a:off x="620067" y="3987876"/>
            <a:ext cx="11214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12529"/>
                </a:solidFill>
                <a:latin typeface="Open Sans"/>
              </a:rPr>
              <a:t>Оглядываясь на историю, баттерфляй </a:t>
            </a:r>
            <a:r>
              <a:rPr lang="ru-RU" sz="2400" dirty="0" smtClean="0">
                <a:solidFill>
                  <a:srgbClr val="212529"/>
                </a:solidFill>
                <a:latin typeface="Open Sans"/>
              </a:rPr>
              <a:t>по  </a:t>
            </a:r>
            <a:r>
              <a:rPr lang="ru-RU" sz="2400" dirty="0">
                <a:solidFill>
                  <a:srgbClr val="212529"/>
                </a:solidFill>
                <a:latin typeface="Open Sans"/>
              </a:rPr>
              <a:t>праву можно назвать «сыном» брасса. И давно подмечено: кто хорошо плывет брассом, быстро и легко осваивает баттерфляй.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620067" y="5188206"/>
            <a:ext cx="8085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212529"/>
                </a:solidFill>
                <a:latin typeface="Open Sans"/>
              </a:rPr>
              <a:t> </a:t>
            </a:r>
            <a:r>
              <a:rPr lang="ru-RU" sz="2400" dirty="0" smtClean="0">
                <a:solidFill>
                  <a:srgbClr val="212529"/>
                </a:solidFill>
                <a:latin typeface="Open Sans"/>
              </a:rPr>
              <a:t>Если </a:t>
            </a:r>
            <a:r>
              <a:rPr lang="ru-RU" sz="2400" dirty="0">
                <a:solidFill>
                  <a:srgbClr val="212529"/>
                </a:solidFill>
                <a:latin typeface="Open Sans"/>
              </a:rPr>
              <a:t>хотите хорошо научиться плавать баттерфляем, </a:t>
            </a:r>
            <a:r>
              <a:rPr lang="ru-RU" sz="2400" dirty="0" smtClean="0">
                <a:solidFill>
                  <a:srgbClr val="212529"/>
                </a:solidFill>
                <a:latin typeface="Open Sans"/>
              </a:rPr>
              <a:t>сначала научитесь</a:t>
            </a:r>
            <a:r>
              <a:rPr lang="ru-RU" sz="2400" dirty="0">
                <a:solidFill>
                  <a:srgbClr val="212529"/>
                </a:solidFill>
                <a:latin typeface="Open Sans"/>
              </a:rPr>
              <a:t> </a:t>
            </a:r>
            <a:r>
              <a:rPr lang="ru-RU" sz="2400" dirty="0" smtClean="0">
                <a:solidFill>
                  <a:srgbClr val="002448"/>
                </a:solidFill>
                <a:latin typeface="Open Sans"/>
                <a:hlinkClick r:id="rId2"/>
              </a:rPr>
              <a:t>плавать </a:t>
            </a:r>
            <a:r>
              <a:rPr lang="ru-RU" sz="2400" dirty="0">
                <a:solidFill>
                  <a:srgbClr val="002448"/>
                </a:solidFill>
                <a:latin typeface="Open Sans"/>
                <a:hlinkClick r:id="rId2"/>
              </a:rPr>
              <a:t>брассом</a:t>
            </a:r>
            <a:r>
              <a:rPr lang="ru-RU" sz="2400" dirty="0">
                <a:solidFill>
                  <a:srgbClr val="212529"/>
                </a:solidFill>
                <a:latin typeface="Open Sans"/>
              </a:rPr>
              <a:t>!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59" y="450668"/>
            <a:ext cx="5753100" cy="3657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5659" y="695272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79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499</Words>
  <Application>Microsoft Office PowerPoint</Application>
  <PresentationFormat>Широкоэкранный</PresentationFormat>
  <Paragraphs>28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Arial Rounded MT Bold</vt:lpstr>
      <vt:lpstr>Calibri</vt:lpstr>
      <vt:lpstr>Calibri Light</vt:lpstr>
      <vt:lpstr>Open Sans</vt:lpstr>
      <vt:lpstr>Тема Office</vt:lpstr>
      <vt:lpstr>Плавание брассом и баттерфляем.</vt:lpstr>
      <vt:lpstr>Брасс</vt:lpstr>
      <vt:lpstr>Баттерфляй (или же дельфин)</vt:lpstr>
      <vt:lpstr>Презентация PowerPoint</vt:lpstr>
      <vt:lpstr>Презентация PowerPoint</vt:lpstr>
      <vt:lpstr>Сходства и различия.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Мой Компьютер</cp:lastModifiedBy>
  <cp:revision>10</cp:revision>
  <dcterms:created xsi:type="dcterms:W3CDTF">2021-04-14T06:32:25Z</dcterms:created>
  <dcterms:modified xsi:type="dcterms:W3CDTF">2023-06-19T17:17:40Z</dcterms:modified>
</cp:coreProperties>
</file>