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F"/>
    <a:srgbClr val="002774"/>
    <a:srgbClr val="93CDDD"/>
    <a:srgbClr val="7CC3D6"/>
    <a:srgbClr val="3CA2BE"/>
    <a:srgbClr val="015987"/>
    <a:srgbClr val="6666FF"/>
    <a:srgbClr val="000000"/>
    <a:srgbClr val="001C54"/>
    <a:srgbClr val="002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116" d="100"/>
          <a:sy n="116" d="100"/>
        </p:scale>
        <p:origin x="14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Значимость для студентов </c:v>
                </c:pt>
              </c:strCache>
            </c:strRef>
          </c:tx>
          <c:cat>
            <c:strRef>
              <c:f>Лист1!$A$2:$A$6</c:f>
              <c:strCache>
                <c:ptCount val="4"/>
                <c:pt idx="0">
                  <c:v>адаптация и установление контактов</c:v>
                </c:pt>
                <c:pt idx="1">
                  <c:v>организационные навыки</c:v>
                </c:pt>
                <c:pt idx="2">
                  <c:v>творческий подход </c:v>
                </c:pt>
                <c:pt idx="3">
                  <c:v>общительность 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 formatCode="0.00%">
                  <c:v>0.4200000000000001</c:v>
                </c:pt>
                <c:pt idx="1">
                  <c:v>0.38000000000000012</c:v>
                </c:pt>
                <c:pt idx="2">
                  <c:v>0.18000000000000005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28-4E1C-A7E1-F35C75212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137227A6-B654-49A6-A8A2-33375C25AE9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7357050" cy="14744700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shelp.ru/blog/etapy-napisaniya-kursovoj-raboty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FF7007-CAFA-481B-BEF0-CD28AF444A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301493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04AA66A-67EB-464B-B6EC-2BFD19F51817}"/>
              </a:ext>
            </a:extLst>
          </p:cNvPr>
          <p:cNvSpPr/>
          <p:nvPr/>
        </p:nvSpPr>
        <p:spPr>
          <a:xfrm>
            <a:off x="2123728" y="3501008"/>
            <a:ext cx="4572000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SOFT SKILLS –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НАВЫКИ УСПЕХА</a:t>
            </a:r>
          </a:p>
          <a:p>
            <a:pPr algn="ctr"/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D851F84-10C2-4DA2-AAC2-B76738C34F02}"/>
              </a:ext>
            </a:extLst>
          </p:cNvPr>
          <p:cNvCxnSpPr>
            <a:cxnSpLocks/>
          </p:cNvCxnSpPr>
          <p:nvPr/>
        </p:nvCxnSpPr>
        <p:spPr>
          <a:xfrm flipV="1">
            <a:off x="4280021" y="5013176"/>
            <a:ext cx="0" cy="50405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F3FFC6D-91B4-4734-ADBE-994B67DA549A}"/>
              </a:ext>
            </a:extLst>
          </p:cNvPr>
          <p:cNvCxnSpPr>
            <a:cxnSpLocks/>
          </p:cNvCxnSpPr>
          <p:nvPr/>
        </p:nvCxnSpPr>
        <p:spPr>
          <a:xfrm flipV="1">
            <a:off x="4515445" y="5013176"/>
            <a:ext cx="0" cy="50405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6AFA76F-D2AA-4160-B3FD-1BB5D54A9104}"/>
              </a:ext>
            </a:extLst>
          </p:cNvPr>
          <p:cNvCxnSpPr>
            <a:cxnSpLocks/>
          </p:cNvCxnSpPr>
          <p:nvPr/>
        </p:nvCxnSpPr>
        <p:spPr>
          <a:xfrm>
            <a:off x="1919229" y="5013176"/>
            <a:ext cx="236473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503309A-0CEA-403C-B4AE-760BA74F824A}"/>
              </a:ext>
            </a:extLst>
          </p:cNvPr>
          <p:cNvCxnSpPr>
            <a:cxnSpLocks/>
          </p:cNvCxnSpPr>
          <p:nvPr/>
        </p:nvCxnSpPr>
        <p:spPr>
          <a:xfrm flipH="1">
            <a:off x="4515448" y="5013176"/>
            <a:ext cx="2241937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CEE60EF-D7DD-4BBD-AA11-38710F5AD726}"/>
              </a:ext>
            </a:extLst>
          </p:cNvPr>
          <p:cNvCxnSpPr>
            <a:cxnSpLocks/>
          </p:cNvCxnSpPr>
          <p:nvPr/>
        </p:nvCxnSpPr>
        <p:spPr>
          <a:xfrm flipH="1" flipV="1">
            <a:off x="6757385" y="3212976"/>
            <a:ext cx="1649" cy="180020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1095F89-0464-420E-A190-8F19359D056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15616" y="4149080"/>
            <a:ext cx="187220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D54F193-322A-45FF-9FDB-A39343BAB89E}"/>
              </a:ext>
            </a:extLst>
          </p:cNvPr>
          <p:cNvCxnSpPr>
            <a:cxnSpLocks/>
          </p:cNvCxnSpPr>
          <p:nvPr/>
        </p:nvCxnSpPr>
        <p:spPr>
          <a:xfrm flipH="1">
            <a:off x="1919230" y="3212975"/>
            <a:ext cx="4838155" cy="320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2A35F0-E340-4FB7-9A0B-477B07DF20A8}"/>
              </a:ext>
            </a:extLst>
          </p:cNvPr>
          <p:cNvSpPr txBox="1"/>
          <p:nvPr/>
        </p:nvSpPr>
        <p:spPr>
          <a:xfrm>
            <a:off x="683568" y="188641"/>
            <a:ext cx="7416824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ГБПОУ «ДЗЕРЖИНСКИЙ ТЕХНИКУМ БИЗНЕСА И ТЕХНОЛОГИЙ»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04ADE-4413-40A8-B967-0E2895519582}"/>
              </a:ext>
            </a:extLst>
          </p:cNvPr>
          <p:cNvSpPr txBox="1"/>
          <p:nvPr/>
        </p:nvSpPr>
        <p:spPr>
          <a:xfrm>
            <a:off x="7164288" y="4941168"/>
            <a:ext cx="2105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0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Подготовила </a:t>
            </a:r>
            <a:r>
              <a:rPr lang="ru-RU" sz="2000" dirty="0" err="1">
                <a:solidFill>
                  <a:srgbClr val="10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Семенец</a:t>
            </a:r>
            <a:r>
              <a:rPr lang="ru-RU" sz="2000" dirty="0">
                <a:solidFill>
                  <a:srgbClr val="10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Оксана Владимировна</a:t>
            </a:r>
          </a:p>
          <a:p>
            <a:endParaRPr lang="ru-RU" sz="2000" dirty="0">
              <a:solidFill>
                <a:srgbClr val="1025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44208" y="1412776"/>
            <a:ext cx="259228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/>
              <a:t>«Гибкий - значит успешный»</a:t>
            </a:r>
          </a:p>
          <a:p>
            <a:pPr algn="ctr"/>
            <a:r>
              <a:rPr lang="ru-RU" i="1" dirty="0"/>
              <a:t>                       Жизнь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2ED0DB-442E-4B7B-927A-098A2981BC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НАСТАВНИЧЕСТВО В СИСТЕМЕ «СТУДЕНТ-СТУДЕНТ»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F4FC31-62FA-4FA5-8AF1-5BD266C74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763561" cy="2822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0BA391-3093-4B05-9841-BD5E6C3FD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3851920" cy="2888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C817CA-9D4C-4FFA-B797-92D3EC2FA7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ПОДГОТОВКЕ  ВКР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C0FABE-BF06-4684-8D23-DCB01E771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2736"/>
            <a:ext cx="4176464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FC0AF1-3CA6-4575-B62A-0B3170AA36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4A5C-6143-4186-AC3B-930BEE5B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Результаты анкетирования и наблюдения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8006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2479E0-15D1-4B14-AB44-24BAB2593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A3479-B7E9-49A8-A03E-A4ADBCAA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Вывод 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30646-72E8-4E27-B44D-E0C2D81BA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92075" indent="441325" algn="just">
              <a:buNone/>
            </a:pPr>
            <a:r>
              <a:rPr lang="ru-RU" dirty="0"/>
              <a:t>Главная цель педагога сегодня - обеспечить каждому студенту тот уровень развития, который позволит ему быть успешным не только в обучении, но и в течение всей жизни. Поэтому задача развития гибких навыков особенно актуальна в нашем быстро меняющемся мире.</a:t>
            </a:r>
          </a:p>
          <a:p>
            <a:pPr marL="92075" indent="533400" algn="just">
              <a:buNone/>
            </a:pPr>
            <a:r>
              <a:rPr lang="ru-RU" dirty="0"/>
              <a:t>Главное современное направление педагогики - развитие в обучающихся </a:t>
            </a:r>
            <a:r>
              <a:rPr lang="ru-RU" dirty="0" err="1"/>
              <a:t>креативности</a:t>
            </a:r>
            <a:r>
              <a:rPr lang="ru-RU" dirty="0"/>
              <a:t>, самостоятельности, критического мышления, умения изменяться, подстраиваться, ориентироваться в современном мире.</a:t>
            </a:r>
          </a:p>
          <a:p>
            <a:pPr marL="92075" indent="441325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97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2479E0-15D1-4B14-AB44-24BAB2593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Спасибо за внимание голубой фон 31 фото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97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813866-8AC6-40F5-8404-164B89F57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64"/>
            <a:ext cx="9144000" cy="68784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ОСНОВНЫЕ ПОНЯТИЯ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392" y="1073177"/>
            <a:ext cx="7859216" cy="18287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SOFT SKILLS — надпрофессиональные навыки, которые помогают решать жизненные задачи и работать с другими людьми.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397D3E-C9D1-4B1C-8073-8EE41430926B}"/>
              </a:ext>
            </a:extLst>
          </p:cNvPr>
          <p:cNvSpPr/>
          <p:nvPr/>
        </p:nvSpPr>
        <p:spPr>
          <a:xfrm>
            <a:off x="107504" y="2002995"/>
            <a:ext cx="87484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1C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Независимо</a:t>
            </a:r>
            <a:r>
              <a:rPr lang="ru-RU" sz="2000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ru-RU" sz="2000" dirty="0">
                <a:solidFill>
                  <a:srgbClr val="001C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от специальности Вам понадобятся хотя бы несколько «гибких навыков». Чтобы добиться успеха на работе, нужно уметь хорошо ладить с коллегами, клиентами, менеджерами и начальниками. Soft skills нельзя научиться на тренинге или курсе, они закладываются в детстве и развиваются в течение всей жизни. Поэтому работодатели особенно ценят людей, у которых они хорошо развиты. Soft skills полезны в любых сферах, формируются в детстве и связаны с эмоциональным интеллектом.</a:t>
            </a:r>
            <a:br>
              <a:rPr lang="ru-RU" dirty="0">
                <a:solidFill>
                  <a:srgbClr val="001C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endParaRPr lang="ru-RU" dirty="0">
              <a:solidFill>
                <a:srgbClr val="001C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F3ED901-D815-41DC-9204-0E381E26F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3610" y="4617247"/>
            <a:ext cx="2586126" cy="12290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215163-5710-46AD-ABD2-B0467370D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370"/>
          <a:stretch/>
        </p:blipFill>
        <p:spPr>
          <a:xfrm>
            <a:off x="0" y="4015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090" y="309699"/>
            <a:ext cx="6131024" cy="1143000"/>
          </a:xfrm>
        </p:spPr>
        <p:txBody>
          <a:bodyPr>
            <a:noAutofit/>
          </a:bodyPr>
          <a:lstStyle/>
          <a:p>
            <a:pPr algn="l"/>
            <a:r>
              <a:rPr lang="ru-RU" sz="4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ОСНОВНЫЕ  </a:t>
            </a:r>
            <a:br>
              <a:rPr lang="ru-RU" sz="4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СОФТ-СКИЛС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726A18C-1AB0-4285-9BD8-CCDCE07D35CA}"/>
              </a:ext>
            </a:extLst>
          </p:cNvPr>
          <p:cNvSpPr/>
          <p:nvPr/>
        </p:nvSpPr>
        <p:spPr>
          <a:xfrm>
            <a:off x="5503176" y="1263437"/>
            <a:ext cx="1152128" cy="1143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539C185-96B3-4CAF-9132-E475A90F9D9B}"/>
              </a:ext>
            </a:extLst>
          </p:cNvPr>
          <p:cNvSpPr/>
          <p:nvPr/>
        </p:nvSpPr>
        <p:spPr>
          <a:xfrm>
            <a:off x="6742097" y="1196752"/>
            <a:ext cx="1152128" cy="1143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1407736-8AD8-4A96-BE15-3CF960EB0726}"/>
              </a:ext>
            </a:extLst>
          </p:cNvPr>
          <p:cNvSpPr/>
          <p:nvPr/>
        </p:nvSpPr>
        <p:spPr>
          <a:xfrm>
            <a:off x="4427984" y="2239852"/>
            <a:ext cx="1152128" cy="1143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9493C20-897C-49FB-910E-808056DD92E9}"/>
              </a:ext>
            </a:extLst>
          </p:cNvPr>
          <p:cNvSpPr/>
          <p:nvPr/>
        </p:nvSpPr>
        <p:spPr>
          <a:xfrm>
            <a:off x="4411217" y="3595328"/>
            <a:ext cx="1152128" cy="1143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61B1B63-464C-4106-AABC-4060BBEA466D}"/>
              </a:ext>
            </a:extLst>
          </p:cNvPr>
          <p:cNvSpPr/>
          <p:nvPr/>
        </p:nvSpPr>
        <p:spPr>
          <a:xfrm>
            <a:off x="5017861" y="4738328"/>
            <a:ext cx="1152128" cy="1143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2E86B9B-FC49-4851-A18F-F50F079CEB26}"/>
              </a:ext>
            </a:extLst>
          </p:cNvPr>
          <p:cNvSpPr/>
          <p:nvPr/>
        </p:nvSpPr>
        <p:spPr>
          <a:xfrm>
            <a:off x="7548014" y="4527378"/>
            <a:ext cx="1152128" cy="1143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8761456-2995-4885-8890-F6AC370FA8DF}"/>
              </a:ext>
            </a:extLst>
          </p:cNvPr>
          <p:cNvSpPr/>
          <p:nvPr/>
        </p:nvSpPr>
        <p:spPr>
          <a:xfrm>
            <a:off x="7740352" y="2060848"/>
            <a:ext cx="1152128" cy="1143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E3A343B-CF3F-40FA-9551-57DFE9AC23A1}"/>
              </a:ext>
            </a:extLst>
          </p:cNvPr>
          <p:cNvSpPr/>
          <p:nvPr/>
        </p:nvSpPr>
        <p:spPr>
          <a:xfrm>
            <a:off x="7951936" y="3289548"/>
            <a:ext cx="1152128" cy="1143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BC7DCE6-2E31-4BB8-9904-DBCA5C30DBC2}"/>
              </a:ext>
            </a:extLst>
          </p:cNvPr>
          <p:cNvSpPr/>
          <p:nvPr/>
        </p:nvSpPr>
        <p:spPr>
          <a:xfrm>
            <a:off x="6395886" y="5193708"/>
            <a:ext cx="1152128" cy="114300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FC2382-F9E4-4F89-AFBF-519D2D9517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631" y="1377203"/>
            <a:ext cx="986905" cy="9154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22468C2-35C0-4176-8C22-BEF694DE40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5335" y="1395903"/>
            <a:ext cx="936770" cy="8006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2D94EC8-2B23-4C7C-AFC7-C3D8237BA2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729" y="2327501"/>
            <a:ext cx="947374" cy="7373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6CBD0C2-0208-445F-9A8C-FD086447C90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6504" y="2262785"/>
            <a:ext cx="1035088" cy="10496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8A6ADE-C699-4E5C-AE2B-B02C421D1BE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41710" y="3627130"/>
            <a:ext cx="1079882" cy="1079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DEB96B-965C-4897-9D00-6AB57D771AA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9259" y="4755406"/>
            <a:ext cx="1334126" cy="10220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BAA788E-9AB7-48D9-B65B-32847630F9D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38543" y="5289620"/>
            <a:ext cx="866814" cy="8668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0784C-56CB-4522-973B-73B69CC72DA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1186" y="4707012"/>
            <a:ext cx="866814" cy="8668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0DB8ED1-9063-42DD-B2F5-4BE19ADD0C4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99257" y="3125135"/>
            <a:ext cx="1857486" cy="1393114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5E2A9D1-A39D-4D66-86C9-0B3EA18CFF9B}"/>
              </a:ext>
            </a:extLst>
          </p:cNvPr>
          <p:cNvSpPr/>
          <p:nvPr/>
        </p:nvSpPr>
        <p:spPr>
          <a:xfrm>
            <a:off x="270970" y="158235"/>
            <a:ext cx="4991195" cy="1445927"/>
          </a:xfrm>
          <a:prstGeom prst="roundRect">
            <a:avLst/>
          </a:prstGeom>
          <a:noFill/>
          <a:ln w="571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3A446F-E963-4C90-9AFE-75342540AF4D}"/>
              </a:ext>
            </a:extLst>
          </p:cNvPr>
          <p:cNvSpPr txBox="1"/>
          <p:nvPr/>
        </p:nvSpPr>
        <p:spPr>
          <a:xfrm>
            <a:off x="73418" y="3513268"/>
            <a:ext cx="157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Творческий подход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6DA29D-9887-4659-B1FF-24D4EAC3C128}"/>
              </a:ext>
            </a:extLst>
          </p:cNvPr>
          <p:cNvSpPr txBox="1"/>
          <p:nvPr/>
        </p:nvSpPr>
        <p:spPr>
          <a:xfrm>
            <a:off x="61561" y="2236322"/>
            <a:ext cx="182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Критическое</a:t>
            </a: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мышление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AF8A98-400A-4EFA-9359-661C0781DADF}"/>
              </a:ext>
            </a:extLst>
          </p:cNvPr>
          <p:cNvSpPr txBox="1"/>
          <p:nvPr/>
        </p:nvSpPr>
        <p:spPr>
          <a:xfrm>
            <a:off x="2395183" y="1726409"/>
            <a:ext cx="2334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Организаторские  навыки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0A5B1B-5D5E-4D43-A9A0-9E3FAA2063B6}"/>
              </a:ext>
            </a:extLst>
          </p:cNvPr>
          <p:cNvSpPr txBox="1"/>
          <p:nvPr/>
        </p:nvSpPr>
        <p:spPr>
          <a:xfrm>
            <a:off x="2187965" y="3018327"/>
            <a:ext cx="2471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Широкий кругозор, эрудированность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CE98D4-0C6C-4964-9825-B3C5696E1167}"/>
              </a:ext>
            </a:extLst>
          </p:cNvPr>
          <p:cNvSpPr txBox="1"/>
          <p:nvPr/>
        </p:nvSpPr>
        <p:spPr>
          <a:xfrm>
            <a:off x="25253" y="4591046"/>
            <a:ext cx="2667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Адаптация и установление контактов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BAEDB4-F436-4DE6-A916-BDA4B497E6CD}"/>
              </a:ext>
            </a:extLst>
          </p:cNvPr>
          <p:cNvSpPr txBox="1"/>
          <p:nvPr/>
        </p:nvSpPr>
        <p:spPr>
          <a:xfrm>
            <a:off x="2283339" y="4661415"/>
            <a:ext cx="2740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Вежливость и коммуникабельность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B24F30-6CBA-4D1B-A0EF-3AB9E789BDF9}"/>
              </a:ext>
            </a:extLst>
          </p:cNvPr>
          <p:cNvSpPr txBox="1"/>
          <p:nvPr/>
        </p:nvSpPr>
        <p:spPr>
          <a:xfrm>
            <a:off x="1039829" y="6057207"/>
            <a:ext cx="215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Общительность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3E49A59-BEEE-4CD9-BEBA-8377BB119306}"/>
              </a:ext>
            </a:extLst>
          </p:cNvPr>
          <p:cNvCxnSpPr>
            <a:cxnSpLocks/>
          </p:cNvCxnSpPr>
          <p:nvPr/>
        </p:nvCxnSpPr>
        <p:spPr>
          <a:xfrm>
            <a:off x="2109330" y="1606402"/>
            <a:ext cx="49044" cy="427492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60E0E8E-4558-48C4-9D2E-BAFB4CFE57B2}"/>
              </a:ext>
            </a:extLst>
          </p:cNvPr>
          <p:cNvCxnSpPr>
            <a:cxnSpLocks/>
          </p:cNvCxnSpPr>
          <p:nvPr/>
        </p:nvCxnSpPr>
        <p:spPr>
          <a:xfrm>
            <a:off x="2118843" y="1994853"/>
            <a:ext cx="171783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A0FE0A5D-A793-488E-83EA-CDF4064112D0}"/>
              </a:ext>
            </a:extLst>
          </p:cNvPr>
          <p:cNvCxnSpPr>
            <a:cxnSpLocks/>
          </p:cNvCxnSpPr>
          <p:nvPr/>
        </p:nvCxnSpPr>
        <p:spPr>
          <a:xfrm>
            <a:off x="1652939" y="2696189"/>
            <a:ext cx="456391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E74AF2B6-4971-49BA-A8EE-E37EFE3A1DA5}"/>
              </a:ext>
            </a:extLst>
          </p:cNvPr>
          <p:cNvCxnSpPr/>
          <p:nvPr/>
        </p:nvCxnSpPr>
        <p:spPr>
          <a:xfrm>
            <a:off x="2136880" y="3513268"/>
            <a:ext cx="292917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B111FAF2-5304-4A73-B043-A3B26BA2A14A}"/>
              </a:ext>
            </a:extLst>
          </p:cNvPr>
          <p:cNvCxnSpPr>
            <a:cxnSpLocks/>
          </p:cNvCxnSpPr>
          <p:nvPr/>
        </p:nvCxnSpPr>
        <p:spPr>
          <a:xfrm>
            <a:off x="1383326" y="4077072"/>
            <a:ext cx="750526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F439FDE-DF5B-458D-A344-2D1F34261EB7}"/>
              </a:ext>
            </a:extLst>
          </p:cNvPr>
          <p:cNvCxnSpPr>
            <a:cxnSpLocks/>
          </p:cNvCxnSpPr>
          <p:nvPr/>
        </p:nvCxnSpPr>
        <p:spPr>
          <a:xfrm>
            <a:off x="2158374" y="4869160"/>
            <a:ext cx="750526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842D043-35CB-4DD3-892D-BDF808738030}"/>
              </a:ext>
            </a:extLst>
          </p:cNvPr>
          <p:cNvCxnSpPr>
            <a:cxnSpLocks/>
          </p:cNvCxnSpPr>
          <p:nvPr/>
        </p:nvCxnSpPr>
        <p:spPr>
          <a:xfrm>
            <a:off x="1652939" y="5369301"/>
            <a:ext cx="50543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>
            <a:extLst>
              <a:ext uri="{FF2B5EF4-FFF2-40B4-BE49-F238E27FC236}">
                <a16:creationId xmlns:a16="http://schemas.microsoft.com/office/drawing/2014/main" id="{844F2B66-48D6-49BD-9B90-E800493D78F5}"/>
              </a:ext>
            </a:extLst>
          </p:cNvPr>
          <p:cNvSpPr/>
          <p:nvPr/>
        </p:nvSpPr>
        <p:spPr>
          <a:xfrm>
            <a:off x="2097601" y="5854749"/>
            <a:ext cx="121545" cy="121579"/>
          </a:xfrm>
          <a:prstGeom prst="ellipse">
            <a:avLst/>
          </a:prstGeom>
          <a:solidFill>
            <a:srgbClr val="93CDDD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294B2D5C-FA4E-47F6-892D-CEC3E3301BCB}"/>
              </a:ext>
            </a:extLst>
          </p:cNvPr>
          <p:cNvSpPr/>
          <p:nvPr/>
        </p:nvSpPr>
        <p:spPr>
          <a:xfrm>
            <a:off x="1540309" y="5315221"/>
            <a:ext cx="98329" cy="108160"/>
          </a:xfrm>
          <a:prstGeom prst="ellipse">
            <a:avLst/>
          </a:prstGeom>
          <a:solidFill>
            <a:srgbClr val="93CDDD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6484F445-5F5C-46A9-A793-8836248BEAA8}"/>
              </a:ext>
            </a:extLst>
          </p:cNvPr>
          <p:cNvSpPr/>
          <p:nvPr/>
        </p:nvSpPr>
        <p:spPr>
          <a:xfrm>
            <a:off x="2084560" y="5830909"/>
            <a:ext cx="147627" cy="151237"/>
          </a:xfrm>
          <a:prstGeom prst="ellipse">
            <a:avLst/>
          </a:prstGeom>
          <a:solidFill>
            <a:srgbClr val="93CDDD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08B5DCC9-A8DA-49AD-85F9-CC01F9838E45}"/>
              </a:ext>
            </a:extLst>
          </p:cNvPr>
          <p:cNvSpPr/>
          <p:nvPr/>
        </p:nvSpPr>
        <p:spPr>
          <a:xfrm>
            <a:off x="2925275" y="4815080"/>
            <a:ext cx="98329" cy="108160"/>
          </a:xfrm>
          <a:prstGeom prst="ellipse">
            <a:avLst/>
          </a:prstGeom>
          <a:solidFill>
            <a:srgbClr val="93CDDD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669CE785-29A4-4EC3-9415-C07764C76B61}"/>
              </a:ext>
            </a:extLst>
          </p:cNvPr>
          <p:cNvSpPr/>
          <p:nvPr/>
        </p:nvSpPr>
        <p:spPr>
          <a:xfrm>
            <a:off x="1301372" y="4010670"/>
            <a:ext cx="98329" cy="108160"/>
          </a:xfrm>
          <a:prstGeom prst="ellipse">
            <a:avLst/>
          </a:prstGeom>
          <a:solidFill>
            <a:srgbClr val="93CDDD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79AF19CD-56F2-4096-BD68-95AC7841E9F1}"/>
              </a:ext>
            </a:extLst>
          </p:cNvPr>
          <p:cNvSpPr/>
          <p:nvPr/>
        </p:nvSpPr>
        <p:spPr>
          <a:xfrm>
            <a:off x="2327035" y="3457768"/>
            <a:ext cx="98329" cy="108160"/>
          </a:xfrm>
          <a:prstGeom prst="ellipse">
            <a:avLst/>
          </a:prstGeom>
          <a:solidFill>
            <a:srgbClr val="93CDDD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5B01DA-3E3A-43A8-9180-FE329C339C6E}"/>
              </a:ext>
            </a:extLst>
          </p:cNvPr>
          <p:cNvSpPr/>
          <p:nvPr/>
        </p:nvSpPr>
        <p:spPr>
          <a:xfrm>
            <a:off x="1550562" y="2634004"/>
            <a:ext cx="98329" cy="108160"/>
          </a:xfrm>
          <a:prstGeom prst="ellipse">
            <a:avLst/>
          </a:prstGeom>
          <a:solidFill>
            <a:srgbClr val="93CDDD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F77AF819-7708-442F-B108-CA05F97BF307}"/>
              </a:ext>
            </a:extLst>
          </p:cNvPr>
          <p:cNvSpPr/>
          <p:nvPr/>
        </p:nvSpPr>
        <p:spPr>
          <a:xfrm>
            <a:off x="2260677" y="1940773"/>
            <a:ext cx="98329" cy="108160"/>
          </a:xfrm>
          <a:prstGeom prst="ellipse">
            <a:avLst/>
          </a:prstGeom>
          <a:solidFill>
            <a:srgbClr val="93CDDD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FC0AF1-3CA6-4575-B62A-0B3170AA36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4A5C-6143-4186-AC3B-930BEE5B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Используемые педагогические технологии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800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3E0D2B-903E-446F-A079-C1C04CB2E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784" y="0"/>
            <a:ext cx="9163784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B0AF0EA-50AF-46CB-848A-7F859246115B}"/>
              </a:ext>
            </a:extLst>
          </p:cNvPr>
          <p:cNvSpPr/>
          <p:nvPr/>
        </p:nvSpPr>
        <p:spPr>
          <a:xfrm>
            <a:off x="4867293" y="4442708"/>
            <a:ext cx="3565813" cy="663975"/>
          </a:xfrm>
          <a:prstGeom prst="roundRect">
            <a:avLst/>
          </a:prstGeom>
          <a:solidFill>
            <a:srgbClr val="93CDD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112" y="620688"/>
            <a:ext cx="7727776" cy="11430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ПРОЯВЛЕНИЕ И РАЗВИТИЕ СОФТ - СКИЛС В УЧЕБНОМ ПРОЦЕССЕ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055" y="2060848"/>
            <a:ext cx="8427003" cy="172819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Выполнение домашнего задания, внеаудиторной самостоятельной работы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 позволяет студентам развить навыки 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тайм-менеджмента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AF4803-94A1-407E-8FB1-3BD489EFA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2786" r="2145"/>
          <a:stretch/>
        </p:blipFill>
        <p:spPr>
          <a:xfrm>
            <a:off x="368050" y="3404645"/>
            <a:ext cx="4577841" cy="332522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  <a:softEdge rad="127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DD3AF8-01C4-48AF-8F08-226CF8FF72A1}"/>
              </a:ext>
            </a:extLst>
          </p:cNvPr>
          <p:cNvSpPr txBox="1"/>
          <p:nvPr/>
        </p:nvSpPr>
        <p:spPr>
          <a:xfrm>
            <a:off x="4982355" y="3824536"/>
            <a:ext cx="3488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ПЛАНИРОВАНИЕ ДНЯ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F3148-BDAC-4D2B-8BE7-454D850D5B44}"/>
              </a:ext>
            </a:extLst>
          </p:cNvPr>
          <p:cNvSpPr txBox="1"/>
          <p:nvPr/>
        </p:nvSpPr>
        <p:spPr>
          <a:xfrm>
            <a:off x="4505998" y="4474966"/>
            <a:ext cx="42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ПОИСК ОПТИМАЛЬНОГО РЕШЕНИЯ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8ADEA-6CFA-4B51-82FF-FAE1D970F071}"/>
              </a:ext>
            </a:extLst>
          </p:cNvPr>
          <p:cNvSpPr txBox="1"/>
          <p:nvPr/>
        </p:nvSpPr>
        <p:spPr>
          <a:xfrm>
            <a:off x="4935636" y="6121517"/>
            <a:ext cx="3628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ТВОРЧЕСКИЙ ПОДХОД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BB9C5B-3C60-4B48-97AA-6042F2C32422}"/>
              </a:ext>
            </a:extLst>
          </p:cNvPr>
          <p:cNvSpPr txBox="1"/>
          <p:nvPr/>
        </p:nvSpPr>
        <p:spPr>
          <a:xfrm>
            <a:off x="4557330" y="5291649"/>
            <a:ext cx="411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УМЕНИЕ РАБОТАТЬ В КОМАНДЕ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C3BAADD-0AA6-4923-AE70-170FBA9461BD}"/>
              </a:ext>
            </a:extLst>
          </p:cNvPr>
          <p:cNvSpPr/>
          <p:nvPr/>
        </p:nvSpPr>
        <p:spPr>
          <a:xfrm>
            <a:off x="4949804" y="3807023"/>
            <a:ext cx="3329431" cy="43539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6AE056D-0ADD-4638-A748-BC88ACEB4F46}"/>
              </a:ext>
            </a:extLst>
          </p:cNvPr>
          <p:cNvSpPr/>
          <p:nvPr/>
        </p:nvSpPr>
        <p:spPr>
          <a:xfrm>
            <a:off x="4871015" y="5274040"/>
            <a:ext cx="3558367" cy="67350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E5565EC-8D2B-4673-8727-6A783137CF7A}"/>
              </a:ext>
            </a:extLst>
          </p:cNvPr>
          <p:cNvSpPr/>
          <p:nvPr/>
        </p:nvSpPr>
        <p:spPr>
          <a:xfrm>
            <a:off x="4908453" y="6119234"/>
            <a:ext cx="3558367" cy="427287"/>
          </a:xfrm>
          <a:prstGeom prst="roundRect">
            <a:avLst/>
          </a:prstGeom>
          <a:solidFill>
            <a:srgbClr val="93CDD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D6D356-0E7E-435D-857E-D08D0B7206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2568"/>
            <a:ext cx="6300192" cy="1584176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Выполнение курсовой работы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позволяет развить у студента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следующие качества: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2F4BE2-CF50-430E-A339-3883C5568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403166" y="693314"/>
            <a:ext cx="1905000" cy="19050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2A89EF-9E84-4957-B435-F4C7149556C1}"/>
              </a:ext>
            </a:extLst>
          </p:cNvPr>
          <p:cNvSpPr/>
          <p:nvPr/>
        </p:nvSpPr>
        <p:spPr>
          <a:xfrm>
            <a:off x="2198743" y="3214605"/>
            <a:ext cx="4128082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САМОСТОЯТЕЛЬНОСТЬ И САМОДИСЦИПЛИНА ПРИ ВЗАИМОДЕЙСТВИИ С РУКОВОДИТЕЛЕМ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2E2012-A02A-404D-AB53-DEF6843B32CD}"/>
              </a:ext>
            </a:extLst>
          </p:cNvPr>
          <p:cNvSpPr/>
          <p:nvPr/>
        </p:nvSpPr>
        <p:spPr>
          <a:xfrm>
            <a:off x="911739" y="2553928"/>
            <a:ext cx="4025461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ПЛАНИРОВАНИЕ  ВЫПОЛНЕНИЯ ЗАДАЧ  И ВРЕМЕНИ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18BFFE-CA3A-454B-B1D2-90524E77D972}"/>
              </a:ext>
            </a:extLst>
          </p:cNvPr>
          <p:cNvSpPr/>
          <p:nvPr/>
        </p:nvSpPr>
        <p:spPr>
          <a:xfrm>
            <a:off x="357805" y="1926125"/>
            <a:ext cx="4025461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СБОР И ОБРАБОТКА ИНФОРМАЦИИ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431906-88CF-4670-B56F-2B73B4D25BC6}"/>
              </a:ext>
            </a:extLst>
          </p:cNvPr>
          <p:cNvSpPr/>
          <p:nvPr/>
        </p:nvSpPr>
        <p:spPr>
          <a:xfrm>
            <a:off x="827580" y="4428040"/>
            <a:ext cx="4193777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ГРАМОТНОЕ ИЗЪЯСНЕНИЕ ПОЗИЦИИ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710688-3797-4F3F-B553-5942898A510E}"/>
              </a:ext>
            </a:extLst>
          </p:cNvPr>
          <p:cNvSpPr/>
          <p:nvPr/>
        </p:nvSpPr>
        <p:spPr>
          <a:xfrm>
            <a:off x="357805" y="5092453"/>
            <a:ext cx="4524355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CC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СЛЕДОВАНИЕ ЧЕТКИМ РЕГЛАМЕНТАМ И СТАНДАРТАМ </a:t>
            </a:r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id="{9B5BABC9-A3F2-4995-BBDA-8572D3AC9BDE}"/>
              </a:ext>
            </a:extLst>
          </p:cNvPr>
          <p:cNvSpPr/>
          <p:nvPr/>
        </p:nvSpPr>
        <p:spPr>
          <a:xfrm>
            <a:off x="3779912" y="2095389"/>
            <a:ext cx="1379215" cy="705799"/>
          </a:xfrm>
          <a:prstGeom prst="arc">
            <a:avLst>
              <a:gd name="adj1" fmla="val 15437213"/>
              <a:gd name="adj2" fmla="val 1694347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Дуга 13">
            <a:extLst>
              <a:ext uri="{FF2B5EF4-FFF2-40B4-BE49-F238E27FC236}">
                <a16:creationId xmlns:a16="http://schemas.microsoft.com/office/drawing/2014/main" id="{09661049-5ABF-4931-8149-7E416742DC45}"/>
              </a:ext>
            </a:extLst>
          </p:cNvPr>
          <p:cNvSpPr/>
          <p:nvPr/>
        </p:nvSpPr>
        <p:spPr>
          <a:xfrm rot="10087473">
            <a:off x="476299" y="2447074"/>
            <a:ext cx="2501095" cy="1443993"/>
          </a:xfrm>
          <a:prstGeom prst="arc">
            <a:avLst>
              <a:gd name="adj1" fmla="val 14734194"/>
              <a:gd name="adj2" fmla="val 2313186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CDE95CF7-E5ED-40ED-8959-605D24DE4634}"/>
              </a:ext>
            </a:extLst>
          </p:cNvPr>
          <p:cNvSpPr/>
          <p:nvPr/>
        </p:nvSpPr>
        <p:spPr>
          <a:xfrm>
            <a:off x="3946765" y="3480639"/>
            <a:ext cx="2744717" cy="1152348"/>
          </a:xfrm>
          <a:prstGeom prst="arc">
            <a:avLst>
              <a:gd name="adj1" fmla="val 20355764"/>
              <a:gd name="adj2" fmla="val 7072365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77AF59BC-63EF-4144-976D-0B32ADCC55E3}"/>
              </a:ext>
            </a:extLst>
          </p:cNvPr>
          <p:cNvSpPr/>
          <p:nvPr/>
        </p:nvSpPr>
        <p:spPr>
          <a:xfrm rot="16200000">
            <a:off x="262448" y="4407602"/>
            <a:ext cx="986262" cy="1296145"/>
          </a:xfrm>
          <a:prstGeom prst="arc">
            <a:avLst>
              <a:gd name="adj1" fmla="val 13623999"/>
              <a:gd name="adj2" fmla="val 419008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CD9AF6-A78D-43D8-BDA0-3F03E2089B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6631"/>
            <a:ext cx="8352928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НАПИСАНИИ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НАУЧНО-ИССЛЕДОВАТЕЛЬСКИХ РАБОТ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F4FC31-62FA-4FA5-8AF1-5BD266C74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888432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1" name="Picture 5" descr="C:\Users\admin\Desktop\ДТБТ 2021-2022\фото с мероприятий\Фото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4E7B7-7DC0-4417-8C94-172A3D7B1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E9E3A-5DF5-4209-A90D-AE227C66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10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ПРОВЕДЕНИИ ВНЕАУДИТОРНЫХ МЕРОПРИЯТИЙ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053CB1-2EBF-4E7F-AEE0-7C797C21F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99593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E:\ДТБТ\МР, мероприятия\фото\dHkHOrNJFE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388843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01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A8226C-4982-423D-87D9-B2429F72AE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7338" y="27463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dirty="0">
                <a:solidFill>
                  <a:srgbClr val="10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УЧЕБНЫХ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ЗАНЯТИЯХ ЧЕРЕЗ ГРУППОВЫЕ ФОРМЫ ОРГАНИЗАЦИИ РАБОТЫ СТУДЕНТОВ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AAA4FE-8902-4C13-9F29-4A22B7EE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3851920" cy="2888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1346FB-04FA-4F48-A01B-7955D3EFE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3898780" cy="2924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212</Words>
  <Application>Microsoft Office PowerPoint</Application>
  <PresentationFormat>Экран (4:3)</PresentationFormat>
  <Paragraphs>42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Bahnschrift SemiBold</vt:lpstr>
      <vt:lpstr>Calibri</vt:lpstr>
      <vt:lpstr>Тема Office</vt:lpstr>
      <vt:lpstr>Презентация PowerPoint</vt:lpstr>
      <vt:lpstr>ОСНОВНЫЕ ПОНЯТИЯ</vt:lpstr>
      <vt:lpstr>ОСНОВНЫЕ   СОФТ-СКИЛС</vt:lpstr>
      <vt:lpstr>Используемые педагогические технологии</vt:lpstr>
      <vt:lpstr>ПРОЯВЛЕНИЕ И РАЗВИТИЕ СОФТ - СКИЛС В УЧЕБНОМ ПРОЦЕССЕ</vt:lpstr>
      <vt:lpstr>Презентация PowerPoint</vt:lpstr>
      <vt:lpstr>Презентация PowerPoint</vt:lpstr>
      <vt:lpstr>ПРИ ПРОВЕДЕНИИ ВНЕАУДИТОРНЫХ МЕРОПРИЯТИЙ</vt:lpstr>
      <vt:lpstr>Презентация PowerPoint</vt:lpstr>
      <vt:lpstr>Презентация PowerPoint</vt:lpstr>
      <vt:lpstr>Презентация PowerPoint</vt:lpstr>
      <vt:lpstr>Результаты анкетирования и наблюдения</vt:lpstr>
      <vt:lpstr>Вывод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skills как метод адаптации в студенческой жизни и профессиональном сообществе</dc:title>
  <dc:creator>admin</dc:creator>
  <cp:lastModifiedBy>Методист</cp:lastModifiedBy>
  <cp:revision>84</cp:revision>
  <dcterms:created xsi:type="dcterms:W3CDTF">2022-05-03T14:35:23Z</dcterms:created>
  <dcterms:modified xsi:type="dcterms:W3CDTF">2022-05-24T06:50:01Z</dcterms:modified>
</cp:coreProperties>
</file>