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89" r:id="rId3"/>
    <p:sldId id="292" r:id="rId4"/>
    <p:sldId id="296" r:id="rId5"/>
    <p:sldId id="259" r:id="rId6"/>
    <p:sldId id="293" r:id="rId7"/>
    <p:sldId id="283" r:id="rId8"/>
    <p:sldId id="265" r:id="rId9"/>
    <p:sldId id="260" r:id="rId10"/>
    <p:sldId id="282" r:id="rId11"/>
    <p:sldId id="262" r:id="rId12"/>
    <p:sldId id="264" r:id="rId13"/>
    <p:sldId id="278" r:id="rId14"/>
    <p:sldId id="281" r:id="rId15"/>
    <p:sldId id="266" r:id="rId16"/>
    <p:sldId id="279" r:id="rId17"/>
    <p:sldId id="274" r:id="rId18"/>
    <p:sldId id="271" r:id="rId19"/>
    <p:sldId id="267" r:id="rId20"/>
    <p:sldId id="291" r:id="rId21"/>
    <p:sldId id="273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105400"/>
            <a:ext cx="9144000" cy="533400"/>
          </a:xfrm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715000"/>
            <a:ext cx="9067800" cy="304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262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17145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49911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6858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838200"/>
            <a:ext cx="32766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2766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305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2305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276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276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838200"/>
            <a:ext cx="670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622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/>
            </a:lvl1pPr>
          </a:lstStyle>
          <a:p>
            <a:fld id="{2C118CE6-AC82-456B-925B-3EC2FEE6901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305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305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5AF9DEB7-86B1-4A97-9374-29129588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Russkie%20poteshki%20-%20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5974080"/>
            <a:ext cx="9067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 smtClean="0"/>
              <a:t>Презентация к празднику</a:t>
            </a:r>
            <a:br>
              <a:rPr lang="ru-RU" sz="1800" dirty="0" smtClean="0"/>
            </a:br>
            <a:r>
              <a:rPr lang="ru-RU" sz="1800" dirty="0" smtClean="0"/>
              <a:t>Подготовила: Леонова С.Ю. учитель начальных классов</a:t>
            </a:r>
            <a:br>
              <a:rPr lang="ru-RU" sz="1800" dirty="0" smtClean="0"/>
            </a:br>
            <a:r>
              <a:rPr lang="ru-RU" sz="1800" dirty="0" smtClean="0"/>
              <a:t>МБОУ</a:t>
            </a:r>
            <a:r>
              <a:rPr lang="en-US" sz="1800" dirty="0" smtClean="0"/>
              <a:t> </a:t>
            </a:r>
            <a:r>
              <a:rPr lang="ru-RU" sz="1800" dirty="0" smtClean="0"/>
              <a:t>«СОШ №6 </a:t>
            </a:r>
            <a:r>
              <a:rPr lang="ru-RU" sz="1800" dirty="0" err="1" smtClean="0"/>
              <a:t>им.А.С.Пушкина</a:t>
            </a:r>
            <a:r>
              <a:rPr lang="ru-RU" sz="1800" dirty="0" smtClean="0"/>
              <a:t>»г.Калуги </a:t>
            </a:r>
            <a:endParaRPr lang="ru-RU" sz="1800" dirty="0"/>
          </a:p>
        </p:txBody>
      </p:sp>
      <p:pic>
        <p:nvPicPr>
          <p:cNvPr id="7" name="Picture 4" descr="http://bms.24open.ru/images/4f92bc4043849420a691721518bc17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058" y="214291"/>
            <a:ext cx="6440783" cy="4786345"/>
          </a:xfrm>
          <a:prstGeom prst="rect">
            <a:avLst/>
          </a:prstGeom>
          <a:noFill/>
        </p:spPr>
      </p:pic>
      <p:pic>
        <p:nvPicPr>
          <p:cNvPr id="8" name="Russkie poteshki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7153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 — </a:t>
            </a:r>
            <a:r>
              <a:rPr lang="ru-RU" dirty="0" err="1" smtClean="0"/>
              <a:t>заигрыш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 рассвете чучело Масленицы вывозилось на центральное место, вокруг него устраивались хороводы, разгульное веселье, потом молодежь каталась с гор и на качелях, а те, что постарше, веселились за столом. </a:t>
            </a:r>
            <a:endParaRPr lang="ru-RU" dirty="0"/>
          </a:p>
        </p:txBody>
      </p:sp>
      <p:pic>
        <p:nvPicPr>
          <p:cNvPr id="86018" name="Picture 2" descr="http://afisha.nordportal.ru/upload/resize_cache/iblock/368/600_600_1/csozriaw_xvnjhkravnhqzecf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572032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— лакомка.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этот день нужно есть столько, сколько приемлет твоя душа. Среда открывала угощение во всех домах блинами и другими яствами. В каждой семье накрывали столы со всевозможными угощениями. </a:t>
            </a:r>
          </a:p>
          <a:p>
            <a:endParaRPr lang="ru-RU" dirty="0"/>
          </a:p>
        </p:txBody>
      </p:sp>
      <p:pic>
        <p:nvPicPr>
          <p:cNvPr id="71682" name="Picture 2" descr="http://content.foto.mail.ru/mail/len__56/_answers/i-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 — разгул.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Название само говорит за себя: катание на санях по улицам, кулачные бои, всевозможные обряды. Нередкой забавой русских людей была борьба с медведем. Дети, также наряженные животными, ходили по дворам и </a:t>
            </a:r>
            <a:r>
              <a:rPr lang="ru-RU" dirty="0" err="1" smtClean="0"/>
              <a:t>калядовали</a:t>
            </a:r>
            <a:r>
              <a:rPr lang="ru-RU" dirty="0" smtClean="0"/>
              <a:t>, собирая себе угощение на праздничный вечер.</a:t>
            </a:r>
          </a:p>
          <a:p>
            <a:endParaRPr lang="ru-RU" dirty="0"/>
          </a:p>
        </p:txBody>
      </p:sp>
      <p:pic>
        <p:nvPicPr>
          <p:cNvPr id="8" name="Picture 8" descr="http://img0.liveinternet.ru/images/attach/c/7/98/521/98521010_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47460"/>
            <a:ext cx="3857652" cy="2739445"/>
          </a:xfrm>
          <a:prstGeom prst="rect">
            <a:avLst/>
          </a:prstGeom>
          <a:noFill/>
        </p:spPr>
      </p:pic>
      <p:pic>
        <p:nvPicPr>
          <p:cNvPr id="10242" name="Picture 2" descr="&amp;Mcy;&amp;acy;&amp;scy;&amp;lcy;&amp;iecy;&amp;ncy;&amp;icy;&amp;tscy;&amp;acy; &amp;Scy;&amp;kcy;&amp;acy;&amp;z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929090" cy="268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 — Тещины вечерки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ru-RU" dirty="0" smtClean="0"/>
              <a:t>     Целый ряд масленичных обычаев был направлен на то, чтобы ускорить свадьбы, содействовать молодежи в нахождении себе пары. Сами же молодожены в этот день выезжали нарядные в расписных санях, наносили визиты всем, кто гулял у них на свадьбе. Теперь уже зять приглашал в себе гости тёщу и угощал ее блинами. </a:t>
            </a:r>
          </a:p>
          <a:p>
            <a:endParaRPr lang="ru-RU" dirty="0"/>
          </a:p>
        </p:txBody>
      </p:sp>
      <p:pic>
        <p:nvPicPr>
          <p:cNvPr id="84994" name="Picture 2" descr="http://www.art-catalog.ru/data_picture_new_2013/167/17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857652" cy="2961820"/>
          </a:xfrm>
          <a:prstGeom prst="rect">
            <a:avLst/>
          </a:prstGeom>
          <a:noFill/>
        </p:spPr>
      </p:pic>
      <p:pic>
        <p:nvPicPr>
          <p:cNvPr id="92164" name="Picture 4" descr="http://img-fotki.yandex.ru/get/4808/162445253.20/0_6da85_c2cad21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32" y="3571876"/>
            <a:ext cx="43072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786610" cy="404834"/>
          </a:xfrm>
        </p:spPr>
        <p:txBody>
          <a:bodyPr/>
          <a:lstStyle/>
          <a:p>
            <a:r>
              <a:rPr lang="ru-RU" dirty="0" smtClean="0"/>
              <a:t>Суббота —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715304" cy="43291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Этот день считался всегда семейным. В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 — новобрачная невестка должна была одаривать золовок подарками. В этот субботний день молодые невестки принимали у себя родных</a:t>
            </a:r>
            <a:endParaRPr lang="ru-RU" dirty="0"/>
          </a:p>
        </p:txBody>
      </p:sp>
      <p:pic>
        <p:nvPicPr>
          <p:cNvPr id="73730" name="Picture 2" descr="http://f10.ifotki.info/org/f4a9136c16882cabbaf1414c549535be023c22112368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3714776" cy="3535077"/>
          </a:xfrm>
          <a:prstGeom prst="rect">
            <a:avLst/>
          </a:prstGeom>
          <a:noFill/>
        </p:spPr>
      </p:pic>
      <p:pic>
        <p:nvPicPr>
          <p:cNvPr id="89090" name="Picture 2" descr="http://www.personalguide.ru/upload/2009/12/10/9cc89d40f29ee895618e768a87fac7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28934"/>
            <a:ext cx="2786082" cy="377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719910" cy="476272"/>
          </a:xfrm>
        </p:spPr>
        <p:txBody>
          <a:bodyPr/>
          <a:lstStyle/>
          <a:p>
            <a:r>
              <a:rPr lang="ru-RU" dirty="0" smtClean="0"/>
              <a:t>Воскресенье — целовальник, прощальное воскресенье.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6929486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Последний день самый веселый и разгульный, несмотря на то, что его называли «Прощенный день». Люди ходили от двора к двору, просили друг у друга прощения. Если в течение года русские чем-то оскорбили друг друга, то, встретившись в «прощенное воскресенье», они непременно приветствовали друг </a:t>
            </a:r>
          </a:p>
          <a:p>
            <a:pPr>
              <a:buNone/>
            </a:pPr>
            <a:r>
              <a:rPr lang="ru-RU" dirty="0" smtClean="0"/>
              <a:t>    друга поцелуем, и один из них </a:t>
            </a:r>
          </a:p>
          <a:p>
            <a:pPr>
              <a:buNone/>
            </a:pPr>
            <a:r>
              <a:rPr lang="ru-RU" dirty="0" smtClean="0"/>
              <a:t>    говорил: «Прости меня, пожалуйста».Второй же отвечал:</a:t>
            </a:r>
          </a:p>
          <a:p>
            <a:pPr>
              <a:buNone/>
            </a:pPr>
            <a:r>
              <a:rPr lang="ru-RU" dirty="0" smtClean="0"/>
              <a:t>    «Бог тебя простит».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85800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7710518" cy="5900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57864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Целую неделю пела-плясала, ела-пила, друг к дружке в гости хаживала крещеная матушка-Русь, с гор каталась, в блинах валялась, в масле купалась.</a:t>
            </a:r>
          </a:p>
          <a:p>
            <a:pPr algn="just"/>
            <a:r>
              <a:rPr lang="ru-RU" sz="2400" b="1" dirty="0" smtClean="0"/>
              <a:t> Но «не все коту</a:t>
            </a:r>
          </a:p>
          <a:p>
            <a:pPr algn="just"/>
            <a:r>
              <a:rPr lang="ru-RU" sz="2400" b="1" dirty="0" smtClean="0"/>
              <a:t> Масленица»</a:t>
            </a:r>
          </a:p>
          <a:p>
            <a:pPr algn="just"/>
            <a:r>
              <a:rPr lang="ru-RU" sz="2400" b="1" dirty="0" smtClean="0"/>
              <a:t> - на седьмой день </a:t>
            </a:r>
          </a:p>
          <a:p>
            <a:pPr algn="just"/>
            <a:r>
              <a:rPr lang="ru-RU" sz="2400" b="1" dirty="0" smtClean="0"/>
              <a:t>наступали проводы </a:t>
            </a:r>
          </a:p>
          <a:p>
            <a:pPr algn="just"/>
            <a:r>
              <a:rPr lang="ru-RU" sz="2400" b="1" dirty="0" smtClean="0"/>
              <a:t>зимы, сжигалась</a:t>
            </a:r>
          </a:p>
          <a:p>
            <a:pPr algn="just"/>
            <a:r>
              <a:rPr lang="ru-RU" sz="2400" b="1" dirty="0" smtClean="0"/>
              <a:t> зима - </a:t>
            </a:r>
            <a:r>
              <a:rPr lang="ru-RU" sz="2400" b="1" dirty="0" err="1" smtClean="0"/>
              <a:t>Морана</a:t>
            </a:r>
            <a:endParaRPr lang="ru-RU" sz="2400" b="1" dirty="0"/>
          </a:p>
        </p:txBody>
      </p:sp>
      <p:pic>
        <p:nvPicPr>
          <p:cNvPr id="6" name="Picture 4" descr="http://www.excursovod.com/userpics/tours/769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333972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Семён Леонидович Кожин  «Масленица. Проводы. Россия 17 век»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music-fantasy.org/files/gallery/kojin-maslenica-provody-zimy-rossiya-xii-vek-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42968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://img1.liveinternet.ru/images/attach/c/4/83/788/83788025_4278666_Untitled2_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43859" cy="529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862786" cy="404834"/>
          </a:xfrm>
        </p:spPr>
        <p:txBody>
          <a:bodyPr/>
          <a:lstStyle/>
          <a:p>
            <a:r>
              <a:rPr lang="ru-RU" sz="2000" dirty="0" smtClean="0"/>
              <a:t>Масленица до сих пор считается одним из любимых праздников русского народа.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4" name="Picture 4" descr="http://kontrasti.ucoz.ru/_pu/76/31834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72915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719910" cy="476272"/>
          </a:xfrm>
        </p:spPr>
        <p:txBody>
          <a:bodyPr/>
          <a:lstStyle/>
          <a:p>
            <a:r>
              <a:rPr lang="ru-RU" dirty="0" smtClean="0"/>
              <a:t>Масленица зиму замыкает, весну зазывает.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71546"/>
            <a:ext cx="6424634" cy="53292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конце зимы русские люди празднуют Масленицу - самый веселый, разгульный и поистине всеобщий народный праздник. У нее много других названий: Честная, Широкая, Веселая, </a:t>
            </a:r>
            <a:r>
              <a:rPr lang="ru-RU" dirty="0" err="1" smtClean="0"/>
              <a:t>Объедуха</a:t>
            </a:r>
            <a:r>
              <a:rPr lang="ru-RU" dirty="0" smtClean="0"/>
              <a:t>, Сырная неделя.</a:t>
            </a:r>
            <a:endParaRPr lang="ru-RU" dirty="0"/>
          </a:p>
        </p:txBody>
      </p:sp>
      <p:pic>
        <p:nvPicPr>
          <p:cNvPr id="93188" name="Picture 4" descr="http://s47.radikal.ru/i115/1303/db/8fe6ee024f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91295"/>
            <a:ext cx="4429156" cy="2974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Так празднуют Масленицу в наши дни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0354" name="Picture 2" descr="http://vyatskoe.yar.ru/gallery/images/galler26/foto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4"/>
            <a:ext cx="4108824" cy="2737504"/>
          </a:xfrm>
          <a:prstGeom prst="rect">
            <a:avLst/>
          </a:prstGeom>
          <a:noFill/>
        </p:spPr>
      </p:pic>
      <p:pic>
        <p:nvPicPr>
          <p:cNvPr id="2050" name="Picture 2" descr="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857232"/>
            <a:ext cx="5238753" cy="3929065"/>
          </a:xfrm>
          <a:prstGeom prst="rect">
            <a:avLst/>
          </a:prstGeom>
          <a:noFill/>
        </p:spPr>
      </p:pic>
      <p:pic>
        <p:nvPicPr>
          <p:cNvPr id="2052" name="Picture 4" descr="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72008"/>
            <a:ext cx="3357586" cy="2101849"/>
          </a:xfrm>
          <a:prstGeom prst="rect">
            <a:avLst/>
          </a:prstGeom>
          <a:noFill/>
        </p:spPr>
      </p:pic>
      <p:pic>
        <p:nvPicPr>
          <p:cNvPr id="2056" name="Picture 8" descr="&amp;Mcy;&amp;acy;&amp;scy;&amp;lcy;&amp;iecy;&amp;ncy;&amp;icy;&amp;tscy;&amp;acy; &amp;scy;&amp;iecy;&amp;mcy;&amp;softcy; &amp;dcy;&amp;ncy;&amp;iecy;&amp;jcy; &amp;gcy;&amp;ucy;&amp;lcy;&amp;yacy;&amp;iecy;&amp;tcy;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3740122" cy="247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6705600" cy="5562600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</p:txBody>
      </p:sp>
      <p:pic>
        <p:nvPicPr>
          <p:cNvPr id="82952" name="Picture 8" descr="http://www.virtuzor.ru/data/projects/photos/11/61/fc284f70501e975d7a0904e257ea85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3857653" cy="57398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5429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 прощай, прощай,</a:t>
            </a:r>
            <a:br>
              <a:rPr lang="ru-RU" b="1" dirty="0" smtClean="0"/>
            </a:br>
            <a:r>
              <a:rPr lang="ru-RU" b="1" dirty="0" smtClean="0"/>
              <a:t>Наша Масленица!</a:t>
            </a:r>
            <a:br>
              <a:rPr lang="ru-RU" b="1" dirty="0" smtClean="0"/>
            </a:br>
            <a:r>
              <a:rPr lang="ru-RU" b="1" dirty="0" smtClean="0"/>
              <a:t>Ты прощай, прощай,</a:t>
            </a:r>
            <a:br>
              <a:rPr lang="ru-RU" b="1" dirty="0" smtClean="0"/>
            </a:br>
            <a:r>
              <a:rPr lang="ru-RU" b="1" dirty="0" smtClean="0"/>
              <a:t>Наша широкая!</a:t>
            </a:r>
            <a:br>
              <a:rPr lang="ru-RU" b="1" dirty="0" smtClean="0"/>
            </a:br>
            <a:r>
              <a:rPr lang="ru-RU" b="1" dirty="0" smtClean="0"/>
              <a:t>Ты не в среду пришла</a:t>
            </a:r>
            <a:br>
              <a:rPr lang="ru-RU" b="1" dirty="0" smtClean="0"/>
            </a:br>
            <a:r>
              <a:rPr lang="ru-RU" b="1" dirty="0" smtClean="0"/>
              <a:t>И не в пятницу–</a:t>
            </a:r>
            <a:br>
              <a:rPr lang="ru-RU" b="1" dirty="0" smtClean="0"/>
            </a:br>
            <a:r>
              <a:rPr lang="ru-RU" b="1" dirty="0" smtClean="0"/>
              <a:t>Ты пришла в воскресенье,</a:t>
            </a:r>
            <a:br>
              <a:rPr lang="ru-RU" b="1" dirty="0" smtClean="0"/>
            </a:br>
            <a:r>
              <a:rPr lang="ru-RU" b="1" dirty="0" smtClean="0"/>
              <a:t>Всю недельку веселье.</a:t>
            </a:r>
            <a:br>
              <a:rPr lang="ru-RU" b="1" dirty="0" smtClean="0"/>
            </a:br>
            <a:r>
              <a:rPr lang="ru-RU" b="1" dirty="0" smtClean="0"/>
              <a:t>Ты пришла с добром,</a:t>
            </a:r>
            <a:br>
              <a:rPr lang="ru-RU" b="1" dirty="0" smtClean="0"/>
            </a:br>
            <a:r>
              <a:rPr lang="ru-RU" b="1" dirty="0" smtClean="0"/>
              <a:t>Со хмельным пивком,</a:t>
            </a:r>
            <a:br>
              <a:rPr lang="ru-RU" b="1" dirty="0" smtClean="0"/>
            </a:br>
            <a:r>
              <a:rPr lang="ru-RU" b="1" dirty="0" smtClean="0"/>
              <a:t>Со блинами, пирогами</a:t>
            </a:r>
            <a:br>
              <a:rPr lang="ru-RU" b="1" dirty="0" smtClean="0"/>
            </a:br>
            <a:r>
              <a:rPr lang="ru-RU" b="1" dirty="0" smtClean="0"/>
              <a:t>Да с оладьями.</a:t>
            </a:r>
            <a:br>
              <a:rPr lang="ru-RU" b="1" dirty="0" smtClean="0"/>
            </a:br>
            <a:r>
              <a:rPr lang="ru-RU" b="1" dirty="0" smtClean="0"/>
              <a:t>Мы катаемся с горы</a:t>
            </a:r>
            <a:br>
              <a:rPr lang="ru-RU" b="1" dirty="0" smtClean="0"/>
            </a:br>
            <a:r>
              <a:rPr lang="ru-RU" b="1" dirty="0" smtClean="0"/>
              <a:t>От зари и до зари.</a:t>
            </a:r>
            <a:br>
              <a:rPr lang="ru-RU" b="1" dirty="0" smtClean="0"/>
            </a:br>
            <a:r>
              <a:rPr lang="ru-RU" b="1" dirty="0" smtClean="0"/>
              <a:t>А сегодня, в воскресенье,</a:t>
            </a:r>
            <a:br>
              <a:rPr lang="ru-RU" b="1" dirty="0" smtClean="0"/>
            </a:br>
            <a:r>
              <a:rPr lang="ru-RU" b="1" dirty="0" smtClean="0"/>
              <a:t>Наше кончилось веселье.</a:t>
            </a:r>
            <a:br>
              <a:rPr lang="ru-RU" b="1" dirty="0" smtClean="0"/>
            </a:br>
            <a:r>
              <a:rPr lang="ru-RU" b="1" dirty="0" smtClean="0"/>
              <a:t>Прощай, прощай,</a:t>
            </a:r>
            <a:br>
              <a:rPr lang="ru-RU" b="1" dirty="0" smtClean="0"/>
            </a:br>
            <a:r>
              <a:rPr lang="ru-RU" b="1" dirty="0" smtClean="0"/>
              <a:t>Наша Масленица!</a:t>
            </a:r>
          </a:p>
          <a:p>
            <a:r>
              <a:rPr lang="ru-RU" b="1" dirty="0" smtClean="0"/>
              <a:t>После проводов Зимы</a:t>
            </a:r>
          </a:p>
          <a:p>
            <a:r>
              <a:rPr lang="ru-RU" b="1" dirty="0" smtClean="0"/>
              <a:t> наступал</a:t>
            </a:r>
          </a:p>
          <a:p>
            <a:r>
              <a:rPr lang="ru-RU" b="1" dirty="0" smtClean="0"/>
              <a:t>Великий Пост.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Использованные материалы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Забылин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«Русский народ: обычаи, предания, обряды» М.; 2003 г.</a:t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Е.А. Грушко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«Русские легенды и предания» М.; 2006 г.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www.razumniki.ru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ru-RU" sz="4000" b="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/>
              <a:t>Борис  Михайлович  Кустодиев "Масленица" 1919 г.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281890" cy="58293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1378" name="Picture 2" descr="http://content.foto.mail.ru/mail/gou2098/_blogs/i-4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56718"/>
            <a:ext cx="7786742" cy="582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5474" name="Picture 2" descr="http://s06.radikal.ru/i179/1102/88/e60b2c2f4d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71809"/>
            <a:ext cx="5074352" cy="37290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785794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праздник, посвященный рождающемуся Солнцу. Потому  эмблемой этого старинного языческого  праздника наших древних предков - славян стал блин, как знак Солнца.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71678"/>
            <a:ext cx="5715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Люди пытались привлечь милость солнышка, а также при помощи блинов уговорить его побольше греть замерзшую русскую землю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Весёлую Масленицу — празднуют в течение недели, предшествующей Великому посту. Начинается она за 56 дней до празднования Пасхи. </a:t>
            </a:r>
            <a:endParaRPr lang="ru-RU" dirty="0"/>
          </a:p>
        </p:txBody>
      </p:sp>
      <p:pic>
        <p:nvPicPr>
          <p:cNvPr id="69644" name="Picture 12" descr="http://data14.gallery.ru/albums/gallery/242347-19daf-52792668-m549x500-u439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А всего милее Масленице</a:t>
            </a:r>
          </a:p>
          <a:p>
            <a:pPr>
              <a:buNone/>
            </a:pPr>
            <a:r>
              <a:rPr lang="ru-RU" sz="2000" dirty="0" smtClean="0"/>
              <a:t>Блины кружевные, румяные </a:t>
            </a:r>
          </a:p>
          <a:p>
            <a:pPr>
              <a:buNone/>
            </a:pPr>
            <a:r>
              <a:rPr lang="ru-RU" sz="2000" dirty="0" smtClean="0"/>
              <a:t>Угощенье - блины вкусные, </a:t>
            </a:r>
          </a:p>
          <a:p>
            <a:pPr>
              <a:buNone/>
            </a:pPr>
            <a:r>
              <a:rPr lang="ru-RU" sz="2000" dirty="0" smtClean="0"/>
              <a:t>С яйцом, маслом, со сметаною.</a:t>
            </a:r>
          </a:p>
          <a:p>
            <a:pPr algn="just"/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Ох, уж эти блины на Масленицу! </a:t>
            </a:r>
          </a:p>
          <a:p>
            <a:pPr>
              <a:buNone/>
            </a:pPr>
            <a:r>
              <a:rPr lang="ru-RU" sz="2000" dirty="0" smtClean="0"/>
              <a:t>Пышны, румяны, пухлы, вкусны,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маслены</a:t>
            </a:r>
            <a:r>
              <a:rPr lang="ru-RU" sz="2000" dirty="0" smtClean="0"/>
              <a:t>, со сметаной, с медом, </a:t>
            </a:r>
          </a:p>
          <a:p>
            <a:pPr>
              <a:buNone/>
            </a:pPr>
            <a:r>
              <a:rPr lang="ru-RU" sz="2000" dirty="0" smtClean="0"/>
              <a:t>с </a:t>
            </a:r>
            <a:r>
              <a:rPr lang="ru-RU" sz="2000" dirty="0" err="1" smtClean="0"/>
              <a:t>припеком,с</a:t>
            </a:r>
            <a:r>
              <a:rPr lang="ru-RU" sz="2000" dirty="0" smtClean="0"/>
              <a:t> </a:t>
            </a:r>
            <a:r>
              <a:rPr lang="ru-RU" sz="2000" dirty="0" err="1" smtClean="0"/>
              <a:t>икрой,вареньем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Блин кругл, красен и </a:t>
            </a:r>
          </a:p>
          <a:p>
            <a:pPr>
              <a:buNone/>
            </a:pPr>
            <a:r>
              <a:rPr lang="ru-RU" sz="2000" dirty="0" smtClean="0"/>
              <a:t>горяч, как горячее, щедрое солнце.</a:t>
            </a:r>
          </a:p>
          <a:p>
            <a:pPr>
              <a:buNone/>
            </a:pPr>
            <a:r>
              <a:rPr lang="ru-RU" sz="2000" dirty="0" smtClean="0"/>
              <a:t> Во многих семьях блины начинали</a:t>
            </a:r>
          </a:p>
          <a:p>
            <a:pPr>
              <a:buNone/>
            </a:pPr>
            <a:r>
              <a:rPr lang="ru-RU" sz="2000" dirty="0" smtClean="0"/>
              <a:t> печь с понедельника. Каждая </a:t>
            </a:r>
          </a:p>
          <a:p>
            <a:pPr>
              <a:buNone/>
            </a:pPr>
            <a:r>
              <a:rPr lang="ru-RU" sz="2000" dirty="0" smtClean="0"/>
              <a:t>хозяйка пекла их по своему рецепту</a:t>
            </a:r>
          </a:p>
          <a:p>
            <a:pPr>
              <a:buNone/>
            </a:pPr>
            <a:r>
              <a:rPr lang="ru-RU" sz="2000" dirty="0" smtClean="0"/>
              <a:t> и держала его в секрете.</a:t>
            </a:r>
            <a:endParaRPr lang="ru-RU" sz="2000" dirty="0"/>
          </a:p>
        </p:txBody>
      </p:sp>
      <p:pic>
        <p:nvPicPr>
          <p:cNvPr id="102402" name="Picture 2" descr="http://img01.chitalnya.ru/upload2/734/372552803251892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292895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/>
              <a:t>Игорь </a:t>
            </a:r>
            <a:r>
              <a:rPr lang="ru-RU" sz="1200" dirty="0" err="1" smtClean="0"/>
              <a:t>Шаймарданов</a:t>
            </a:r>
            <a:r>
              <a:rPr lang="ru-RU" sz="1200" dirty="0" smtClean="0"/>
              <a:t>"Псковская Масленица" .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7042" name="Picture 2" descr="http://i001.radikal.ru/1202/56/35869099079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8073736" cy="60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429420" cy="261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496204" cy="54006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5780" name="Picture 4" descr="http://www.rabenclan.de/attachments/Heidentum/HeidentumAnnaKuehneSlawischesHeidentum_masle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3268"/>
            <a:ext cx="7715304" cy="585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 — встреча.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понедельник Масленицу возили на санях по всей округе, а потом с песнями и плясками усаживали на самом высоком месте.</a:t>
            </a:r>
            <a:endParaRPr lang="ru-RU" dirty="0"/>
          </a:p>
        </p:txBody>
      </p:sp>
      <p:pic>
        <p:nvPicPr>
          <p:cNvPr id="68612" name="Picture 4" descr="http://img1.liveinternet.ru/images/attach/c/10/110/406/110406271_4839503_1231157916_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82422"/>
            <a:ext cx="5857916" cy="366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420</TotalTime>
  <Words>632</Words>
  <Application>Microsoft Office PowerPoint</Application>
  <PresentationFormat>Экран (4:3)</PresentationFormat>
  <Paragraphs>58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7</vt:lpstr>
      <vt:lpstr>Презентация к празднику Подготовила: Леонова С.Ю. учитель начальных классов МБОУ «СОШ №6 им.А.С.Пушкина»г.Калуги </vt:lpstr>
      <vt:lpstr>Масленица зиму замыкает, весну зазывает.</vt:lpstr>
      <vt:lpstr>Борис  Михайлович  Кустодиев "Масленица" 1919 г.</vt:lpstr>
      <vt:lpstr>Масленица</vt:lpstr>
      <vt:lpstr>Слайд 5</vt:lpstr>
      <vt:lpstr>Слайд 6</vt:lpstr>
      <vt:lpstr>Игорь Шаймарданов"Псковская Масленица" .</vt:lpstr>
      <vt:lpstr>Слайд 8</vt:lpstr>
      <vt:lpstr>Понедельник — встреча.</vt:lpstr>
      <vt:lpstr>Вторник — заигрыш.</vt:lpstr>
      <vt:lpstr>Среда — лакомка.</vt:lpstr>
      <vt:lpstr>Четверг — разгул.</vt:lpstr>
      <vt:lpstr>Пятница — Тещины вечерки</vt:lpstr>
      <vt:lpstr>Суббота — золовкины посиделки</vt:lpstr>
      <vt:lpstr>Воскресенье — целовальник, прощальное воскресенье.</vt:lpstr>
      <vt:lpstr>Слайд 16</vt:lpstr>
      <vt:lpstr>   Семён Леонидович Кожин  «Масленица. Проводы. Россия 17 век» </vt:lpstr>
      <vt:lpstr>Слайд 18</vt:lpstr>
      <vt:lpstr>Масленица до сих пор считается одним из любимых праздников русского народа. </vt:lpstr>
      <vt:lpstr>Так празднуют Масленицу в наши дни</vt:lpstr>
      <vt:lpstr>Слайд 21</vt:lpstr>
      <vt:lpstr>Использованные материалы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Андрюша</dc:creator>
  <cp:lastModifiedBy>Андрюша</cp:lastModifiedBy>
  <cp:revision>56</cp:revision>
  <dcterms:created xsi:type="dcterms:W3CDTF">2015-01-16T11:46:57Z</dcterms:created>
  <dcterms:modified xsi:type="dcterms:W3CDTF">2023-12-10T19:06:22Z</dcterms:modified>
</cp:coreProperties>
</file>