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4" r:id="rId4"/>
    <p:sldId id="257" r:id="rId5"/>
    <p:sldId id="259" r:id="rId6"/>
    <p:sldId id="260" r:id="rId7"/>
    <p:sldId id="263" r:id="rId8"/>
    <p:sldId id="265" r:id="rId9"/>
    <p:sldId id="258" r:id="rId10"/>
    <p:sldId id="267" r:id="rId11"/>
    <p:sldId id="268" r:id="rId12"/>
    <p:sldId id="278" r:id="rId13"/>
    <p:sldId id="269" r:id="rId14"/>
    <p:sldId id="270" r:id="rId15"/>
    <p:sldId id="271" r:id="rId16"/>
    <p:sldId id="273" r:id="rId17"/>
    <p:sldId id="272" r:id="rId18"/>
    <p:sldId id="275" r:id="rId19"/>
    <p:sldId id="291" r:id="rId20"/>
    <p:sldId id="274" r:id="rId21"/>
    <p:sldId id="284" r:id="rId22"/>
    <p:sldId id="266" r:id="rId23"/>
    <p:sldId id="276" r:id="rId24"/>
    <p:sldId id="283" r:id="rId25"/>
    <p:sldId id="279" r:id="rId26"/>
    <p:sldId id="280" r:id="rId27"/>
    <p:sldId id="282" r:id="rId28"/>
    <p:sldId id="281" r:id="rId29"/>
    <p:sldId id="286" r:id="rId30"/>
    <p:sldId id="287" r:id="rId31"/>
    <p:sldId id="285" r:id="rId32"/>
    <p:sldId id="292" r:id="rId33"/>
    <p:sldId id="290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FF0066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B653-7ADB-4D85-84EB-19AEE337F1DD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1400-4036-43A1-A331-EB774D2CA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B653-7ADB-4D85-84EB-19AEE337F1DD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1400-4036-43A1-A331-EB774D2CA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B653-7ADB-4D85-84EB-19AEE337F1DD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1400-4036-43A1-A331-EB774D2CA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B653-7ADB-4D85-84EB-19AEE337F1DD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1400-4036-43A1-A331-EB774D2CA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B653-7ADB-4D85-84EB-19AEE337F1DD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1400-4036-43A1-A331-EB774D2CA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B653-7ADB-4D85-84EB-19AEE337F1DD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1400-4036-43A1-A331-EB774D2CA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B653-7ADB-4D85-84EB-19AEE337F1DD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1400-4036-43A1-A331-EB774D2CA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B653-7ADB-4D85-84EB-19AEE337F1DD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1400-4036-43A1-A331-EB774D2CA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B653-7ADB-4D85-84EB-19AEE337F1DD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1400-4036-43A1-A331-EB774D2CA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B653-7ADB-4D85-84EB-19AEE337F1DD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1400-4036-43A1-A331-EB774D2CA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B653-7ADB-4D85-84EB-19AEE337F1DD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1400-4036-43A1-A331-EB774D2CA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EB653-7ADB-4D85-84EB-19AEE337F1DD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91400-4036-43A1-A331-EB774D2CA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0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860" y="214290"/>
            <a:ext cx="5143536" cy="157163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i="1" dirty="0" smtClean="0"/>
              <a:t>МБДОУ «Детский сад № 8 комбинированного вида»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endParaRPr lang="ru-RU" sz="20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2571744"/>
            <a:ext cx="6400800" cy="175260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«Жили – были, не тужили, с математикой дружили»</a:t>
            </a:r>
          </a:p>
          <a:p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3306" y="5429264"/>
            <a:ext cx="414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/>
              <a:t> Подготовила: </a:t>
            </a:r>
            <a:r>
              <a:rPr lang="ru-RU" i="1" dirty="0" smtClean="0"/>
              <a:t>воспитатель                                                                  </a:t>
            </a:r>
            <a:r>
              <a:rPr lang="ru-RU" i="1" dirty="0" err="1" smtClean="0"/>
              <a:t>Трайдакало</a:t>
            </a:r>
            <a:r>
              <a:rPr lang="ru-RU" i="1" dirty="0" smtClean="0"/>
              <a:t> Т.Г.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80310-WA00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7554" y="571480"/>
            <a:ext cx="5572132" cy="53578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2984"/>
            <a:ext cx="3357554" cy="500066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проекта: </a:t>
            </a:r>
            <a:r>
              <a:rPr lang="ru-RU" sz="3600" dirty="0"/>
              <a:t>дети второй младшей группы, родители, воспитатель.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приоритету метода: </a:t>
            </a:r>
            <a:r>
              <a:rPr lang="ru-RU" sz="3600" dirty="0"/>
              <a:t>познавательно - творческий, игровой.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80317-WA00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420458">
            <a:off x="-1344509" y="1959425"/>
            <a:ext cx="10925404" cy="2109176"/>
          </a:xfrm>
        </p:spPr>
        <p:txBody>
          <a:bodyPr vert="horz">
            <a:noAutofit/>
          </a:bodyPr>
          <a:lstStyle/>
          <a:p>
            <a:r>
              <a:rPr 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Родительское  собрание</a:t>
            </a:r>
            <a:r>
              <a:rPr 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4572008"/>
            <a:ext cx="5357818" cy="2285992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1. «Колобок»</a:t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2.  «Лиса и журавль»</a:t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3. «Заюшкина избушка»</a:t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4. «Два жадных медвежонка»</a:t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5. «Лисичка сестричка и серый волк»</a:t>
            </a:r>
            <a:b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6. «Теремок»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img9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2000232" y="5643578"/>
            <a:ext cx="6858048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«Круглый бок, веселый бок, к нам пришел из сказки колобок»</a:t>
            </a:r>
            <a:r>
              <a:rPr lang="ru-RU" dirty="0" smtClean="0">
                <a:solidFill>
                  <a:schemeClr val="tx1"/>
                </a:solidFill>
              </a:rPr>
              <a:t>   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3983425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1785926"/>
            <a:ext cx="4257676" cy="3714776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/>
              <a:t>1.В небе осенью курлычут,</a:t>
            </a:r>
            <a:br>
              <a:rPr lang="ru-RU" sz="2400" dirty="0" smtClean="0"/>
            </a:br>
            <a:r>
              <a:rPr lang="ru-RU" sz="2400" dirty="0" smtClean="0"/>
              <a:t>За собою в небо  кличут.</a:t>
            </a:r>
            <a:br>
              <a:rPr lang="ru-RU" sz="2400" dirty="0" smtClean="0"/>
            </a:br>
            <a:r>
              <a:rPr lang="ru-RU" sz="2400" dirty="0" smtClean="0"/>
              <a:t>Долго манят нас вдали…</a:t>
            </a:r>
            <a:br>
              <a:rPr lang="ru-RU" sz="2400" dirty="0" smtClean="0"/>
            </a:br>
            <a:r>
              <a:rPr lang="ru-RU" sz="2400" dirty="0" smtClean="0"/>
              <a:t>Кто скажите?   (журавли)</a:t>
            </a:r>
            <a:br>
              <a:rPr lang="ru-RU" sz="2400" dirty="0" smtClean="0"/>
            </a:br>
            <a:r>
              <a:rPr lang="ru-RU" sz="2400" dirty="0" smtClean="0"/>
              <a:t>2. Всех зверей она хитрей,</a:t>
            </a:r>
            <a:br>
              <a:rPr lang="ru-RU" sz="2400" dirty="0" smtClean="0"/>
            </a:br>
            <a:r>
              <a:rPr lang="ru-RU" sz="2400" dirty="0" smtClean="0"/>
              <a:t>Шубка рыжая на ней.</a:t>
            </a:r>
            <a:br>
              <a:rPr lang="ru-RU" sz="2400" dirty="0" smtClean="0"/>
            </a:br>
            <a:r>
              <a:rPr lang="ru-RU" sz="2400" dirty="0" smtClean="0"/>
              <a:t>Пышный хвост – ее краса</a:t>
            </a:r>
            <a:br>
              <a:rPr lang="ru-RU" sz="2400" dirty="0" smtClean="0"/>
            </a:br>
            <a:r>
              <a:rPr lang="ru-RU" sz="2400" dirty="0" smtClean="0"/>
              <a:t>Этот зверь лесной….(лиса)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Содержимое 7" descr="maxresdefault (2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2571744"/>
            <a:ext cx="1857388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Выполненные задания к сказке «Лиса и журавль»</a:t>
            </a:r>
            <a:endParaRPr lang="ru-RU" b="1" dirty="0"/>
          </a:p>
        </p:txBody>
      </p:sp>
      <p:pic>
        <p:nvPicPr>
          <p:cNvPr id="5" name="Содержимое 4" descr="malchik-i-devochka-sidya-za-stolom-delayut-dorozhki-iz-derevyannyh-kirpichikov-600x57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7521" t="42077" b="7956"/>
          <a:stretch>
            <a:fillRect/>
          </a:stretch>
        </p:blipFill>
        <p:spPr>
          <a:xfrm>
            <a:off x="357158" y="1214422"/>
            <a:ext cx="2849409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detsad-194780-1513260030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57209"/>
          <a:stretch>
            <a:fillRect/>
          </a:stretch>
        </p:blipFill>
        <p:spPr>
          <a:xfrm>
            <a:off x="714348" y="3143248"/>
            <a:ext cx="2214578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8yD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4714884"/>
            <a:ext cx="2857520" cy="168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9d5075fe0330213e7bfd8bf239a41692.jpg.jpg"/>
          <p:cNvPicPr>
            <a:picLocks noChangeAspect="1"/>
          </p:cNvPicPr>
          <p:nvPr/>
        </p:nvPicPr>
        <p:blipFill>
          <a:blip r:embed="rId5"/>
          <a:srcRect t="38004" r="21614"/>
          <a:stretch>
            <a:fillRect/>
          </a:stretch>
        </p:blipFill>
        <p:spPr>
          <a:xfrm>
            <a:off x="6786578" y="4786322"/>
            <a:ext cx="207170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04de193671d.jpg"/>
          <p:cNvPicPr>
            <a:picLocks noChangeAspect="1"/>
          </p:cNvPicPr>
          <p:nvPr/>
        </p:nvPicPr>
        <p:blipFill>
          <a:blip r:embed="rId6"/>
          <a:srcRect r="52459" b="39130"/>
          <a:stretch>
            <a:fillRect/>
          </a:stretch>
        </p:blipFill>
        <p:spPr>
          <a:xfrm>
            <a:off x="3786182" y="4500570"/>
            <a:ext cx="2643206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etsad-224302-1490187980.jpg"/>
          <p:cNvPicPr>
            <a:picLocks noChangeAspect="1"/>
          </p:cNvPicPr>
          <p:nvPr/>
        </p:nvPicPr>
        <p:blipFill>
          <a:blip r:embed="rId7"/>
          <a:srcRect l="5555" r="4444" b="23333"/>
          <a:stretch>
            <a:fillRect/>
          </a:stretch>
        </p:blipFill>
        <p:spPr>
          <a:xfrm>
            <a:off x="6786578" y="2857496"/>
            <a:ext cx="2138491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20180328_142107.jpg"/>
          <p:cNvPicPr>
            <a:picLocks noChangeAspect="1"/>
          </p:cNvPicPr>
          <p:nvPr/>
        </p:nvPicPr>
        <p:blipFill>
          <a:blip r:embed="rId8" cstate="print"/>
          <a:srcRect l="12500" r="24219"/>
          <a:stretch>
            <a:fillRect/>
          </a:stretch>
        </p:blipFill>
        <p:spPr>
          <a:xfrm>
            <a:off x="6786578" y="857232"/>
            <a:ext cx="1785950" cy="158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20180328_142638.jpg"/>
          <p:cNvPicPr>
            <a:picLocks noChangeAspect="1"/>
          </p:cNvPicPr>
          <p:nvPr/>
        </p:nvPicPr>
        <p:blipFill>
          <a:blip r:embed="rId9" cstate="print"/>
          <a:srcRect l="11718" t="11111" r="18750"/>
          <a:stretch>
            <a:fillRect/>
          </a:stretch>
        </p:blipFill>
        <p:spPr>
          <a:xfrm rot="10800000">
            <a:off x="3143240" y="1500172"/>
            <a:ext cx="3643338" cy="3039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logs-9-maxresdefaul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8736"/>
            <a:ext cx="9144000" cy="54292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«Мирись, мирись больше не дерись» по сказке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_01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714620"/>
            <a:ext cx="1904098" cy="127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Стрелка вверх 18"/>
          <p:cNvSpPr/>
          <p:nvPr/>
        </p:nvSpPr>
        <p:spPr>
          <a:xfrm rot="5400000">
            <a:off x="7179487" y="3393281"/>
            <a:ext cx="428628" cy="64294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верх 21"/>
          <p:cNvSpPr/>
          <p:nvPr/>
        </p:nvSpPr>
        <p:spPr>
          <a:xfrm rot="13372512">
            <a:off x="1758813" y="4879540"/>
            <a:ext cx="428628" cy="92857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 descr="228b07896d825a0a22d889f56d39fc54.jpg.jpg"/>
          <p:cNvPicPr>
            <a:picLocks noChangeAspect="1"/>
          </p:cNvPicPr>
          <p:nvPr/>
        </p:nvPicPr>
        <p:blipFill>
          <a:blip r:embed="rId3"/>
          <a:srcRect t="39916" r="9641" b="21008"/>
          <a:stretch>
            <a:fillRect/>
          </a:stretch>
        </p:blipFill>
        <p:spPr>
          <a:xfrm>
            <a:off x="7000892" y="2571744"/>
            <a:ext cx="1785950" cy="142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 descr="20180328_142909.jpg"/>
          <p:cNvPicPr>
            <a:picLocks noChangeAspect="1"/>
          </p:cNvPicPr>
          <p:nvPr/>
        </p:nvPicPr>
        <p:blipFill>
          <a:blip r:embed="rId4" cstate="print"/>
          <a:srcRect l="18164" t="11097" r="19736"/>
          <a:stretch>
            <a:fillRect/>
          </a:stretch>
        </p:blipFill>
        <p:spPr>
          <a:xfrm rot="10800000">
            <a:off x="6500826" y="4429132"/>
            <a:ext cx="2428892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20180328_141813.jpg"/>
          <p:cNvPicPr>
            <a:picLocks noChangeAspect="1"/>
          </p:cNvPicPr>
          <p:nvPr/>
        </p:nvPicPr>
        <p:blipFill>
          <a:blip r:embed="rId5" cstate="print"/>
          <a:srcRect l="10156" t="8333" r="36719" b="12500"/>
          <a:stretch>
            <a:fillRect/>
          </a:stretch>
        </p:blipFill>
        <p:spPr>
          <a:xfrm rot="5400000">
            <a:off x="6987792" y="-145267"/>
            <a:ext cx="1860726" cy="2287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20180327_092143.jpg"/>
          <p:cNvPicPr>
            <a:picLocks noChangeAspect="1"/>
          </p:cNvPicPr>
          <p:nvPr/>
        </p:nvPicPr>
        <p:blipFill>
          <a:blip r:embed="rId6" cstate="print"/>
          <a:srcRect l="22656" r="52344" b="36111"/>
          <a:stretch>
            <a:fillRect/>
          </a:stretch>
        </p:blipFill>
        <p:spPr>
          <a:xfrm>
            <a:off x="142844" y="4214794"/>
            <a:ext cx="2571768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 descr="20180327_092718.jpg"/>
          <p:cNvPicPr>
            <a:picLocks noChangeAspect="1"/>
          </p:cNvPicPr>
          <p:nvPr/>
        </p:nvPicPr>
        <p:blipFill>
          <a:blip r:embed="rId7" cstate="print"/>
          <a:srcRect l="11718" t="27777" r="39844" b="5556"/>
          <a:stretch>
            <a:fillRect/>
          </a:stretch>
        </p:blipFill>
        <p:spPr>
          <a:xfrm>
            <a:off x="3214678" y="4929198"/>
            <a:ext cx="2500330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 descr="20180327_101923.jpg"/>
          <p:cNvPicPr>
            <a:picLocks noChangeAspect="1"/>
          </p:cNvPicPr>
          <p:nvPr/>
        </p:nvPicPr>
        <p:blipFill>
          <a:blip r:embed="rId8" cstate="print"/>
          <a:srcRect l="14062" t="43055" r="25781"/>
          <a:stretch>
            <a:fillRect/>
          </a:stretch>
        </p:blipFill>
        <p:spPr>
          <a:xfrm>
            <a:off x="3214678" y="142852"/>
            <a:ext cx="2790428" cy="1785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20180327_093852.jpg"/>
          <p:cNvPicPr>
            <a:picLocks noChangeAspect="1"/>
          </p:cNvPicPr>
          <p:nvPr/>
        </p:nvPicPr>
        <p:blipFill>
          <a:blip r:embed="rId9" cstate="print"/>
          <a:srcRect l="24218" t="29167" r="54688" b="20833"/>
          <a:stretch>
            <a:fillRect/>
          </a:stretch>
        </p:blipFill>
        <p:spPr>
          <a:xfrm>
            <a:off x="214282" y="214290"/>
            <a:ext cx="2071702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" name="Солнце 34"/>
          <p:cNvSpPr/>
          <p:nvPr/>
        </p:nvSpPr>
        <p:spPr>
          <a:xfrm>
            <a:off x="2214546" y="1714488"/>
            <a:ext cx="4500594" cy="364333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Содержимое 5" descr="img6.jpg"/>
          <p:cNvPicPr>
            <a:picLocks noGrp="1" noChangeAspect="1"/>
          </p:cNvPicPr>
          <p:nvPr>
            <p:ph idx="1"/>
          </p:nvPr>
        </p:nvPicPr>
        <p:blipFill>
          <a:blip r:embed="rId10" cstate="print"/>
          <a:stretch>
            <a:fillRect/>
          </a:stretch>
        </p:blipFill>
        <p:spPr>
          <a:xfrm>
            <a:off x="3286116" y="2571744"/>
            <a:ext cx="2357454" cy="1857388"/>
          </a:xfrm>
          <a:prstGeom prst="ellipse">
            <a:avLst/>
          </a:prstGeom>
          <a:ln w="63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Содержимое 15" descr="IMG-20180317-WA00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tsad-400562-1484897816.jpg"/>
          <p:cNvPicPr>
            <a:picLocks noGrp="1" noChangeAspect="1"/>
          </p:cNvPicPr>
          <p:nvPr>
            <p:ph idx="1"/>
          </p:nvPr>
        </p:nvPicPr>
        <p:blipFill>
          <a:blip r:embed="rId2"/>
          <a:srcRect t="26833" r="22627" b="15398"/>
          <a:stretch>
            <a:fillRect/>
          </a:stretch>
        </p:blipFill>
        <p:spPr>
          <a:xfrm>
            <a:off x="642910" y="4143380"/>
            <a:ext cx="3286148" cy="2185990"/>
          </a:xfrm>
        </p:spPr>
      </p:pic>
      <p:pic>
        <p:nvPicPr>
          <p:cNvPr id="7" name="Рисунок 6" descr="de88df2f2bbc218376f79bebefb7239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2000240"/>
            <a:ext cx="4000528" cy="39290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43570" y="642918"/>
            <a:ext cx="3500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«Найди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выход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20180328_141315.jpg"/>
          <p:cNvPicPr>
            <a:picLocks noChangeAspect="1"/>
          </p:cNvPicPr>
          <p:nvPr/>
        </p:nvPicPr>
        <p:blipFill>
          <a:blip r:embed="rId4" cstate="print"/>
          <a:srcRect l="3906" r="14062"/>
          <a:stretch>
            <a:fillRect/>
          </a:stretch>
        </p:blipFill>
        <p:spPr>
          <a:xfrm>
            <a:off x="500034" y="357166"/>
            <a:ext cx="4071966" cy="3484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рома\Downloads\5285d2b8ff429ccc098b456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363663"/>
            <a:ext cx="741680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Прямоугольник 1"/>
          <p:cNvSpPr>
            <a:spLocks noChangeArrowheads="1"/>
          </p:cNvSpPr>
          <p:nvPr/>
        </p:nvSpPr>
        <p:spPr bwMode="auto">
          <a:xfrm>
            <a:off x="-107950" y="776288"/>
            <a:ext cx="91440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altLang="ru-RU" sz="28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Ведущий вид деятельности дошкольников – это ИГРА</a:t>
            </a:r>
            <a:endParaRPr lang="ru-RU" altLang="ru-RU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axresdefault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4286256"/>
          </a:xfrm>
        </p:spPr>
      </p:pic>
      <p:pic>
        <p:nvPicPr>
          <p:cNvPr id="5" name="Рисунок 4" descr="13720036_30502.jpg"/>
          <p:cNvPicPr>
            <a:picLocks noChangeAspect="1"/>
          </p:cNvPicPr>
          <p:nvPr/>
        </p:nvPicPr>
        <p:blipFill>
          <a:blip r:embed="rId3" cstate="print"/>
          <a:srcRect b="7358"/>
          <a:stretch>
            <a:fillRect/>
          </a:stretch>
        </p:blipFill>
        <p:spPr>
          <a:xfrm>
            <a:off x="2928926" y="4357694"/>
            <a:ext cx="2351329" cy="2285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20180312_0913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441" y="4528841"/>
            <a:ext cx="2393148" cy="21937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20180312_0959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4500570"/>
            <a:ext cx="3133744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80324-WA00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hablon-blagodarnosti-detskiy-sad-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42852"/>
            <a:ext cx="9143999" cy="671514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571744"/>
            <a:ext cx="554356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Lisichka-sestrichka-i-seryiy-volk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26" y="3718679"/>
            <a:ext cx="87868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u="sng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«Без труда, не вытянешь и рыбку из пруда».</a:t>
            </a:r>
            <a:endParaRPr lang="ru-RU" sz="6600" b="1" i="1" u="sng" dirty="0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80317-WA006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5908"/>
            <a:ext cx="9144000" cy="6923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0180328_1433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714612" y="428604"/>
            <a:ext cx="3357586" cy="321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etsad-21142-1395764175.jpg"/>
          <p:cNvPicPr>
            <a:picLocks noChangeAspect="1"/>
          </p:cNvPicPr>
          <p:nvPr/>
        </p:nvPicPr>
        <p:blipFill>
          <a:blip r:embed="rId3"/>
          <a:srcRect l="9091" t="6822" r="9091" b="18136"/>
          <a:stretch>
            <a:fillRect/>
          </a:stretch>
        </p:blipFill>
        <p:spPr>
          <a:xfrm>
            <a:off x="214282" y="214290"/>
            <a:ext cx="2643206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Содержимое 12" descr="20180327_09313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14282" y="3571876"/>
            <a:ext cx="4357718" cy="3071834"/>
          </a:xfrm>
        </p:spPr>
      </p:pic>
      <p:pic>
        <p:nvPicPr>
          <p:cNvPr id="15" name="Рисунок 14" descr="20180327_0918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6000728" y="642918"/>
            <a:ext cx="3143272" cy="2428874"/>
          </a:xfrm>
          <a:prstGeom prst="rect">
            <a:avLst/>
          </a:prstGeom>
        </p:spPr>
      </p:pic>
      <p:pic>
        <p:nvPicPr>
          <p:cNvPr id="17" name="Рисунок 16" descr="matematika-v-skazkah_1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3571876"/>
            <a:ext cx="4001800" cy="300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80318-WA00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80324-WA00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ello_html_50ebca0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14290"/>
            <a:ext cx="6257940" cy="1143000"/>
          </a:xfrm>
        </p:spPr>
        <p:txBody>
          <a:bodyPr>
            <a:normAutofit/>
          </a:bodyPr>
          <a:lstStyle/>
          <a:p>
            <a:r>
              <a:rPr lang="ru-RU" sz="4800" b="1" i="1" dirty="0" smtClean="0"/>
              <a:t>«Жили – были…»</a:t>
            </a:r>
            <a:endParaRPr lang="ru-RU" sz="48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4071934" y="1928802"/>
            <a:ext cx="50720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Математика и сказка…</a:t>
            </a:r>
          </a:p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Ну и чудеса!</a:t>
            </a:r>
          </a:p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Только вы  не удивляйтесь,</a:t>
            </a:r>
          </a:p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Ведь она везде нужна – Математика.</a:t>
            </a:r>
          </a:p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Даже сказочным героям</a:t>
            </a:r>
          </a:p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Всем приходится считать,</a:t>
            </a:r>
          </a:p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А мы сегодня будем</a:t>
            </a:r>
          </a:p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Со сказочным сюжетом</a:t>
            </a:r>
          </a:p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Задачи все решать.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80324-WA00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282" y="285728"/>
            <a:ext cx="3251231" cy="62865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altLang="ru-RU" sz="2400" b="1" i="1" dirty="0" smtClean="0">
                <a:latin typeface="Times New Roman" pitchFamily="18" charset="0"/>
                <a:cs typeface="Times New Roman" pitchFamily="18" charset="0"/>
              </a:rPr>
              <a:t>«Пусть они будут теми муравьями, которые всегда будут заняты; что-нибудь катают, несут, тащат, складывают, перекладывают; нужно только помогать им, чтобы все что происходит, происходило разумно и, играя с ними, указывать им даже на формы игр».</a:t>
            </a:r>
          </a:p>
          <a:p>
            <a:pPr algn="ctr"/>
            <a:endParaRPr lang="ru-RU" alt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Ян </a:t>
            </a:r>
            <a:r>
              <a:rPr lang="ru-RU" altLang="ru-RU" sz="2000" dirty="0" err="1" smtClean="0">
                <a:latin typeface="Times New Roman" pitchFamily="18" charset="0"/>
                <a:cs typeface="Times New Roman" pitchFamily="18" charset="0"/>
              </a:rPr>
              <a:t>Амос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Каменский</a:t>
            </a:r>
            <a:endParaRPr lang="ru-RU" sz="2000" dirty="0"/>
          </a:p>
        </p:txBody>
      </p:sp>
      <p:pic>
        <p:nvPicPr>
          <p:cNvPr id="12" name="Содержимое 11" descr="IMG-20180310-WA00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0" y="0"/>
            <a:ext cx="556895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80324-WA00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80318-WA00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20180327_1043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14280" y="357166"/>
            <a:ext cx="8715435" cy="6072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4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SDC146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3000372"/>
            <a:ext cx="4857784" cy="3000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imple-Powerpoint-Background-Wallpaper-HD-072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buNone/>
            </a:pPr>
            <a:endParaRPr lang="ru-RU" b="1" dirty="0" smtClean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i="1" dirty="0" smtClean="0">
                <a:effectLst/>
                <a:latin typeface="Times New Roman"/>
                <a:ea typeface="Times New Roman"/>
              </a:rPr>
              <a:t>«Без игры нет и не может быть</a:t>
            </a:r>
            <a:r>
              <a:rPr lang="ru-RU" i="1" dirty="0" smtClean="0">
                <a:latin typeface="Times New Roman"/>
                <a:ea typeface="Times New Roman"/>
              </a:rPr>
              <a:t> </a:t>
            </a:r>
            <a:r>
              <a:rPr lang="ru-RU" b="1" i="1" dirty="0" smtClean="0">
                <a:effectLst/>
                <a:latin typeface="Times New Roman"/>
                <a:ea typeface="Times New Roman"/>
              </a:rPr>
              <a:t>полноценного умственного развития.</a:t>
            </a:r>
            <a:r>
              <a:rPr lang="ru-RU" b="1" i="1" dirty="0">
                <a:latin typeface="Times New Roman"/>
                <a:ea typeface="Times New Roman"/>
              </a:rPr>
              <a:t> </a:t>
            </a:r>
            <a:r>
              <a:rPr lang="ru-RU" b="1" i="1" dirty="0" smtClean="0">
                <a:effectLst/>
                <a:latin typeface="Times New Roman"/>
                <a:ea typeface="Times New Roman"/>
              </a:rPr>
              <a:t>Игра – это огромное светлое окно, через которое в духовный мир ребёнка</a:t>
            </a:r>
            <a:r>
              <a:rPr lang="ru-RU" i="1" dirty="0" smtClean="0">
                <a:latin typeface="Times New Roman"/>
                <a:ea typeface="Times New Roman"/>
              </a:rPr>
              <a:t> </a:t>
            </a:r>
            <a:r>
              <a:rPr lang="ru-RU" b="1" i="1" dirty="0" smtClean="0">
                <a:effectLst/>
                <a:latin typeface="Times New Roman"/>
                <a:ea typeface="Times New Roman"/>
              </a:rPr>
              <a:t>вливается живительный поток представлений, понятий. </a:t>
            </a:r>
            <a:r>
              <a:rPr lang="ru-RU" b="1" i="1" dirty="0" smtClean="0">
                <a:latin typeface="Times New Roman"/>
                <a:ea typeface="Times New Roman"/>
              </a:rPr>
              <a:t>Игра – это искра, зажигающая огонёк пытливости и любознательности »</a:t>
            </a:r>
            <a:endParaRPr lang="ru-RU" i="1" dirty="0" smtClean="0">
              <a:effectLst/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800" b="1" dirty="0" smtClean="0">
                <a:latin typeface="Times New Roman"/>
                <a:ea typeface="Times New Roman"/>
              </a:rPr>
              <a:t> </a:t>
            </a:r>
            <a:endParaRPr lang="ru-RU" sz="1800" dirty="0" smtClean="0">
              <a:effectLst/>
              <a:latin typeface="Times New Roman"/>
              <a:ea typeface="Times New Roman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i="1" dirty="0" smtClean="0">
                <a:latin typeface="Times New Roman"/>
                <a:ea typeface="Times New Roman"/>
              </a:rPr>
              <a:t>В.А.Сухомлинский</a:t>
            </a:r>
            <a:endParaRPr lang="ru-RU" sz="1600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57298"/>
            <a:ext cx="8229600" cy="492922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Актуальность : </a:t>
            </a:r>
            <a:b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</a:br>
            <a:r>
              <a:rPr lang="ru-RU" sz="2400" dirty="0" smtClean="0">
                <a:effectLst/>
                <a:latin typeface="Times New Roman"/>
                <a:ea typeface="Calibri"/>
              </a:rPr>
              <a:t>Социальный заказ современных родителей характеризует следующие моменты:</a:t>
            </a:r>
            <a:br>
              <a:rPr lang="ru-RU" sz="2400" dirty="0" smtClean="0">
                <a:effectLst/>
                <a:latin typeface="Times New Roman"/>
                <a:ea typeface="Calibri"/>
              </a:rPr>
            </a:br>
            <a:r>
              <a:rPr lang="ru-RU" sz="2400" dirty="0" smtClean="0">
                <a:latin typeface="Times New Roman"/>
                <a:ea typeface="Calibri"/>
              </a:rPr>
              <a:t>1. То, что в  наше время</a:t>
            </a:r>
            <a:r>
              <a:rPr lang="ru-RU" sz="2400" dirty="0" smtClean="0">
                <a:effectLst/>
                <a:latin typeface="Times New Roman"/>
                <a:ea typeface="Calibri"/>
              </a:rPr>
              <a:t> наиболее востребованы и успешны в современной жизни люди творческого склада ума, инициативные, способные к эффективному сотрудничеству.</a:t>
            </a:r>
            <a:br>
              <a:rPr lang="ru-RU" sz="2400" dirty="0" smtClean="0">
                <a:effectLst/>
                <a:latin typeface="Times New Roman"/>
                <a:ea typeface="Calibri"/>
              </a:rPr>
            </a:br>
            <a:r>
              <a:rPr lang="ru-RU" sz="2400" dirty="0" smtClean="0">
                <a:latin typeface="Times New Roman"/>
                <a:ea typeface="Calibri"/>
              </a:rPr>
              <a:t>2</a:t>
            </a:r>
            <a:r>
              <a:rPr lang="ru-RU" sz="2400" dirty="0" smtClean="0">
                <a:effectLst/>
                <a:latin typeface="Times New Roman"/>
                <a:ea typeface="Calibri"/>
              </a:rPr>
              <a:t>. Поскольку дошкольное детство – сенситивный период для развития способностей, поэтому развивать способности детей необходимо как можно раньше. Таким образом, педагогам необходимо объединить усилия по формированию как интеллектуальных, так и творческих способностей у детей уже с 3 лет.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728"/>
            <a:ext cx="9001156" cy="62865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Содержимое 18" descr="detsad-56468-1472925879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b="5613"/>
          <a:stretch>
            <a:fillRect/>
          </a:stretch>
        </p:blipFill>
        <p:spPr>
          <a:xfrm>
            <a:off x="4643438" y="0"/>
            <a:ext cx="4500562" cy="48577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14884"/>
            <a:ext cx="9144000" cy="2143116"/>
          </a:xfrm>
          <a:solidFill>
            <a:srgbClr val="996633"/>
          </a:solidFill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Инновационная деятельность заключается в разработке системы организации деятельности по математике для детей дошкольного возраста с использованием блоков Дьенеша, палочек Кюизенера, конструктора лего, систематизации и сериации игр и игровых заданий для развития математических способностей, логического мышления и моделирования чисел.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Содержимое 17" descr="upakovka-palochek-i-blokov-denesha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643438" cy="47148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axresdefault (6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357166"/>
            <a:ext cx="5429288" cy="164307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</a:t>
            </a:r>
            <a:r>
              <a:rPr lang="ru-RU" sz="2700" b="1" dirty="0"/>
              <a:t>Проблема</a:t>
            </a:r>
            <a:r>
              <a:rPr lang="ru-RU" sz="2700" dirty="0"/>
              <a:t>: В связи с младшим дошкольным возрастом, возникла необходимость применения игровых методов и способов для всестороннего развития детей.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14282" y="2571744"/>
            <a:ext cx="5286412" cy="30003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Цель: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Формирование познавательных, общематематических    способностей ребенка, посредством проектной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деятельности с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использованием совокупности игровых методов при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помощи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логических  блоков Дьенеша, палочек Кюизенера и  лего конструктора.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lide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0"/>
            <a:ext cx="5715008" cy="478629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100" b="1" dirty="0"/>
              <a:t>Задачи: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u="sng" dirty="0"/>
              <a:t>1.Образовательная:</a:t>
            </a:r>
            <a:r>
              <a:rPr lang="ru-RU" sz="2200" dirty="0"/>
              <a:t> Способствовать формированию общематематических, точных представлений о счете, названиях геометрических форм и выявление их свойств через игровую деятельность.</a:t>
            </a:r>
            <a:br>
              <a:rPr lang="ru-RU" sz="2200" dirty="0"/>
            </a:br>
            <a:r>
              <a:rPr lang="ru-RU" sz="2200" u="sng" dirty="0"/>
              <a:t>2.Развивающая:</a:t>
            </a:r>
            <a:r>
              <a:rPr lang="ru-RU" sz="2200" dirty="0"/>
              <a:t>  Развитие познавательной активности, умение логически мыслить, развивать память и воображение, умение анализировать и делать выводы. Развитие речи и мелкой моторики, коммуникативности.</a:t>
            </a:r>
            <a:br>
              <a:rPr lang="ru-RU" sz="2200" dirty="0"/>
            </a:br>
            <a:r>
              <a:rPr lang="ru-RU" sz="2200" u="sng" dirty="0"/>
              <a:t>3.Воспитательная:</a:t>
            </a:r>
            <a:r>
              <a:rPr lang="ru-RU" sz="2200" dirty="0"/>
              <a:t> Воспитание доброжелательного отношения  друг к  другу, чувства взаимопомощи, поддержки.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 descr="slide_1.jpg"/>
          <p:cNvPicPr>
            <a:picLocks noChangeAspect="1"/>
          </p:cNvPicPr>
          <p:nvPr/>
        </p:nvPicPr>
        <p:blipFill>
          <a:blip r:embed="rId2"/>
          <a:srcRect t="10000" r="73438" b="68750"/>
          <a:stretch>
            <a:fillRect/>
          </a:stretch>
        </p:blipFill>
        <p:spPr>
          <a:xfrm>
            <a:off x="6858016" y="5643578"/>
            <a:ext cx="2024050" cy="1214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919</TotalTime>
  <Words>314</Words>
  <Application>Microsoft Office PowerPoint</Application>
  <PresentationFormat>Экран (4:3)</PresentationFormat>
  <Paragraphs>35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МБДОУ «Детский сад № 8 комбинированного вида»  </vt:lpstr>
      <vt:lpstr>Слайд 2</vt:lpstr>
      <vt:lpstr>Слайд 3</vt:lpstr>
      <vt:lpstr>Слайд 4</vt:lpstr>
      <vt:lpstr>Актуальность :  Социальный заказ современных родителей характеризует следующие моменты: 1. То, что в  наше время наиболее востребованы и успешны в современной жизни люди творческого склада ума, инициативные, способные к эффективному сотрудничеству. 2. Поскольку дошкольное детство – сенситивный период для развития способностей, поэтому развивать способности детей необходимо как можно раньше. Таким образом, педагогам необходимо объединить усилия по формированию как интеллектуальных, так и творческих способностей у детей уже с 3 лет. </vt:lpstr>
      <vt:lpstr>Слайд 6</vt:lpstr>
      <vt:lpstr>Инновационная деятельность заключается в разработке системы организации деятельности по математике для детей дошкольного возраста с использованием блоков Дьенеша, палочек Кюизенера, конструктора лего, систематизации и сериации игр и игровых заданий для развития математических способностей, логического мышления и моделирования чисел.  </vt:lpstr>
      <vt:lpstr> Проблема: В связи с младшим дошкольным возрастом, возникла необходимость применения игровых методов и способов для всестороннего развития детей. </vt:lpstr>
      <vt:lpstr>Задачи: 1.Образовательная: Способствовать формированию общематематических, точных представлений о счете, названиях геометрических форм и выявление их свойств через игровую деятельность. 2.Развивающая:  Развитие познавательной активности, умение логически мыслить, развивать память и воображение, умение анализировать и делать выводы. Развитие речи и мелкой моторики, коммуникативности. 3.Воспитательная: Воспитание доброжелательного отношения  друг к  другу, чувства взаимопомощи, поддержки. </vt:lpstr>
      <vt:lpstr>Участники проекта: дети второй младшей группы, родители, воспитатель.  По приоритету метода: познавательно - творческий, игровой. </vt:lpstr>
      <vt:lpstr> Родительское  собрание </vt:lpstr>
      <vt:lpstr>1. «Колобок» 2.  «Лиса и журавль» 3. «Заюшкина избушка» 4. «Два жадных медвежонка» 5. «Лисичка сестричка и серый волк» 6. «Теремок»</vt:lpstr>
      <vt:lpstr>Слайд 13</vt:lpstr>
      <vt:lpstr>1.В небе осенью курлычут, За собою в небо  кличут. Долго манят нас вдали… Кто скажите?   (журавли) 2. Всех зверей она хитрей, Шубка рыжая на ней. Пышный хвост – ее краса Этот зверь лесной….(лиса) </vt:lpstr>
      <vt:lpstr>Выполненные задания к сказке «Лиса и журавль»</vt:lpstr>
      <vt:lpstr>«Мирись, мирись больше не дерись» по сказке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«Жили – были…»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93</cp:revision>
  <dcterms:created xsi:type="dcterms:W3CDTF">2018-03-10T06:15:09Z</dcterms:created>
  <dcterms:modified xsi:type="dcterms:W3CDTF">2018-03-28T14:38:24Z</dcterms:modified>
</cp:coreProperties>
</file>