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</p:sldMasterIdLst>
  <p:notesMasterIdLst>
    <p:notesMasterId r:id="rId22"/>
  </p:notesMasterIdLst>
  <p:sldIdLst>
    <p:sldId id="256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9" r:id="rId18"/>
    <p:sldId id="272" r:id="rId19"/>
    <p:sldId id="267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ru-RU" sz="2000" dirty="0" err="1" smtClean="0"/>
            <a:t>Матема</a:t>
          </a:r>
          <a:r>
            <a:rPr lang="ru-RU" sz="2000" dirty="0" smtClean="0"/>
            <a:t>- </a:t>
          </a:r>
          <a:r>
            <a:rPr lang="ru-RU" sz="2000" dirty="0" err="1" smtClean="0"/>
            <a:t>тическая</a:t>
          </a:r>
          <a:endParaRPr lang="en-US" sz="2000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ru-RU" sz="1700" dirty="0" smtClean="0"/>
            <a:t>Естествен-</a:t>
          </a:r>
          <a:r>
            <a:rPr lang="ru-RU" sz="1700" dirty="0" err="1" smtClean="0"/>
            <a:t>нонаучная</a:t>
          </a:r>
          <a:endParaRPr lang="ru" sz="1700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ru-RU" sz="1800" dirty="0" smtClean="0"/>
            <a:t>Читатель- </a:t>
          </a:r>
          <a:r>
            <a:rPr lang="ru-RU" sz="1800" dirty="0" err="1" smtClean="0"/>
            <a:t>ская</a:t>
          </a:r>
          <a:endParaRPr lang="ru" sz="1800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ru-RU" sz="1800" dirty="0" err="1" smtClean="0"/>
            <a:t>Компью</a:t>
          </a:r>
          <a:r>
            <a:rPr lang="ru-RU" sz="1800" dirty="0" smtClean="0"/>
            <a:t>- </a:t>
          </a:r>
          <a:r>
            <a:rPr lang="ru-RU" sz="1800" dirty="0" err="1" smtClean="0"/>
            <a:t>терная</a:t>
          </a:r>
          <a:endParaRPr lang="ru" sz="18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ru-RU" sz="1800" dirty="0" err="1" smtClean="0"/>
            <a:t>Финансо</a:t>
          </a:r>
          <a:r>
            <a:rPr lang="ru-RU" sz="1800" dirty="0" smtClean="0"/>
            <a:t>- </a:t>
          </a:r>
          <a:r>
            <a:rPr lang="ru-RU" sz="1800" dirty="0" err="1" smtClean="0"/>
            <a:t>вая</a:t>
          </a:r>
          <a:endParaRPr lang="ru" sz="18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84D0E36A-379C-43FF-8DD0-1C1BB749701B}">
      <dgm:prSet phldrT="[Text]" custT="1"/>
      <dgm:spPr/>
      <dgm:t>
        <a:bodyPr rtlCol="0"/>
        <a:lstStyle/>
        <a:p>
          <a:pPr rtl="0"/>
          <a:r>
            <a:rPr lang="ru" sz="1800" dirty="0" smtClean="0"/>
            <a:t>Глобаль- ные  ком- петенции</a:t>
          </a:r>
          <a:endParaRPr lang="ru" sz="1800" dirty="0"/>
        </a:p>
      </dgm:t>
    </dgm:pt>
    <dgm:pt modelId="{3816C661-5EC0-468C-B8C1-1F22B4272242}" type="parTrans" cxnId="{3991452E-DBAB-41A2-B33F-763D768034CD}">
      <dgm:prSet/>
      <dgm:spPr/>
      <dgm:t>
        <a:bodyPr/>
        <a:lstStyle/>
        <a:p>
          <a:endParaRPr lang="ru-RU"/>
        </a:p>
      </dgm:t>
    </dgm:pt>
    <dgm:pt modelId="{20C8DAA1-6450-4EE5-A190-CBC62DC238F2}" type="sibTrans" cxnId="{3991452E-DBAB-41A2-B33F-763D768034CD}">
      <dgm:prSet/>
      <dgm:spPr/>
      <dgm:t>
        <a:bodyPr/>
        <a:lstStyle/>
        <a:p>
          <a:endParaRPr lang="ru-RU"/>
        </a:p>
      </dgm:t>
    </dgm:pt>
    <dgm:pt modelId="{BC824E6F-4D48-4252-A251-1DB9664EA9FD}">
      <dgm:prSet phldrT="[Text]" custT="1"/>
      <dgm:spPr/>
      <dgm:t>
        <a:bodyPr rtlCol="0"/>
        <a:lstStyle/>
        <a:p>
          <a:pPr rtl="0"/>
          <a:r>
            <a:rPr lang="ru" sz="1800" dirty="0" smtClean="0"/>
            <a:t>Креатив- ное мыш- ление</a:t>
          </a:r>
          <a:endParaRPr lang="ru" sz="1800" dirty="0"/>
        </a:p>
      </dgm:t>
    </dgm:pt>
    <dgm:pt modelId="{CB767601-41A6-416D-9967-8A3260E2DB0D}" type="parTrans" cxnId="{E075453F-393A-44ED-88EC-D269EB352618}">
      <dgm:prSet/>
      <dgm:spPr/>
      <dgm:t>
        <a:bodyPr/>
        <a:lstStyle/>
        <a:p>
          <a:endParaRPr lang="ru-RU"/>
        </a:p>
      </dgm:t>
    </dgm:pt>
    <dgm:pt modelId="{91A34DE6-3E6E-4DA4-80CE-46FEAA9298AF}" type="sibTrans" cxnId="{E075453F-393A-44ED-88EC-D269EB352618}">
      <dgm:prSet/>
      <dgm:spPr/>
      <dgm:t>
        <a:bodyPr/>
        <a:lstStyle/>
        <a:p>
          <a:endParaRPr lang="ru-RU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13"/>
      <dgm:spPr/>
      <dgm:t>
        <a:bodyPr/>
        <a:lstStyle/>
        <a:p>
          <a:endParaRPr lang="ru-RU"/>
        </a:p>
      </dgm:t>
    </dgm:pt>
    <dgm:pt modelId="{80B372F1-8EF3-4532-ACC6-E65E1D63ACA2}" type="pres">
      <dgm:prSet presAssocID="{E4D23657-D1E8-4B22-974B-8DC90813F51B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13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13"/>
      <dgm:spPr/>
    </dgm:pt>
    <dgm:pt modelId="{18F7A15A-3ED1-4A32-B700-36B8D6BBE441}" type="pres">
      <dgm:prSet presAssocID="{EF034794-D109-40B6-8FA2-8971C3123AB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13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13"/>
      <dgm:spPr/>
    </dgm:pt>
    <dgm:pt modelId="{F0124EB5-2136-46F3-B2F4-41A5196C24A0}" type="pres">
      <dgm:prSet presAssocID="{15E11DBD-E9B5-4BCF-A56C-7AAE26CE30DC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CFA-3F05-41CB-A66C-3A904CCE06CE}" type="pres">
      <dgm:prSet presAssocID="{15E11DBD-E9B5-4BCF-A56C-7AAE26CE30DC}" presName="Triangle" presStyleLbl="alignNode1" presStyleIdx="5" presStyleCnt="13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13"/>
      <dgm:spPr/>
    </dgm:pt>
    <dgm:pt modelId="{AFC6068B-131B-444D-AF53-A5A2A6DC9AE7}" type="pres">
      <dgm:prSet presAssocID="{778AA374-0E17-4AEA-8EB6-0C342D57D8D8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0D9F-BF11-4D63-A28B-80FA21343A28}" type="pres">
      <dgm:prSet presAssocID="{778AA374-0E17-4AEA-8EB6-0C342D57D8D8}" presName="Triangle" presStyleLbl="alignNode1" presStyleIdx="7" presStyleCnt="13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13"/>
      <dgm:spPr/>
    </dgm:pt>
    <dgm:pt modelId="{D81336A4-814F-45EF-B582-2466B0D2E2A7}" type="pres">
      <dgm:prSet presAssocID="{05F1A7D0-6E45-49DA-80B3-7FF4B8783E58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6B0E1-A80B-48E7-8D39-EC0A29D52946}" type="pres">
      <dgm:prSet presAssocID="{05F1A7D0-6E45-49DA-80B3-7FF4B8783E58}" presName="Triangle" presStyleLbl="alignNode1" presStyleIdx="9" presStyleCnt="13"/>
      <dgm:spPr/>
    </dgm:pt>
    <dgm:pt modelId="{92AC3846-EDE6-4A9D-B8A7-BAD94731C66A}" type="pres">
      <dgm:prSet presAssocID="{47B1D0F3-117D-4CE7-9037-3F5A4995054A}" presName="sibTrans" presStyleCnt="0"/>
      <dgm:spPr/>
    </dgm:pt>
    <dgm:pt modelId="{1CA0B944-928A-46E4-9122-1902849F9519}" type="pres">
      <dgm:prSet presAssocID="{47B1D0F3-117D-4CE7-9037-3F5A4995054A}" presName="space" presStyleCnt="0"/>
      <dgm:spPr/>
    </dgm:pt>
    <dgm:pt modelId="{DFAA93E0-3852-41B2-8CB3-0952F3A8C127}" type="pres">
      <dgm:prSet presAssocID="{84D0E36A-379C-43FF-8DD0-1C1BB749701B}" presName="composite" presStyleCnt="0"/>
      <dgm:spPr/>
    </dgm:pt>
    <dgm:pt modelId="{D2C58A84-2990-4EAA-915A-47D71271D15B}" type="pres">
      <dgm:prSet presAssocID="{84D0E36A-379C-43FF-8DD0-1C1BB749701B}" presName="LShape" presStyleLbl="alignNode1" presStyleIdx="10" presStyleCnt="13"/>
      <dgm:spPr/>
    </dgm:pt>
    <dgm:pt modelId="{8E051CBB-8442-4AD2-8B0D-67A21E41E81A}" type="pres">
      <dgm:prSet presAssocID="{84D0E36A-379C-43FF-8DD0-1C1BB749701B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82EE-90DB-4F73-B7D2-093FAC2FACBA}" type="pres">
      <dgm:prSet presAssocID="{84D0E36A-379C-43FF-8DD0-1C1BB749701B}" presName="Triangle" presStyleLbl="alignNode1" presStyleIdx="11" presStyleCnt="13"/>
      <dgm:spPr/>
    </dgm:pt>
    <dgm:pt modelId="{A17923D3-5B75-42BE-B9CF-20A7C925BA05}" type="pres">
      <dgm:prSet presAssocID="{20C8DAA1-6450-4EE5-A190-CBC62DC238F2}" presName="sibTrans" presStyleCnt="0"/>
      <dgm:spPr/>
    </dgm:pt>
    <dgm:pt modelId="{E4E86E05-72CF-4963-B988-D9C52A4B823A}" type="pres">
      <dgm:prSet presAssocID="{20C8DAA1-6450-4EE5-A190-CBC62DC238F2}" presName="space" presStyleCnt="0"/>
      <dgm:spPr/>
    </dgm:pt>
    <dgm:pt modelId="{4F0CAA15-EAEE-4BC5-8B4C-A6BDB44ED1BF}" type="pres">
      <dgm:prSet presAssocID="{BC824E6F-4D48-4252-A251-1DB9664EA9FD}" presName="composite" presStyleCnt="0"/>
      <dgm:spPr/>
    </dgm:pt>
    <dgm:pt modelId="{E563C641-711D-4C00-A22D-0E7FFB2B0892}" type="pres">
      <dgm:prSet presAssocID="{BC824E6F-4D48-4252-A251-1DB9664EA9FD}" presName="LShape" presStyleLbl="alignNode1" presStyleIdx="12" presStyleCnt="13"/>
      <dgm:spPr/>
    </dgm:pt>
    <dgm:pt modelId="{41E77211-96D4-42F7-AC97-A62C2B531D18}" type="pres">
      <dgm:prSet presAssocID="{BC824E6F-4D48-4252-A251-1DB9664EA9FD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A9146A18-7A03-4ADF-8497-8D4ED5B1A788}" type="presOf" srcId="{84D0E36A-379C-43FF-8DD0-1C1BB749701B}" destId="{8E051CBB-8442-4AD2-8B0D-67A21E41E81A}" srcOrd="0" destOrd="0" presId="urn:microsoft.com/office/officeart/2009/3/layout/StepUpProcess"/>
    <dgm:cxn modelId="{E075453F-393A-44ED-88EC-D269EB352618}" srcId="{41DDEAAE-DE55-45A3-A4F7-3874E0140D37}" destId="{BC824E6F-4D48-4252-A251-1DB9664EA9FD}" srcOrd="6" destOrd="0" parTransId="{CB767601-41A6-416D-9967-8A3260E2DB0D}" sibTransId="{91A34DE6-3E6E-4DA4-80CE-46FEAA9298AF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73D9E966-17D3-4DA6-AF55-38614B434D97}" type="presOf" srcId="{BC824E6F-4D48-4252-A251-1DB9664EA9FD}" destId="{41E77211-96D4-42F7-AC97-A62C2B531D18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991452E-DBAB-41A2-B33F-763D768034CD}" srcId="{41DDEAAE-DE55-45A3-A4F7-3874E0140D37}" destId="{84D0E36A-379C-43FF-8DD0-1C1BB749701B}" srcOrd="5" destOrd="0" parTransId="{3816C661-5EC0-468C-B8C1-1F22B4272242}" sibTransId="{20C8DAA1-6450-4EE5-A190-CBC62DC238F2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  <dgm:cxn modelId="{98F7E42C-048E-42AE-B0ED-2D5E4E237363}" type="presParOf" srcId="{D2C6C114-9E17-4E64-9FCF-9C4365FE25B7}" destId="{B076B0E1-A80B-48E7-8D39-EC0A29D52946}" srcOrd="2" destOrd="0" presId="urn:microsoft.com/office/officeart/2009/3/layout/StepUpProcess"/>
    <dgm:cxn modelId="{06E5BA99-2472-46CA-9103-13226FC81B7E}" type="presParOf" srcId="{EB3CB291-E23A-4667-A32E-A640A76557A1}" destId="{92AC3846-EDE6-4A9D-B8A7-BAD94731C66A}" srcOrd="9" destOrd="0" presId="urn:microsoft.com/office/officeart/2009/3/layout/StepUpProcess"/>
    <dgm:cxn modelId="{221AED33-444B-46A2-BDFD-45E359468219}" type="presParOf" srcId="{92AC3846-EDE6-4A9D-B8A7-BAD94731C66A}" destId="{1CA0B944-928A-46E4-9122-1902849F9519}" srcOrd="0" destOrd="0" presId="urn:microsoft.com/office/officeart/2009/3/layout/StepUpProcess"/>
    <dgm:cxn modelId="{2A23FA18-EB2D-4CD1-B2EF-68D7DDE53750}" type="presParOf" srcId="{EB3CB291-E23A-4667-A32E-A640A76557A1}" destId="{DFAA93E0-3852-41B2-8CB3-0952F3A8C127}" srcOrd="10" destOrd="0" presId="urn:microsoft.com/office/officeart/2009/3/layout/StepUpProcess"/>
    <dgm:cxn modelId="{8D20FD5A-48F2-471E-A2D4-7838C75B3587}" type="presParOf" srcId="{DFAA93E0-3852-41B2-8CB3-0952F3A8C127}" destId="{D2C58A84-2990-4EAA-915A-47D71271D15B}" srcOrd="0" destOrd="0" presId="urn:microsoft.com/office/officeart/2009/3/layout/StepUpProcess"/>
    <dgm:cxn modelId="{6C5153BF-07FD-4BAF-B835-283693AF8EF3}" type="presParOf" srcId="{DFAA93E0-3852-41B2-8CB3-0952F3A8C127}" destId="{8E051CBB-8442-4AD2-8B0D-67A21E41E81A}" srcOrd="1" destOrd="0" presId="urn:microsoft.com/office/officeart/2009/3/layout/StepUpProcess"/>
    <dgm:cxn modelId="{0176BBC1-AA53-49A1-9120-80D0D46C90D0}" type="presParOf" srcId="{DFAA93E0-3852-41B2-8CB3-0952F3A8C127}" destId="{108782EE-90DB-4F73-B7D2-093FAC2FACBA}" srcOrd="2" destOrd="0" presId="urn:microsoft.com/office/officeart/2009/3/layout/StepUpProcess"/>
    <dgm:cxn modelId="{1B1D83D6-C500-487F-8B04-14970B38BAFB}" type="presParOf" srcId="{EB3CB291-E23A-4667-A32E-A640A76557A1}" destId="{A17923D3-5B75-42BE-B9CF-20A7C925BA05}" srcOrd="11" destOrd="0" presId="urn:microsoft.com/office/officeart/2009/3/layout/StepUpProcess"/>
    <dgm:cxn modelId="{3DCDDC4F-1A1C-4BA5-9800-4ED4CBFAEFDB}" type="presParOf" srcId="{A17923D3-5B75-42BE-B9CF-20A7C925BA05}" destId="{E4E86E05-72CF-4963-B988-D9C52A4B823A}" srcOrd="0" destOrd="0" presId="urn:microsoft.com/office/officeart/2009/3/layout/StepUpProcess"/>
    <dgm:cxn modelId="{0A6AE8D1-47F3-4FF3-91F8-76B28833B891}" type="presParOf" srcId="{EB3CB291-E23A-4667-A32E-A640A76557A1}" destId="{4F0CAA15-EAEE-4BC5-8B4C-A6BDB44ED1BF}" srcOrd="12" destOrd="0" presId="urn:microsoft.com/office/officeart/2009/3/layout/StepUpProcess"/>
    <dgm:cxn modelId="{D9F96BB1-3C57-410C-A2AA-4DEEB8FB3850}" type="presParOf" srcId="{4F0CAA15-EAEE-4BC5-8B4C-A6BDB44ED1BF}" destId="{E563C641-711D-4C00-A22D-0E7FFB2B0892}" srcOrd="0" destOrd="0" presId="urn:microsoft.com/office/officeart/2009/3/layout/StepUpProcess"/>
    <dgm:cxn modelId="{10A969CF-F375-47EF-8D5F-9287B3625A6E}" type="presParOf" srcId="{4F0CAA15-EAEE-4BC5-8B4C-A6BDB44ED1BF}" destId="{41E77211-96D4-42F7-AC97-A62C2B531D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68853" y="2019082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328394" y="2437427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Матема</a:t>
          </a:r>
          <a:r>
            <a:rPr lang="ru-RU" sz="2000" kern="1200" dirty="0" smtClean="0"/>
            <a:t>- </a:t>
          </a:r>
          <a:r>
            <a:rPr lang="ru-RU" sz="2000" kern="1200" dirty="0" err="1" smtClean="0"/>
            <a:t>тическая</a:t>
          </a:r>
          <a:endParaRPr lang="en-US" sz="2000" kern="1200" dirty="0"/>
        </a:p>
      </dsp:txBody>
      <dsp:txXfrm>
        <a:off x="328394" y="2437427"/>
        <a:ext cx="1264067" cy="1108029"/>
      </dsp:txXfrm>
    </dsp:sp>
    <dsp:sp modelId="{B746139E-4627-4CCC-9299-5653D77ED24D}">
      <dsp:nvSpPr>
        <dsp:cNvPr id="0" name=""/>
        <dsp:cNvSpPr/>
      </dsp:nvSpPr>
      <dsp:spPr>
        <a:xfrm>
          <a:off x="1353958" y="1916001"/>
          <a:ext cx="238503" cy="23850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016319" y="1636160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875860" y="2054505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Естествен-</a:t>
          </a:r>
          <a:r>
            <a:rPr lang="ru-RU" sz="1700" kern="1200" dirty="0" err="1" smtClean="0"/>
            <a:t>нонаучная</a:t>
          </a:r>
          <a:endParaRPr lang="ru" sz="1700" kern="1200" dirty="0"/>
        </a:p>
      </dsp:txBody>
      <dsp:txXfrm>
        <a:off x="1875860" y="2054505"/>
        <a:ext cx="1264067" cy="1108029"/>
      </dsp:txXfrm>
    </dsp:sp>
    <dsp:sp modelId="{F6F2BEFC-1674-4E8D-98FF-DE4432BB887C}">
      <dsp:nvSpPr>
        <dsp:cNvPr id="0" name=""/>
        <dsp:cNvSpPr/>
      </dsp:nvSpPr>
      <dsp:spPr>
        <a:xfrm>
          <a:off x="2901424" y="1533079"/>
          <a:ext cx="238503" cy="23850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3563785" y="1253238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423326" y="1671583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Читатель- </a:t>
          </a:r>
          <a:r>
            <a:rPr lang="ru-RU" sz="1800" kern="1200" dirty="0" err="1" smtClean="0"/>
            <a:t>ская</a:t>
          </a:r>
          <a:endParaRPr lang="ru" sz="1800" kern="1200" dirty="0"/>
        </a:p>
      </dsp:txBody>
      <dsp:txXfrm>
        <a:off x="3423326" y="1671583"/>
        <a:ext cx="1264067" cy="1108029"/>
      </dsp:txXfrm>
    </dsp:sp>
    <dsp:sp modelId="{D5E82CFA-3F05-41CB-A66C-3A904CCE06CE}">
      <dsp:nvSpPr>
        <dsp:cNvPr id="0" name=""/>
        <dsp:cNvSpPr/>
      </dsp:nvSpPr>
      <dsp:spPr>
        <a:xfrm>
          <a:off x="4448891" y="1150157"/>
          <a:ext cx="238503" cy="23850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5111251" y="870316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4970792" y="1288661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Компью</a:t>
          </a:r>
          <a:r>
            <a:rPr lang="ru-RU" sz="1800" kern="1200" dirty="0" smtClean="0"/>
            <a:t>- </a:t>
          </a:r>
          <a:r>
            <a:rPr lang="ru-RU" sz="1800" kern="1200" dirty="0" err="1" smtClean="0"/>
            <a:t>терная</a:t>
          </a:r>
          <a:endParaRPr lang="ru" sz="1800" kern="1200" dirty="0"/>
        </a:p>
      </dsp:txBody>
      <dsp:txXfrm>
        <a:off x="4970792" y="1288661"/>
        <a:ext cx="1264067" cy="1108029"/>
      </dsp:txXfrm>
    </dsp:sp>
    <dsp:sp modelId="{F62C0D9F-BF11-4D63-A28B-80FA21343A28}">
      <dsp:nvSpPr>
        <dsp:cNvPr id="0" name=""/>
        <dsp:cNvSpPr/>
      </dsp:nvSpPr>
      <dsp:spPr>
        <a:xfrm>
          <a:off x="5996357" y="767235"/>
          <a:ext cx="238503" cy="23850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6658717" y="487394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6518258" y="905739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Финансо</a:t>
          </a:r>
          <a:r>
            <a:rPr lang="ru-RU" sz="1800" kern="1200" dirty="0" smtClean="0"/>
            <a:t>- </a:t>
          </a:r>
          <a:r>
            <a:rPr lang="ru-RU" sz="1800" kern="1200" dirty="0" err="1" smtClean="0"/>
            <a:t>вая</a:t>
          </a:r>
          <a:endParaRPr lang="ru" sz="1800" kern="1200" dirty="0"/>
        </a:p>
      </dsp:txBody>
      <dsp:txXfrm>
        <a:off x="6518258" y="905739"/>
        <a:ext cx="1264067" cy="1108029"/>
      </dsp:txXfrm>
    </dsp:sp>
    <dsp:sp modelId="{B076B0E1-A80B-48E7-8D39-EC0A29D52946}">
      <dsp:nvSpPr>
        <dsp:cNvPr id="0" name=""/>
        <dsp:cNvSpPr/>
      </dsp:nvSpPr>
      <dsp:spPr>
        <a:xfrm>
          <a:off x="7543823" y="384313"/>
          <a:ext cx="238503" cy="23850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58A84-2990-4EAA-915A-47D71271D15B}">
      <dsp:nvSpPr>
        <dsp:cNvPr id="0" name=""/>
        <dsp:cNvSpPr/>
      </dsp:nvSpPr>
      <dsp:spPr>
        <a:xfrm rot="5400000">
          <a:off x="8206183" y="104472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51CBB-8442-4AD2-8B0D-67A21E41E81A}">
      <dsp:nvSpPr>
        <dsp:cNvPr id="0" name=""/>
        <dsp:cNvSpPr/>
      </dsp:nvSpPr>
      <dsp:spPr>
        <a:xfrm>
          <a:off x="8065724" y="522817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Глобаль- ные  ком- петенции</a:t>
          </a:r>
          <a:endParaRPr lang="ru" sz="1800" kern="1200" dirty="0"/>
        </a:p>
      </dsp:txBody>
      <dsp:txXfrm>
        <a:off x="8065724" y="522817"/>
        <a:ext cx="1264067" cy="1108029"/>
      </dsp:txXfrm>
    </dsp:sp>
    <dsp:sp modelId="{108782EE-90DB-4F73-B7D2-093FAC2FACBA}">
      <dsp:nvSpPr>
        <dsp:cNvPr id="0" name=""/>
        <dsp:cNvSpPr/>
      </dsp:nvSpPr>
      <dsp:spPr>
        <a:xfrm>
          <a:off x="9091289" y="1391"/>
          <a:ext cx="238503" cy="23850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3C641-711D-4C00-A22D-0E7FFB2B0892}">
      <dsp:nvSpPr>
        <dsp:cNvPr id="0" name=""/>
        <dsp:cNvSpPr/>
      </dsp:nvSpPr>
      <dsp:spPr>
        <a:xfrm rot="5400000">
          <a:off x="9753650" y="-278449"/>
          <a:ext cx="841450" cy="14001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7211-96D4-42F7-AC97-A62C2B531D18}">
      <dsp:nvSpPr>
        <dsp:cNvPr id="0" name=""/>
        <dsp:cNvSpPr/>
      </dsp:nvSpPr>
      <dsp:spPr>
        <a:xfrm>
          <a:off x="9613191" y="139895"/>
          <a:ext cx="1264067" cy="1108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Креатив- ное мыш- ление</a:t>
          </a:r>
          <a:endParaRPr lang="ru" sz="1800" kern="1200" dirty="0"/>
        </a:p>
      </dsp:txBody>
      <dsp:txXfrm>
        <a:off x="9613191" y="139895"/>
        <a:ext cx="1264067" cy="110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Euphemia"/>
              </a:rPr>
              <a:t>Для перемещения страницы щёлкните мышью</a:t>
            </a: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294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95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96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7DE46CD-F4A8-49FF-ACF7-6A59F06C7E50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93EAEEC-4B30-45A5-96FD-FF806CFE400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F17682E-A6FE-4C03-B7DD-068BC258FDA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3E5C6DE-3A6A-4810-A880-A330EA69FAE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FD5BAD-8303-4294-A33B-EE3183B9DE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E34030-257D-42E7-BCDB-9B7E977D5D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14C529-1C76-46C0-AEAD-256233EFB9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51E592-7215-452F-88AC-68029FE30C3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B90FAB-51D5-4D71-B969-E81E267C28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B21BF3B-534C-48C9-B1AB-7E7C39B62E7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DF07F9-8A7F-4F77-8CD8-2EE618F54B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3D3BA9-C466-45D4-AE80-054CAB770AD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46CDB57-0534-412D-B664-7A02853B165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EF9BEF-0B1B-4261-A25B-224EF2EA891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FB33B3-71A6-4D83-ADAE-CC420FDC296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341175-03FC-40AC-94B4-EDAC627EFB3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F1310B-092B-4083-A3BF-6B071820EB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FC185F-1A9D-49E2-83D5-E9E7DA5E32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5330B0-E4F4-4344-9FAB-CCEA7039CA9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8BB1BD-6EBB-40F9-8404-5E40EE577AC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52A98B-973B-45E8-8A1E-04739057296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B91A6C-483B-4C3B-AA33-F8E1589855E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52B655-18EC-418A-8C52-3EDA79AD022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0839F19-AE03-45C9-9FFC-A7D66BCA56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6B74A8-AEB3-4818-BF0A-908A3EDFC6F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82EE71D-8CD5-4F71-9622-53E85CC8A3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CAB1E7-38C1-489B-B7E6-5B007C47772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F100DA-E9FE-43B7-987B-554C0884FA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82A63A-DDA4-4E6A-9691-99C42B7436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2C4095F-9DC2-4CC2-93EC-4C2924AC4C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6CF23E1-9656-42BB-AC76-0C7DE1C910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07AAB01-C893-470C-8B68-127D92E652A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B5004CD-59BF-4976-A354-5E5414CF99D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5058CEC-44F7-4CAD-8A06-3D588B61EDC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DC8EA9C-AC35-4A91-9321-0B844BE7E8F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FBD962-BA57-4F00-950D-A41ECDB8B6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433BEA-2570-4801-AD63-5EA6502D7A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6C93E4-DD7C-4F63-9859-2BDBA4F5C0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04F4750-FC2F-4257-9D91-2D70EF32DCE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D22392-5E2C-468D-AAF9-AB2FA2854A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F2EB5CF-07F4-4A2F-8B57-E78526E0BAE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0B98A5-44C8-49B1-BB11-38FA161C22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7DBE58-CB8C-4882-9193-DAC3002F7F4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9436F5B-C8D6-4F25-A8E8-BEA4FCD76E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FCA385-84E5-4103-AAA9-42B76819EDA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3D47943-F662-4F38-8C16-EB0D8D7A2FA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83868B-7887-4A1D-8938-101C1EC1492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034E375-1748-4977-83B6-8BF82852B4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84E8A3-3E24-4ED7-8DBC-A76B584DF00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6A58AEC-2D72-4E59-9089-CD9D72324BF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168B499-D5BE-4024-999F-EAD01566E3B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5022150-92F5-42C6-9660-5164BD3CF8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D3BCD43-45D7-423C-9C48-B39F0DD6BD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8366FC1-D73F-4A9D-9690-B2F831EE385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52E2E4-C80B-4C4B-AA73-2E986F94FF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A775F8F-1DF2-4CEE-8B45-6CD208793C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97FCD1A-D2DC-431D-BCCC-AD37D36E0D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BDC450D-568B-4D72-81D7-67518CC6153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80E2DCC-6D70-4E1E-ADF9-B2D961EDB1F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D4A1DA-E527-4174-84E1-ACE9227AC1A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AD28B0C-534E-40F6-8894-E899D5BCE44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E92D2BB-814C-45B3-9A93-7BC44DE0E0E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FCDB1EC-D211-4DE9-9242-7595B31CA85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45F8B41-BDC5-48D4-B7A1-AD29702D3F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389D258-BFC4-42AF-9D77-710C59A4B1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19AF126-D347-4B9A-9BA4-4D051DECCF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5180040" y="1600200"/>
            <a:ext cx="6400440" cy="1152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E112567-964C-441A-A05E-2DE8B4A8A68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B7EC3BD-DE15-4983-9728-573294D1A6C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23CF6C4-4FA3-4EE7-B55F-202B9200BD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6BCCDF0-9E75-4403-AE39-EC7453DCD8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4212CB-5F57-4289-8857-2F4202E8338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DB8FA19-98C2-4003-BDE6-0AFD4F8CDA2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12015BB-EBF8-408D-8DDF-2E7E20E9500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734400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9508320" y="410508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518004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734400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9508320" y="4582800"/>
            <a:ext cx="20606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A416430-9A1A-480D-ADC3-F94162EBD9F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460000" y="458280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C4CF92-BB84-4086-8377-813528019A7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460000" y="4105080"/>
            <a:ext cx="312336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180040" y="4582800"/>
            <a:ext cx="6400440" cy="43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114EC2-5B5E-4512-8704-0399BBD62E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7090920" cy="2793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80000"/>
              </a:lnSpc>
              <a:buNone/>
            </a:pPr>
            <a:r>
              <a:rPr lang="ru-RU" sz="6600" b="0" strike="noStrike" spc="-1">
                <a:solidFill>
                  <a:srgbClr val="595959"/>
                </a:solidFill>
                <a:latin typeface="Euphemia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14818C25-EEA6-4147-A390-97971E3F322E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595959"/>
                </a:solidFill>
                <a:latin typeface="Euphemia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837640" y="2277360"/>
            <a:ext cx="2742840" cy="2321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600" b="0" strike="noStrike" spc="-1">
                <a:solidFill>
                  <a:schemeClr val="accent2"/>
                </a:solidFill>
                <a:latin typeface="Euphemia"/>
              </a:rPr>
              <a:t>Образец заголовка</a:t>
            </a:r>
            <a:endParaRPr lang="ru-RU" sz="26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42" name="Скругленный прямоугольник 7"/>
          <p:cNvSpPr/>
          <p:nvPr/>
        </p:nvSpPr>
        <p:spPr>
          <a:xfrm>
            <a:off x="1293840" y="533520"/>
            <a:ext cx="6857640" cy="480024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rgbClr val="DF5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Euphem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407960" y="647640"/>
            <a:ext cx="662904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9144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595959"/>
                </a:solidFill>
                <a:latin typeface="Euphemia"/>
              </a:rPr>
              <a:t>Вставка рисунка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837640" y="4583160"/>
            <a:ext cx="2742840" cy="113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 idx="4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5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 idx="6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507D0703-EDA1-4CD7-8124-ECF00914E575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08240" y="304920"/>
            <a:ext cx="9372240" cy="1199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400" b="0" strike="noStrike" spc="-1">
                <a:solidFill>
                  <a:srgbClr val="595959"/>
                </a:solidFill>
                <a:latin typeface="Euphemia"/>
              </a:rPr>
              <a:t>Образец заголовка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2208240" y="1600200"/>
            <a:ext cx="93722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  <a:p>
            <a:pPr marL="594360" lvl="1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800" b="0" strike="noStrike" spc="-1">
                <a:solidFill>
                  <a:srgbClr val="595959"/>
                </a:solidFill>
                <a:latin typeface="Euphemia"/>
              </a:rPr>
              <a:t>Второй уровень</a:t>
            </a:r>
          </a:p>
          <a:p>
            <a:pPr marL="914400" lvl="2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600" b="0" strike="noStrike" spc="-1">
                <a:solidFill>
                  <a:srgbClr val="595959"/>
                </a:solidFill>
                <a:latin typeface="Euphemia"/>
              </a:rPr>
              <a:t>Третий уровень</a:t>
            </a:r>
          </a:p>
          <a:p>
            <a:pPr marL="1234440" lvl="3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Четвертый уровень</a:t>
            </a:r>
          </a:p>
          <a:p>
            <a:pPr marL="1554480" lvl="4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Пятый уровень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 idx="7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8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 idx="9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1F9C60F8-BFF6-4A67-BCFE-A8695D912A98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208240" y="304920"/>
            <a:ext cx="9372240" cy="1199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400" b="0" strike="noStrike" spc="-1">
                <a:solidFill>
                  <a:srgbClr val="595959"/>
                </a:solidFill>
                <a:latin typeface="Euphemia"/>
              </a:rPr>
              <a:t>Образец заголовка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208240" y="1600200"/>
            <a:ext cx="45716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  <a:p>
            <a:pPr marL="594360" lvl="1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800" b="0" strike="noStrike" spc="-1">
                <a:solidFill>
                  <a:srgbClr val="595959"/>
                </a:solidFill>
                <a:latin typeface="Euphemia"/>
              </a:rPr>
              <a:t>Второй уровень</a:t>
            </a:r>
          </a:p>
          <a:p>
            <a:pPr marL="914400" lvl="2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600" b="0" strike="noStrike" spc="-1">
                <a:solidFill>
                  <a:srgbClr val="595959"/>
                </a:solidFill>
                <a:latin typeface="Euphemia"/>
              </a:rPr>
              <a:t>Третий уровень</a:t>
            </a:r>
          </a:p>
          <a:p>
            <a:pPr marL="1234440" lvl="3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Четвертый уровень</a:t>
            </a:r>
          </a:p>
          <a:p>
            <a:pPr marL="1554480" lvl="4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Пятый уровень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008840" y="1600200"/>
            <a:ext cx="45716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  <a:p>
            <a:pPr marL="594360" lvl="1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800" b="0" strike="noStrike" spc="-1">
                <a:solidFill>
                  <a:srgbClr val="595959"/>
                </a:solidFill>
                <a:latin typeface="Euphemia"/>
              </a:rPr>
              <a:t>Второй уровень</a:t>
            </a:r>
          </a:p>
          <a:p>
            <a:pPr marL="914400" lvl="2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600" b="0" strike="noStrike" spc="-1">
                <a:solidFill>
                  <a:srgbClr val="595959"/>
                </a:solidFill>
                <a:latin typeface="Euphemia"/>
              </a:rPr>
              <a:t>Третий уровень</a:t>
            </a:r>
          </a:p>
          <a:p>
            <a:pPr marL="1234440" lvl="3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Четвертый уровень</a:t>
            </a:r>
          </a:p>
          <a:p>
            <a:pPr marL="1554480" lvl="4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Пятый уровень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 idx="10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11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 idx="12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B2338237-A590-47E9-8F86-585DE85E7BE6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837640" y="2277360"/>
            <a:ext cx="2742840" cy="2321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600" b="0" strike="noStrike" spc="-1">
                <a:solidFill>
                  <a:schemeClr val="accent2"/>
                </a:solidFill>
                <a:latin typeface="Euphemia"/>
              </a:rPr>
              <a:t>Образец заголовка</a:t>
            </a:r>
            <a:endParaRPr lang="ru-RU" sz="26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293840" y="533520"/>
            <a:ext cx="685764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24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  <a:p>
            <a:pPr marL="594360" lvl="1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2000" b="0" strike="noStrike" spc="-1">
                <a:solidFill>
                  <a:srgbClr val="595959"/>
                </a:solidFill>
                <a:latin typeface="Euphemia"/>
              </a:rPr>
              <a:t>Второй уровень</a:t>
            </a:r>
          </a:p>
          <a:p>
            <a:pPr marL="914400" lvl="2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800" b="0" strike="noStrike" spc="-1">
                <a:solidFill>
                  <a:srgbClr val="595959"/>
                </a:solidFill>
                <a:latin typeface="Euphemia"/>
              </a:rPr>
              <a:t>Третий уровень</a:t>
            </a:r>
          </a:p>
          <a:p>
            <a:pPr marL="1234440" lvl="3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600" b="0" strike="noStrike" spc="-1">
                <a:solidFill>
                  <a:srgbClr val="595959"/>
                </a:solidFill>
                <a:latin typeface="Euphemia"/>
              </a:rPr>
              <a:t>Четвертый уровень</a:t>
            </a:r>
          </a:p>
          <a:p>
            <a:pPr marL="1554480" lvl="4" indent="-228600">
              <a:lnSpc>
                <a:spcPct val="90000"/>
              </a:lnSpc>
              <a:spcBef>
                <a:spcPts val="799"/>
              </a:spcBef>
              <a:buClr>
                <a:srgbClr val="595959"/>
              </a:buClr>
              <a:buSzPct val="80000"/>
              <a:buFont typeface="Wingdings" charset="2"/>
              <a:buChar char=""/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Пятый уровень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8837640" y="4583160"/>
            <a:ext cx="2742840" cy="113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595959"/>
                </a:solidFill>
                <a:latin typeface="Euphemia"/>
              </a:rPr>
              <a:t>Образец текста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dt" idx="13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ftr" idx="14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72" name="PlaceHolder 6"/>
          <p:cNvSpPr>
            <a:spLocks noGrp="1"/>
          </p:cNvSpPr>
          <p:nvPr>
            <p:ph type="sldNum" idx="15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9464C322-00BD-4229-A13A-0F07DD95E70D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180040" y="1600200"/>
            <a:ext cx="6400440" cy="248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5200" b="0" strike="noStrike" spc="-1">
                <a:solidFill>
                  <a:srgbClr val="595959"/>
                </a:solidFill>
                <a:latin typeface="Euphemia"/>
              </a:rPr>
              <a:t>Образец заголовка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chemeClr val="accent2"/>
                </a:solidFill>
                <a:latin typeface="Euphemia"/>
              </a:rPr>
              <a:t>Образец текста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dt" idx="19"/>
          </p:nvPr>
        </p:nvSpPr>
        <p:spPr>
          <a:xfrm>
            <a:off x="253440" y="6505200"/>
            <a:ext cx="96372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-1">
                <a:solidFill>
                  <a:srgbClr val="000000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Euphemia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ftr" idx="20"/>
          </p:nvPr>
        </p:nvSpPr>
        <p:spPr>
          <a:xfrm>
            <a:off x="1280160" y="6505200"/>
            <a:ext cx="687600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sldNum" idx="21"/>
          </p:nvPr>
        </p:nvSpPr>
        <p:spPr>
          <a:xfrm>
            <a:off x="11580840" y="6280200"/>
            <a:ext cx="533160" cy="34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100" b="1" strike="noStrike" spc="-1">
                <a:solidFill>
                  <a:srgbClr val="AB3C19"/>
                </a:solidFill>
                <a:latin typeface="Euphemi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5B48F2EB-468C-4734-B845-AE3161ED9B54}" type="slidenum">
              <a:rPr lang="ru-RU" sz="1100" b="1" strike="noStrike" spc="-1">
                <a:solidFill>
                  <a:srgbClr val="AB3C19"/>
                </a:solidFill>
                <a:latin typeface="Euphemia"/>
              </a:rPr>
              <a:t>‹#›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vd.consultant.ru/documents/1056500" TargetMode="External"/><Relationship Id="rId2" Type="http://schemas.openxmlformats.org/officeDocument/2006/relationships/hyperlink" Target="https://ru.wikipedia.org/wiki/%D0%9A%D0%B0%D1%80%D0%B5%D0%BB%D0%B8%D1%8F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docs.cspu.ru/kafedri/fakultetskie/IITiMOI/leonova2012041.pdf" TargetMode="External"/><Relationship Id="rId5" Type="http://schemas.openxmlformats.org/officeDocument/2006/relationships/hyperlink" Target="https://sevadm.ru/about/strukturnye-podrazdeleniya-administratsii/upravlenie-ekonomiki-investitsiy-i-prognozirovaniya/turizm/dostoprimechatelnosti-rayona/" TargetMode="External"/><Relationship Id="rId4" Type="http://schemas.openxmlformats.org/officeDocument/2006/relationships/hyperlink" Target="https://sh8-ugl.edu.yar.ru/funktsionalnaya_gramotnost.html#:~: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61818" y="295564"/>
            <a:ext cx="8848437" cy="201352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как основное условие интеграции учащихся в современном мире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0" strike="noStrike" spc="-1" dirty="0">
              <a:solidFill>
                <a:srgbClr val="C00000"/>
              </a:solidFill>
              <a:latin typeface="Euphem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544946" y="2817090"/>
            <a:ext cx="5384799" cy="180109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600" b="1" u="sng" spc="-1" dirty="0">
                <a:solidFill>
                  <a:srgbClr val="3333FF"/>
                </a:solidFill>
                <a:latin typeface="Century Gothic"/>
              </a:rPr>
              <a:t>Зубова </a:t>
            </a:r>
            <a:r>
              <a:rPr lang="ru-RU" sz="2600" b="1" u="sng" spc="-1" dirty="0" smtClean="0">
                <a:solidFill>
                  <a:srgbClr val="3333FF"/>
                </a:solidFill>
                <a:latin typeface="Century Gothic"/>
              </a:rPr>
              <a:t>Наталья </a:t>
            </a:r>
            <a:r>
              <a:rPr lang="ru-RU" sz="2600" b="1" u="sng" spc="-1" dirty="0">
                <a:solidFill>
                  <a:srgbClr val="3333FF"/>
                </a:solidFill>
                <a:latin typeface="Century Gothic"/>
              </a:rPr>
              <a:t>Владимировна</a:t>
            </a:r>
            <a:r>
              <a:rPr lang="ru-RU" sz="2600" b="1" spc="-1" dirty="0">
                <a:solidFill>
                  <a:srgbClr val="3333FF"/>
                </a:solidFill>
                <a:latin typeface="Century Gothic"/>
              </a:rPr>
              <a:t>,</a:t>
            </a:r>
            <a:r>
              <a:rPr lang="ru-RU" sz="2600" dirty="0">
                <a:solidFill>
                  <a:srgbClr val="3333FF"/>
                </a:solidFill>
              </a:rPr>
              <a:t/>
            </a:r>
            <a:br>
              <a:rPr lang="ru-RU" sz="2600" dirty="0">
                <a:solidFill>
                  <a:srgbClr val="3333FF"/>
                </a:solidFill>
              </a:rPr>
            </a:br>
            <a:r>
              <a:rPr lang="ru-RU" sz="2600" dirty="0">
                <a:solidFill>
                  <a:srgbClr val="3333FF"/>
                </a:solidFill>
              </a:rPr>
              <a:t/>
            </a:r>
            <a:br>
              <a:rPr lang="ru-RU" sz="2600" dirty="0">
                <a:solidFill>
                  <a:srgbClr val="3333FF"/>
                </a:solidFill>
              </a:rPr>
            </a:br>
            <a:r>
              <a:rPr lang="ru-RU" sz="2000" spc="-1" dirty="0">
                <a:solidFill>
                  <a:srgbClr val="3333FF"/>
                </a:solidFill>
                <a:latin typeface="Century Gothic"/>
              </a:rPr>
              <a:t>учитель русского языка и литературы                    </a:t>
            </a:r>
            <a:endParaRPr lang="ru-RU" sz="2000" spc="-1" dirty="0" smtClean="0">
              <a:solidFill>
                <a:srgbClr val="3333FF"/>
              </a:solidFill>
              <a:latin typeface="Century Gothic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spc="-1" dirty="0" smtClean="0">
                <a:solidFill>
                  <a:srgbClr val="3333FF"/>
                </a:solidFill>
                <a:latin typeface="Century Gothic"/>
              </a:rPr>
              <a:t>МБОУ </a:t>
            </a:r>
            <a:r>
              <a:rPr lang="ru-RU" sz="2000" spc="-1" dirty="0">
                <a:solidFill>
                  <a:srgbClr val="3333FF"/>
                </a:solidFill>
                <a:latin typeface="Century Gothic"/>
              </a:rPr>
              <a:t>СОШ №</a:t>
            </a:r>
            <a:r>
              <a:rPr lang="ru-RU" sz="2000" spc="-1" dirty="0" smtClean="0">
                <a:solidFill>
                  <a:srgbClr val="3333FF"/>
                </a:solidFill>
                <a:latin typeface="Century Gothic"/>
              </a:rPr>
              <a:t>43 </a:t>
            </a:r>
            <a:r>
              <a:rPr lang="ru-RU" sz="2000" spc="-1" dirty="0">
                <a:solidFill>
                  <a:srgbClr val="3333FF"/>
                </a:solidFill>
                <a:latin typeface="Century Gothic"/>
              </a:rPr>
              <a:t>станицы Северская  </a:t>
            </a:r>
            <a:endParaRPr lang="ru-RU" sz="2000" spc="-1" dirty="0" smtClean="0">
              <a:solidFill>
                <a:srgbClr val="3333FF"/>
              </a:solidFill>
              <a:latin typeface="Century Gothic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spc="-1" dirty="0" smtClean="0">
                <a:solidFill>
                  <a:srgbClr val="3333FF"/>
                </a:solidFill>
                <a:latin typeface="Century Gothic"/>
              </a:rPr>
              <a:t>МО </a:t>
            </a:r>
            <a:r>
              <a:rPr lang="ru-RU" sz="2000" spc="-1" dirty="0">
                <a:solidFill>
                  <a:srgbClr val="3333FF"/>
                </a:solidFill>
                <a:latin typeface="Century Gothic"/>
              </a:rPr>
              <a:t>Северский район          </a:t>
            </a:r>
            <a:r>
              <a:rPr lang="ru-RU" sz="2000" dirty="0">
                <a:solidFill>
                  <a:srgbClr val="3333FF"/>
                </a:solidFill>
              </a:rPr>
              <a:t/>
            </a:r>
            <a:br>
              <a:rPr lang="ru-RU" sz="2000" dirty="0">
                <a:solidFill>
                  <a:srgbClr val="3333FF"/>
                </a:solidFill>
              </a:rPr>
            </a:br>
            <a:r>
              <a:rPr lang="ru-RU" sz="2000" spc="-1" dirty="0">
                <a:solidFill>
                  <a:srgbClr val="3333FF"/>
                </a:solidFill>
                <a:latin typeface="Century Gothic"/>
              </a:rPr>
              <a:t>имени Героя Советского Союза </a:t>
            </a:r>
            <a:r>
              <a:rPr lang="ru-RU" sz="2000" spc="-1" dirty="0" err="1">
                <a:solidFill>
                  <a:srgbClr val="3333FF"/>
                </a:solidFill>
                <a:latin typeface="Century Gothic"/>
              </a:rPr>
              <a:t>С.Г.Соболева</a:t>
            </a:r>
            <a:endParaRPr lang="ru-RU" sz="2000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74520" y="888120"/>
            <a:ext cx="22104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>
              <a:buNone/>
            </a:pPr>
            <a:endParaRPr lang="ru-RU" sz="34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835920" y="252720"/>
            <a:ext cx="10744560" cy="569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Маша </a:t>
            </a:r>
            <a:r>
              <a:rPr lang="ru-RU" sz="2200" b="1" strike="noStrike" spc="-1" dirty="0">
                <a:solidFill>
                  <a:srgbClr val="AB3C19"/>
                </a:solidFill>
                <a:latin typeface="Arial Narrow"/>
              </a:rPr>
              <a:t>и Витя 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остались </a:t>
            </a:r>
            <a:r>
              <a:rPr lang="ru-RU" sz="2200" b="1" strike="noStrike" spc="-1" dirty="0">
                <a:solidFill>
                  <a:srgbClr val="AB3C19"/>
                </a:solidFill>
                <a:latin typeface="Arial Narrow"/>
              </a:rPr>
              <a:t>очень довольны путешествием: «Карелия совсем не похожа на нашу Кубань! Как многообразна наша Россия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!.. Давайте </a:t>
            </a:r>
            <a:r>
              <a:rPr lang="ru-RU" sz="2200" b="1" strike="noStrike" spc="-1" dirty="0">
                <a:solidFill>
                  <a:srgbClr val="AB3C19"/>
                </a:solidFill>
                <a:latin typeface="Arial Narrow"/>
              </a:rPr>
              <a:t>в следующем году поедем в Калининград или на Алтай, в Крым или Приморье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! Столько красивых, </a:t>
            </a:r>
            <a:r>
              <a:rPr lang="ru-RU" sz="2200" b="1" spc="-1" dirty="0" smtClean="0">
                <a:solidFill>
                  <a:srgbClr val="AB3C19"/>
                </a:solidFill>
                <a:latin typeface="Arial Narrow"/>
              </a:rPr>
              <a:t>уникальных мест в нашей стране, которых мы ещё не видели, а так хочется с ними познакомиться. И обязательно поедем вместе, ведь т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ак здорово провести время всей семьёй, разделяя увлечения друг друга». </a:t>
            </a:r>
            <a:endParaRPr lang="ru-RU" sz="22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31" name="Рисунок 6"/>
          <p:cNvPicPr/>
          <p:nvPr/>
        </p:nvPicPr>
        <p:blipFill>
          <a:blip r:embed="rId3"/>
          <a:stretch/>
        </p:blipFill>
        <p:spPr>
          <a:xfrm>
            <a:off x="3130061" y="2392041"/>
            <a:ext cx="6441857" cy="4246151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208240" y="304920"/>
            <a:ext cx="9372240" cy="1199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just">
              <a:lnSpc>
                <a:spcPct val="90000"/>
              </a:lnSpc>
              <a:buNone/>
            </a:pPr>
            <a:r>
              <a:rPr lang="en-US" sz="2200" b="1" strike="noStrike" spc="-1" dirty="0">
                <a:solidFill>
                  <a:srgbClr val="AB3C19"/>
                </a:solidFill>
                <a:latin typeface="Arial Narrow"/>
              </a:rPr>
              <a:t>P.S.     </a:t>
            </a:r>
            <a:r>
              <a:rPr lang="ru-RU" sz="2200" b="1" strike="noStrike" spc="-1" dirty="0">
                <a:solidFill>
                  <a:srgbClr val="AB3C19"/>
                </a:solidFill>
                <a:latin typeface="Arial Narrow"/>
              </a:rPr>
              <a:t>У Маши и Вити за время путешествия появилось много друзей, которых брат и сестра пригласили на Кубань, подготовив увлекательные экскурсии. Гостей ждали памятники природы, культуры, 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архитектуры Краснодарского края. А </a:t>
            </a:r>
            <a:r>
              <a:rPr lang="ru-RU" sz="2200" b="1" strike="noStrike" spc="-1" dirty="0">
                <a:solidFill>
                  <a:srgbClr val="AB3C19"/>
                </a:solidFill>
                <a:latin typeface="Arial Narrow"/>
              </a:rPr>
              <a:t>началось путешествие с Северского </a:t>
            </a:r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района. </a:t>
            </a:r>
            <a:endParaRPr lang="ru-RU" sz="22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34" name="Рисунок 10"/>
          <p:cNvSpPr/>
          <p:nvPr/>
        </p:nvSpPr>
        <p:spPr>
          <a:xfrm rot="21271800">
            <a:off x="1167840" y="1686960"/>
            <a:ext cx="3935520" cy="26258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Объект 3"/>
          <p:cNvSpPr/>
          <p:nvPr/>
        </p:nvSpPr>
        <p:spPr>
          <a:xfrm rot="21209400">
            <a:off x="3620520" y="3972960"/>
            <a:ext cx="3474000" cy="2605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Рисунок 8"/>
          <p:cNvSpPr/>
          <p:nvPr/>
        </p:nvSpPr>
        <p:spPr>
          <a:xfrm rot="21220200">
            <a:off x="6780240" y="1607040"/>
            <a:ext cx="4009320" cy="26740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Рисунок 9"/>
          <p:cNvSpPr/>
          <p:nvPr/>
        </p:nvSpPr>
        <p:spPr>
          <a:xfrm rot="21267600">
            <a:off x="8100000" y="3939840"/>
            <a:ext cx="3994200" cy="26406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 idx="4294967295"/>
          </p:nvPr>
        </p:nvSpPr>
        <p:spPr>
          <a:xfrm>
            <a:off x="1163782" y="304919"/>
            <a:ext cx="10416698" cy="1427165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just"/>
            <a:r>
              <a:rPr lang="ru-RU" sz="2200" b="1" strike="noStrike" spc="-1" dirty="0" smtClean="0">
                <a:solidFill>
                  <a:srgbClr val="AB3C19"/>
                </a:solidFill>
                <a:latin typeface="Arial Narrow"/>
              </a:rPr>
              <a:t>Я уверена, решение заданий по функциональной грамотности на любом уроке не только вызовет интерес у ребят, расширит кругозор, заставит мыслить неординарно, но и поможет нам, педагогам,  взрастить замечательных людей, способных ценить прекрасное, заботиться о своей семье, любить свою малую родину, быть патриотом и гордиться своей страной, открывая для себя её красоту и сохраняя её историю.</a:t>
            </a:r>
            <a:endParaRPr lang="ru-RU" sz="22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05" y="2326841"/>
            <a:ext cx="3378244" cy="1900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45" y="4276568"/>
            <a:ext cx="2811263" cy="233058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42" y="4227103"/>
            <a:ext cx="2219369" cy="2219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60" y="2193889"/>
            <a:ext cx="3019885" cy="2082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295" y="2049914"/>
            <a:ext cx="2620234" cy="1963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108" y="4101226"/>
            <a:ext cx="2797775" cy="1831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1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891" y="489137"/>
            <a:ext cx="939338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Варианты заданий в рамках в том числе и других областей функциональной грамотности: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854" y="1988466"/>
            <a:ext cx="8950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расчёт стоимости билетов и их приобретения через официальные сайты,</a:t>
            </a:r>
            <a:b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* расчёт затрат на проживание и бронирование, </a:t>
            </a:r>
            <a:b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* организация экскурсий, поездок и расчёт затрат, </a:t>
            </a:r>
            <a:b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* по возвращении из путешествия (виртуального или реального) написание отзыва в </a:t>
            </a:r>
            <a:r>
              <a:rPr lang="ru-RU" sz="3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соцсетях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</a:t>
            </a:r>
            <a:b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361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2551680" y="1600200"/>
            <a:ext cx="9028800" cy="189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" sz="5200" b="0" strike="noStrike" spc="-1">
                <a:solidFill>
                  <a:srgbClr val="595959"/>
                </a:solidFill>
                <a:latin typeface="Euphemia"/>
              </a:rPr>
              <a:t>СПАСИБО ЗА ВНИМАНИЕ!!!</a:t>
            </a:r>
            <a:endParaRPr lang="ru-RU" sz="52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180040" y="4105080"/>
            <a:ext cx="6400440" cy="914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000" b="0" strike="noStrike" spc="-1">
              <a:solidFill>
                <a:schemeClr val="accent2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 idx="4294967295"/>
          </p:nvPr>
        </p:nvSpPr>
        <p:spPr>
          <a:xfrm>
            <a:off x="1440873" y="701964"/>
            <a:ext cx="10139607" cy="80356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" sz="2800" b="1" strike="noStrike" spc="-1" dirty="0" smtClean="0">
                <a:solidFill>
                  <a:srgbClr val="595959"/>
                </a:solidFill>
                <a:latin typeface="Euphemia"/>
              </a:rPr>
              <a:t>Список, использованных ресурсов:</a:t>
            </a:r>
            <a:endParaRPr lang="ru-RU" sz="2800" b="1" strike="noStrike" spc="-1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idx="4294967295"/>
          </p:nvPr>
        </p:nvSpPr>
        <p:spPr>
          <a:xfrm>
            <a:off x="4516582" y="1902691"/>
            <a:ext cx="7063898" cy="3602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685800" indent="-457200">
              <a:spcBef>
                <a:spcPts val="1417"/>
              </a:spcBef>
              <a:buAutoNum type="arabicPeriod"/>
            </a:pP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2"/>
              </a:rPr>
              <a:t>https</a:t>
            </a:r>
            <a:r>
              <a:rPr lang="en-US" sz="2000" spc="-1" dirty="0">
                <a:solidFill>
                  <a:schemeClr val="accent2"/>
                </a:solidFill>
                <a:latin typeface="Euphemia"/>
                <a:hlinkClick r:id="rId2"/>
              </a:rPr>
              <a:t>://ru.wikipedia.org/wiki/%</a:t>
            </a: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2"/>
              </a:rPr>
              <a:t>D0%9A%D0%B0%D1%80%D0%B5%D0%BB%D0%B8%D1%8F</a:t>
            </a: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r>
              <a:rPr lang="en-US" sz="2000" spc="-1" dirty="0">
                <a:solidFill>
                  <a:schemeClr val="accent2"/>
                </a:solidFill>
                <a:latin typeface="Euphemia"/>
                <a:hlinkClick r:id="rId3"/>
              </a:rPr>
              <a:t>https://</a:t>
            </a: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3"/>
              </a:rPr>
              <a:t>mvd.consultant.ru/documents/1056500</a:t>
            </a: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r>
              <a:rPr lang="en-US" sz="2000" spc="-1" dirty="0">
                <a:solidFill>
                  <a:schemeClr val="accent2"/>
                </a:solidFill>
                <a:latin typeface="Euphemia"/>
                <a:hlinkClick r:id="rId4"/>
              </a:rPr>
              <a:t>https://sh8-ugl.edu.yar.ru/funktsionalnaya_gramotnost.html#:~:</a:t>
            </a: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4"/>
              </a:rPr>
              <a:t>text</a:t>
            </a: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r>
              <a:rPr lang="en-US" sz="2000" spc="-1" dirty="0">
                <a:solidFill>
                  <a:schemeClr val="accent2"/>
                </a:solidFill>
                <a:latin typeface="Euphemia"/>
                <a:hlinkClick r:id="rId5"/>
              </a:rPr>
              <a:t>https://sevadm.ru/about/strukturnye-podrazdeleniya-administratsii/upravlenie-ekonomiki-investitsiy-i-prognozirovaniya/turizm/dostoprimechatelnosti-rayona</a:t>
            </a: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5"/>
              </a:rPr>
              <a:t>/</a:t>
            </a: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r>
              <a:rPr lang="en-US" sz="2000" spc="-1" dirty="0">
                <a:solidFill>
                  <a:schemeClr val="accent2"/>
                </a:solidFill>
                <a:latin typeface="Euphemia"/>
                <a:hlinkClick r:id="rId6"/>
              </a:rPr>
              <a:t>https://</a:t>
            </a:r>
            <a:r>
              <a:rPr lang="en-US" sz="2000" spc="-1" dirty="0" smtClean="0">
                <a:solidFill>
                  <a:schemeClr val="accent2"/>
                </a:solidFill>
                <a:latin typeface="Euphemia"/>
                <a:hlinkClick r:id="rId6"/>
              </a:rPr>
              <a:t>docs.cspu.ru/kafedri/fakultetskie/IITiMOI/leonova2012041.pdf</a:t>
            </a: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endParaRPr lang="ru-RU" sz="2000" spc="-1" dirty="0" smtClean="0">
              <a:solidFill>
                <a:schemeClr val="accent2"/>
              </a:solidFill>
              <a:latin typeface="Euphemia"/>
            </a:endParaRPr>
          </a:p>
          <a:p>
            <a:pPr marL="685800" indent="-457200">
              <a:spcBef>
                <a:spcPts val="1417"/>
              </a:spcBef>
              <a:buAutoNum type="arabicPeriod"/>
            </a:pPr>
            <a:endParaRPr lang="ru-RU" sz="2000" b="0" strike="noStrike" spc="-1" dirty="0">
              <a:solidFill>
                <a:schemeClr val="accent2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0659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8734680" y="647640"/>
            <a:ext cx="2845800" cy="3410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1001"/>
              </a:spcBef>
              <a:buNone/>
            </a:pP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«ОБЕСПЕЧИТЬ ГЛОБАЛЬНУЮ </a:t>
            </a: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КОНКУРЕНТОСПОСОБ-НОСТЬ РОССИЙСКОГО ОБРАЗОВАНИЯ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, ВХОЖДЕНИЕ РОССИЙСКОЙ ФЕДЕРАЦИИ В ЧИСЛО </a:t>
            </a: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10 ВЕДУЩИХ СТРАН МИРА 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ПО КАЧЕСТВУ ОБЩЕГО ОБРАЗОВАНИЯ»</a:t>
            </a: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8837640" y="4583160"/>
            <a:ext cx="2742840" cy="113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595959"/>
                </a:solidFill>
                <a:latin typeface="Calibri"/>
                <a:ea typeface="Calibri"/>
              </a:rPr>
              <a:t>ИЗ УКАЗА ПРЕЗИДЕНТА РОССИИ ОТ 7 МАЯ 2018 ГОДА </a:t>
            </a:r>
            <a:endParaRPr lang="ru-RU" sz="14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01" name="Рисунок 7"/>
          <p:cNvPicPr/>
          <p:nvPr/>
        </p:nvPicPr>
        <p:blipFill>
          <a:blip r:embed="rId2"/>
          <a:srcRect l="1668" r="1668"/>
          <a:stretch/>
        </p:blipFill>
        <p:spPr>
          <a:xfrm>
            <a:off x="1116000" y="417960"/>
            <a:ext cx="7180200" cy="49518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818640" y="287280"/>
            <a:ext cx="10631160" cy="1471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500" b="1" strike="noStrike" spc="-1">
                <a:solidFill>
                  <a:srgbClr val="262626"/>
                </a:solidFill>
                <a:latin typeface="Century Gothic"/>
              </a:rPr>
              <a:t>Приоритетной целью становится формирование </a:t>
            </a:r>
            <a:r>
              <a:rPr lang="ru-RU" sz="2500" b="1" u="sng" strike="noStrike" spc="-1">
                <a:solidFill>
                  <a:srgbClr val="262626"/>
                </a:solidFill>
                <a:uFillTx/>
                <a:latin typeface="Century Gothic"/>
              </a:rPr>
              <a:t>функциональной грамотности </a:t>
            </a:r>
            <a:r>
              <a:rPr lang="ru-RU" sz="2500" b="1" strike="noStrike" spc="-1">
                <a:solidFill>
                  <a:srgbClr val="262626"/>
                </a:solidFill>
                <a:latin typeface="Century Gothic"/>
              </a:rPr>
              <a:t>в системе общего образования </a:t>
            </a:r>
            <a:r>
              <a:rPr sz="2500"/>
              <a:t/>
            </a:r>
            <a:br>
              <a:rPr sz="2500"/>
            </a:br>
            <a:endParaRPr lang="ru-RU" sz="2500" b="0" strike="noStrike" spc="-1">
              <a:solidFill>
                <a:srgbClr val="595959"/>
              </a:solidFill>
              <a:latin typeface="Euphemia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8179079"/>
              </p:ext>
            </p:extLst>
          </p:nvPr>
        </p:nvGraphicFramePr>
        <p:xfrm>
          <a:off x="513720" y="1600200"/>
          <a:ext cx="11066760" cy="354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199" y="556552"/>
            <a:ext cx="8044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заданий: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491" y="1625600"/>
            <a:ext cx="8820727" cy="401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Задача, поставленная вне предметной области, решается с помощью предметных знаний</a:t>
            </a:r>
          </a:p>
          <a:p>
            <a:pPr marL="34290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задании описывается близкая и понятная каждому жизненная ситуация 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изложены простым, ясным языком и, как правило, немногословны 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иллюстрации: рисунки, таблицы и т.д.</a:t>
            </a:r>
          </a:p>
        </p:txBody>
      </p:sp>
    </p:spTree>
    <p:extLst>
      <p:ext uri="{BB962C8B-B14F-4D97-AF65-F5344CB8AC3E}">
        <p14:creationId xmlns:p14="http://schemas.microsoft.com/office/powerpoint/2010/main" val="127597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271520" y="304920"/>
            <a:ext cx="10308960" cy="1462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6000"/>
          </a:bodyPr>
          <a:lstStyle/>
          <a:p>
            <a:pPr marL="4860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strike="noStrike" spc="-1" dirty="0">
                <a:solidFill>
                  <a:srgbClr val="AB3C19"/>
                </a:solidFill>
                <a:latin typeface="Arial Narrow"/>
              </a:rPr>
              <a:t>1 августа! У Маши и Вити двенадцатый день рождения! Родители подарили детям удивительный подарок: целую неделю летних каникул </a:t>
            </a:r>
            <a:r>
              <a:rPr lang="ru-RU" sz="2400" b="1" u="sng" strike="noStrike" spc="-1" dirty="0">
                <a:solidFill>
                  <a:srgbClr val="AB3C19"/>
                </a:solidFill>
                <a:latin typeface="Arial Narrow"/>
              </a:rPr>
              <a:t>вся семья </a:t>
            </a:r>
            <a:r>
              <a:rPr lang="ru-RU" sz="2400" b="1" strike="noStrike" spc="-1" dirty="0">
                <a:solidFill>
                  <a:srgbClr val="AB3C19"/>
                </a:solidFill>
                <a:latin typeface="Arial Narrow"/>
              </a:rPr>
              <a:t>проведёт в Карелии. Поездка планируется через неделю, нужно собрать вещи и спланировать </a:t>
            </a:r>
            <a:r>
              <a:rPr lang="ru-RU" sz="2400" b="1" strike="noStrike" spc="-1" dirty="0" smtClean="0">
                <a:solidFill>
                  <a:srgbClr val="AB3C19"/>
                </a:solidFill>
                <a:latin typeface="Arial Narrow"/>
              </a:rPr>
              <a:t>отдых, учитывая интересы всех членов семьи.. </a:t>
            </a:r>
            <a:r>
              <a:rPr lang="ru-RU" sz="2400" b="1" strike="noStrike" spc="-1" dirty="0">
                <a:solidFill>
                  <a:srgbClr val="AB3C19"/>
                </a:solidFill>
                <a:latin typeface="Arial Narrow"/>
              </a:rPr>
              <a:t>Дети </a:t>
            </a:r>
            <a:r>
              <a:rPr lang="ru-RU" sz="2400" b="1" strike="noStrike" spc="-1" dirty="0" smtClean="0">
                <a:solidFill>
                  <a:srgbClr val="AB3C19"/>
                </a:solidFill>
                <a:latin typeface="Arial Narrow"/>
              </a:rPr>
              <a:t>запаниковали! </a:t>
            </a: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04" name="Объект 7"/>
          <p:cNvPicPr/>
          <p:nvPr/>
        </p:nvPicPr>
        <p:blipFill>
          <a:blip r:embed="rId2"/>
          <a:stretch/>
        </p:blipFill>
        <p:spPr>
          <a:xfrm>
            <a:off x="5633836" y="1774753"/>
            <a:ext cx="2937509" cy="1967087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5"/>
          <p:cNvPicPr/>
          <p:nvPr/>
        </p:nvPicPr>
        <p:blipFill>
          <a:blip r:embed="rId3"/>
          <a:stretch/>
        </p:blipFill>
        <p:spPr>
          <a:xfrm>
            <a:off x="280080" y="2990520"/>
            <a:ext cx="1982520" cy="151992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6"/>
          <p:cNvPicPr/>
          <p:nvPr/>
        </p:nvPicPr>
        <p:blipFill>
          <a:blip r:embed="rId4"/>
          <a:stretch/>
        </p:blipFill>
        <p:spPr>
          <a:xfrm>
            <a:off x="3440520" y="1986480"/>
            <a:ext cx="2297880" cy="1755360"/>
          </a:xfrm>
          <a:prstGeom prst="rect">
            <a:avLst/>
          </a:prstGeom>
          <a:ln w="0">
            <a:noFill/>
          </a:ln>
        </p:spPr>
      </p:pic>
      <p:pic>
        <p:nvPicPr>
          <p:cNvPr id="308" name="Рисунок 8"/>
          <p:cNvPicPr/>
          <p:nvPr/>
        </p:nvPicPr>
        <p:blipFill>
          <a:blip r:embed="rId5"/>
          <a:stretch/>
        </p:blipFill>
        <p:spPr>
          <a:xfrm>
            <a:off x="8902800" y="2422800"/>
            <a:ext cx="2480760" cy="1816560"/>
          </a:xfrm>
          <a:prstGeom prst="rect">
            <a:avLst/>
          </a:prstGeom>
          <a:ln w="0">
            <a:noFill/>
          </a:ln>
        </p:spPr>
      </p:pic>
      <p:pic>
        <p:nvPicPr>
          <p:cNvPr id="309" name="Рисунок 9"/>
          <p:cNvPicPr/>
          <p:nvPr/>
        </p:nvPicPr>
        <p:blipFill>
          <a:blip r:embed="rId6"/>
          <a:stretch/>
        </p:blipFill>
        <p:spPr>
          <a:xfrm>
            <a:off x="3677040" y="4075560"/>
            <a:ext cx="3566160" cy="1974960"/>
          </a:xfrm>
          <a:prstGeom prst="rect">
            <a:avLst/>
          </a:prstGeom>
          <a:ln w="0">
            <a:noFill/>
          </a:ln>
        </p:spPr>
      </p:pic>
      <p:sp>
        <p:nvSpPr>
          <p:cNvPr id="310" name="Выноска-облако 10"/>
          <p:cNvSpPr/>
          <p:nvPr/>
        </p:nvSpPr>
        <p:spPr>
          <a:xfrm>
            <a:off x="8011800" y="4206240"/>
            <a:ext cx="3274200" cy="16804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A8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Euphemia"/>
              </a:rPr>
              <a:t>- Может лучше в родной  Сочи, или Анапу, или Геленджик?!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Выноска-облако 11"/>
          <p:cNvSpPr/>
          <p:nvPr/>
        </p:nvSpPr>
        <p:spPr>
          <a:xfrm>
            <a:off x="1526400" y="1715400"/>
            <a:ext cx="1935000" cy="11840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A8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Euphemia"/>
              </a:rPr>
              <a:t>- Это что?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3"/>
          <p:cNvPicPr/>
          <p:nvPr/>
        </p:nvPicPr>
        <p:blipFill>
          <a:blip r:embed="rId3"/>
          <a:stretch/>
        </p:blipFill>
        <p:spPr>
          <a:xfrm>
            <a:off x="74520" y="130680"/>
            <a:ext cx="3863520" cy="2760120"/>
          </a:xfrm>
          <a:prstGeom prst="rect">
            <a:avLst/>
          </a:prstGeom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4520" y="888120"/>
            <a:ext cx="221040" cy="3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>
              <a:buNone/>
            </a:pPr>
            <a:endParaRPr lang="ru-RU" sz="34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310640" y="252720"/>
            <a:ext cx="7269840" cy="569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 lnSpcReduction="10000"/>
          </a:bodyPr>
          <a:lstStyle/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400" b="1" u="sng" strike="noStrike" spc="-1" dirty="0">
                <a:solidFill>
                  <a:srgbClr val="AB3C19"/>
                </a:solidFill>
                <a:uFillTx/>
                <a:latin typeface="Arial Narrow"/>
              </a:rPr>
              <a:t>Маша и Витя не получили </a:t>
            </a:r>
            <a:r>
              <a:rPr lang="ru-RU" sz="2400" b="1" u="sng" strike="noStrike" spc="-1" dirty="0" smtClean="0">
                <a:solidFill>
                  <a:srgbClr val="AB3C19"/>
                </a:solidFill>
                <a:uFillTx/>
                <a:latin typeface="Arial Narrow"/>
              </a:rPr>
              <a:t>прямых </a:t>
            </a:r>
            <a:r>
              <a:rPr lang="ru-RU" sz="2400" b="1" u="sng" strike="noStrike" spc="-1" dirty="0">
                <a:solidFill>
                  <a:srgbClr val="AB3C19"/>
                </a:solidFill>
                <a:uFillTx/>
                <a:latin typeface="Arial Narrow"/>
              </a:rPr>
              <a:t>ответов,  </a:t>
            </a: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400" b="1" u="sng" strike="noStrike" spc="-1" dirty="0">
                <a:solidFill>
                  <a:srgbClr val="AB3C19"/>
                </a:solidFill>
                <a:uFillTx/>
                <a:latin typeface="Arial Narrow"/>
              </a:rPr>
              <a:t>но про Карелию узнали.  </a:t>
            </a: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Республика Карелия – уникальный по своей природе, культуре и истории регион России, Близость Балтийского, Белого и Баренцева морей обуславливает на территории Карелии высокую  влажность воздуха, большое количество осадков и неустойчивость погодных условий во все времена года.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Столица – город Петрозаводск, основанный в 1703 году Петром Великим. 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Calibri"/>
              </a:rPr>
              <a:t>Карелия славится красивой разнообразной природой. Это экологически чистый край, покрытый хвойными лесами, озерами, реками и скалами. Карелия - это белые ночи, рыбалка, сбор ягод и сплавы по рекам летом. Зимой ждут лыжи, собачьи упряжки, снегоходы и белые от снега просторы.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680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Times New Roman"/>
              </a:rPr>
              <a:t>В республике расположены два заповедника и три национальных парка, несколько известнейших монастырей и старинных деревень, много спортивных курортов и культурных объектов.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15" name="Рисунок 5"/>
          <p:cNvPicPr/>
          <p:nvPr/>
        </p:nvPicPr>
        <p:blipFill>
          <a:blip r:embed="rId4"/>
          <a:stretch/>
        </p:blipFill>
        <p:spPr>
          <a:xfrm>
            <a:off x="2150640" y="3780000"/>
            <a:ext cx="2259360" cy="2259360"/>
          </a:xfrm>
          <a:prstGeom prst="rect">
            <a:avLst/>
          </a:prstGeom>
          <a:ln w="0">
            <a:noFill/>
          </a:ln>
        </p:spPr>
      </p:pic>
      <p:sp>
        <p:nvSpPr>
          <p:cNvPr id="316" name="Прямоугольник 4"/>
          <p:cNvSpPr/>
          <p:nvPr/>
        </p:nvSpPr>
        <p:spPr>
          <a:xfrm>
            <a:off x="400680" y="2982600"/>
            <a:ext cx="265572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" sz="2600" b="0" strike="noStrike" spc="-1">
                <a:solidFill>
                  <a:srgbClr val="DF5327"/>
                </a:solidFill>
                <a:latin typeface="Euphemia"/>
              </a:rPr>
              <a:t>Поможем </a:t>
            </a:r>
            <a:r>
              <a:rPr sz="2600"/>
              <a:t/>
            </a:r>
            <a:br>
              <a:rPr sz="2600"/>
            </a:br>
            <a:r>
              <a:rPr lang="ru" sz="2600" b="0" strike="noStrike" spc="-1">
                <a:solidFill>
                  <a:srgbClr val="DF5327"/>
                </a:solidFill>
                <a:latin typeface="Euphemia"/>
              </a:rPr>
              <a:t>Маше и Вите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837640" y="2277360"/>
            <a:ext cx="2742840" cy="509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ru-RU" sz="2600" b="0" strike="noStrike" spc="-1">
              <a:solidFill>
                <a:schemeClr val="accent2"/>
              </a:solidFill>
              <a:latin typeface="Euphemia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1010160" y="278640"/>
            <a:ext cx="6844680" cy="637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8080"/>
                </a:solidFill>
                <a:latin typeface="Euphemia"/>
              </a:rPr>
              <a:t>???</a:t>
            </a:r>
            <a:r>
              <a:rPr lang="ru-RU" sz="2000" b="1" strike="noStrike" spc="-1" dirty="0">
                <a:solidFill>
                  <a:srgbClr val="FF0000"/>
                </a:solidFill>
                <a:latin typeface="Euphemia"/>
              </a:rPr>
              <a:t>  Станет ли отсутствие загранпаспорта препятствием для поездки в Карелию? Обоснуйте свой ответ.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Республика Карелия – уникальный по своей природе, культуре и истории </a:t>
            </a:r>
            <a:r>
              <a:rPr lang="ru-RU" sz="2000" b="0" u="sng" strike="noStrike" spc="-1" dirty="0">
                <a:solidFill>
                  <a:srgbClr val="FF0000"/>
                </a:solidFill>
                <a:uFillTx/>
                <a:latin typeface="Arial Narrow"/>
              </a:rPr>
              <a:t>регион России</a:t>
            </a: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, Близость Балтийского, Белого и Баренцева морей обуславливает на территории Карелии высокую  влажность воздуха, большое количество осадков и неустойчивость погодных условий во все времена года.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Столица – город Петрозаводск, основанный в 1703 году Петром Великим. 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Calibri"/>
              </a:rPr>
              <a:t>Карелия славится красивой разнообразной природой. Это экологически чистый край, покрытый хвойными лесами, озерами, реками и скалами. Карелия - это белые ночи, рыбалка, сбор ягод и сплавы по рекам летом. Зимой ждут лыжи, собачьи упряжки, снегоходы и белые от снега просторы.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Times New Roman"/>
              </a:rPr>
              <a:t>В республике расположены два заповедника и три национальных парка, несколько известнейших монастырей и старинных деревень, много спортивных курортов и культурных объектов.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19" name="Рисунок 4"/>
          <p:cNvPicPr/>
          <p:nvPr/>
        </p:nvPicPr>
        <p:blipFill>
          <a:blip r:embed="rId2"/>
          <a:stretch/>
        </p:blipFill>
        <p:spPr>
          <a:xfrm>
            <a:off x="8039160" y="104400"/>
            <a:ext cx="4152600" cy="284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8837640" y="3683880"/>
            <a:ext cx="2742840" cy="203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500" lnSpcReduction="1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FF0000"/>
                </a:solidFill>
                <a:latin typeface="Euphemia"/>
              </a:rPr>
              <a:t>!!!  </a:t>
            </a:r>
            <a:r>
              <a:rPr lang="ru-RU" sz="2000" b="0" strike="noStrike" spc="-1">
                <a:solidFill>
                  <a:srgbClr val="002060"/>
                </a:solidFill>
                <a:latin typeface="Euphemia"/>
              </a:rPr>
              <a:t>Не станет отсутствие загранпаспорта препятствием для поездки в Карелию.  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2060"/>
                </a:solidFill>
                <a:latin typeface="Arial Narrow"/>
              </a:rPr>
              <a:t>Республика Карелия –  это </a:t>
            </a:r>
            <a:r>
              <a:rPr lang="ru-RU" sz="2000" b="0" u="sng" strike="noStrike" spc="-1">
                <a:solidFill>
                  <a:srgbClr val="FF0000"/>
                </a:solidFill>
                <a:uFillTx/>
                <a:latin typeface="Arial Narrow"/>
              </a:rPr>
              <a:t>регион России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8837640" y="2277360"/>
            <a:ext cx="2742840" cy="509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ru-RU" sz="2600" b="0" strike="noStrike" spc="-1">
              <a:solidFill>
                <a:schemeClr val="accent2"/>
              </a:solidFill>
              <a:latin typeface="Euphemia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1010160" y="278640"/>
            <a:ext cx="6739920" cy="637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8080"/>
                </a:solidFill>
                <a:latin typeface="Euphemia"/>
              </a:rPr>
              <a:t>???</a:t>
            </a:r>
            <a:r>
              <a:rPr lang="ru-RU" sz="2000" b="1" strike="noStrike" spc="-1">
                <a:solidFill>
                  <a:srgbClr val="FF0000"/>
                </a:solidFill>
                <a:latin typeface="Euphemia"/>
              </a:rPr>
              <a:t>  Какие вещи необходимо взять в путешествие? Обоснуйте свой ответ.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2060"/>
                </a:solidFill>
                <a:latin typeface="Arial Narrow"/>
              </a:rPr>
              <a:t>Республика Карелия – уникальный по своей природе, культуре и истории регион России, Близость Балтийского, Белого и Баренцева морей обуславливает на территории Карелии </a:t>
            </a:r>
            <a:r>
              <a:rPr lang="ru-RU" sz="2000" b="0" u="sng" strike="noStrike" spc="-1">
                <a:solidFill>
                  <a:srgbClr val="FF0000"/>
                </a:solidFill>
                <a:uFillTx/>
                <a:latin typeface="Arial Narrow"/>
              </a:rPr>
              <a:t>высокую  влажность воздуха, большое количество осадков и неустойчивость погодных условий во все времена года.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2060"/>
                </a:solidFill>
                <a:latin typeface="Arial Narrow"/>
              </a:rPr>
              <a:t>Столица – город Петрозаводск, основанный в 1703 году Петром Великим. 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2060"/>
                </a:solidFill>
                <a:latin typeface="Arial Narrow"/>
                <a:ea typeface="Calibri"/>
              </a:rPr>
              <a:t>Карелия славится красивой разнообразной природой. Это экологически чистый край, покрытый хвойными лесами, озерами, реками и скалами. Карелия - это </a:t>
            </a:r>
            <a:r>
              <a:rPr lang="ru-RU" sz="2000" b="0" u="sng" strike="noStrike" spc="-1">
                <a:solidFill>
                  <a:srgbClr val="FF0000"/>
                </a:solidFill>
                <a:uFillTx/>
                <a:latin typeface="Arial Narrow"/>
                <a:ea typeface="Calibri"/>
              </a:rPr>
              <a:t>белые ночи</a:t>
            </a:r>
            <a:r>
              <a:rPr lang="ru-RU" sz="2000" b="0" strike="noStrike" spc="-1">
                <a:solidFill>
                  <a:srgbClr val="002060"/>
                </a:solidFill>
                <a:latin typeface="Arial Narrow"/>
                <a:ea typeface="Calibri"/>
              </a:rPr>
              <a:t>, рыбалка, сбор ягод и сплавы по рекам летом. Зимой ждут лыжи, собачьи упряжки, снегоходы и белые от снега просторы.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2060"/>
                </a:solidFill>
                <a:latin typeface="Arial Narrow"/>
                <a:ea typeface="Times New Roman"/>
              </a:rPr>
              <a:t>В республике расположены два заповедника и три национальных парка, несколько известнейших монастырей и старинных деревень, много спортивных курортов и культурных объектов.</a:t>
            </a:r>
            <a:endParaRPr lang="ru-RU" sz="2000" b="0" strike="noStrike" spc="-1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23" name="Рисунок 4"/>
          <p:cNvPicPr/>
          <p:nvPr/>
        </p:nvPicPr>
        <p:blipFill>
          <a:blip r:embed="rId2"/>
          <a:stretch/>
        </p:blipFill>
        <p:spPr>
          <a:xfrm>
            <a:off x="8039160" y="104400"/>
            <a:ext cx="4152600" cy="284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8595360" y="2952360"/>
            <a:ext cx="2985120" cy="326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 lnSpcReduction="2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FF0000"/>
                </a:solidFill>
                <a:latin typeface="Euphemia"/>
              </a:rPr>
              <a:t>!!! </a:t>
            </a: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Высокая влажность воздуха и изобилие осадков говорит о необходимости взять  несколько комплектов одежды, дождевики и средства от насекомых. А информация из диаграммы подсказывает, что пляжным комплектом не обойтись. Зато много фонариков не потребуется, так как в августе в Карелии белые ночи.</a:t>
            </a:r>
            <a:endParaRPr lang="ru-RU" sz="1800" b="0" strike="noStrike" spc="-1">
              <a:solidFill>
                <a:srgbClr val="595959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9004680" y="104400"/>
            <a:ext cx="2575800" cy="76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ru-RU" sz="2600" b="0" strike="noStrike" spc="-1">
              <a:solidFill>
                <a:schemeClr val="accent2"/>
              </a:solidFill>
              <a:latin typeface="Euphemia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1010160" y="278640"/>
            <a:ext cx="6739920" cy="637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8080"/>
                </a:solidFill>
                <a:latin typeface="Euphemia"/>
              </a:rPr>
              <a:t>???</a:t>
            </a:r>
            <a:r>
              <a:rPr lang="ru-RU" sz="2000" b="1" strike="noStrike" spc="-1" dirty="0">
                <a:solidFill>
                  <a:srgbClr val="FF0000"/>
                </a:solidFill>
                <a:latin typeface="Euphemia"/>
              </a:rPr>
              <a:t>  Что нужно учесть для насыщенного и безопасного отдыха в Карелии? Обоснуйте свой ответ.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Республика Карелия – уникальный по своей природе, культуре и истории регион России, Близость Балтийского, Белого и Баренцева морей обуславливает на территории Карелии высокую  влажность воздуха, большое количество осадков и неустойчивость погодных условий во все времена года.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</a:rPr>
              <a:t>Столица – город Петрозаводск, основанный в 1703 году Петром Великим. 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Calibri"/>
              </a:rPr>
              <a:t>Карелия славится красивой разнообразной природой. Это экологически чистый край, покрытый хвойными лесами, озерами, реками и скалами. </a:t>
            </a:r>
            <a:r>
              <a:rPr lang="ru-RU" sz="2000" b="0" u="sng" strike="noStrike" spc="-1" dirty="0">
                <a:solidFill>
                  <a:srgbClr val="FF0000"/>
                </a:solidFill>
                <a:uFillTx/>
                <a:latin typeface="Arial Narrow"/>
                <a:ea typeface="Calibri"/>
              </a:rPr>
              <a:t>Карелия - это белые ночи, рыбалка, сбор ягод и сплавы по рекам летом. </a:t>
            </a:r>
            <a:r>
              <a:rPr lang="ru-RU" sz="2000" b="0" strike="noStrike" spc="-1" dirty="0">
                <a:solidFill>
                  <a:srgbClr val="002060"/>
                </a:solidFill>
                <a:latin typeface="Arial Narrow"/>
                <a:ea typeface="Calibri"/>
              </a:rPr>
              <a:t>Зимой ждут лыжи, собачьи упряжки, снегоходы и белые от снега просторы.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marL="45720" indent="0" algn="just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ru-RU" sz="2000" b="0" u="sng" strike="noStrike" spc="-1" dirty="0">
                <a:solidFill>
                  <a:srgbClr val="FF0000"/>
                </a:solidFill>
                <a:uFillTx/>
                <a:latin typeface="Arial Narrow"/>
                <a:ea typeface="Times New Roman"/>
              </a:rPr>
              <a:t>В республике расположены два заповедника и три национальных парка, несколько известнейших монастырей и старинных деревень, много спортивных курортов и культурных объектов.</a:t>
            </a:r>
            <a:endParaRPr lang="ru-RU" sz="2000" b="0" strike="noStrike" spc="-1" dirty="0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595959"/>
              </a:solidFill>
              <a:latin typeface="Euphemia"/>
            </a:endParaRPr>
          </a:p>
        </p:txBody>
      </p:sp>
      <p:pic>
        <p:nvPicPr>
          <p:cNvPr id="327" name="Рисунок 4"/>
          <p:cNvPicPr/>
          <p:nvPr/>
        </p:nvPicPr>
        <p:blipFill>
          <a:blip r:embed="rId2"/>
          <a:stretch/>
        </p:blipFill>
        <p:spPr>
          <a:xfrm>
            <a:off x="8595360" y="0"/>
            <a:ext cx="3422160" cy="2185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8595360" y="2185920"/>
            <a:ext cx="3300120" cy="446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Euphemia"/>
              </a:rPr>
              <a:t>Учитывая интересы и увлечения друг друга,  а также информацию из текста, ребята подвели итог:</a:t>
            </a:r>
            <a:endParaRPr lang="ru-RU" sz="1200" b="0" strike="noStrike" spc="-1" dirty="0">
              <a:solidFill>
                <a:srgbClr val="595959"/>
              </a:solidFill>
              <a:latin typeface="Euphemia"/>
            </a:endParaRPr>
          </a:p>
          <a:p>
            <a:pPr marL="322920" indent="-3229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404040"/>
                </a:solidFill>
                <a:latin typeface="Century Gothic"/>
              </a:rPr>
              <a:t>Рыбалка потребует необходимые снасти и амуницию (значит, их нужно взять с собой или найти пункты проката);</a:t>
            </a:r>
            <a:endParaRPr lang="ru-RU" sz="1200" b="0" strike="noStrike" spc="-1" dirty="0">
              <a:solidFill>
                <a:srgbClr val="595959"/>
              </a:solidFill>
              <a:latin typeface="Euphemia"/>
            </a:endParaRPr>
          </a:p>
          <a:p>
            <a:pPr marL="322920" indent="-3229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404040"/>
                </a:solidFill>
                <a:latin typeface="Century Gothic"/>
              </a:rPr>
              <a:t>для сплава по рекам нужен надёжный инструктор и </a:t>
            </a:r>
            <a:r>
              <a:rPr lang="ru-RU" sz="1200" b="1" strike="noStrike" spc="-1" dirty="0" smtClean="0">
                <a:solidFill>
                  <a:srgbClr val="404040"/>
                </a:solidFill>
                <a:latin typeface="Century Gothic"/>
              </a:rPr>
              <a:t>оборудование, которых найдем заранее;</a:t>
            </a:r>
            <a:endParaRPr lang="ru-RU" sz="1200" b="0" strike="noStrike" spc="-1" dirty="0">
              <a:solidFill>
                <a:srgbClr val="595959"/>
              </a:solidFill>
              <a:latin typeface="Euphemia"/>
            </a:endParaRPr>
          </a:p>
          <a:p>
            <a:pPr marL="322920" indent="-3229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404040"/>
                </a:solidFill>
                <a:latin typeface="Century Gothic"/>
              </a:rPr>
              <a:t>для пеших прогулок и многодневных походов важна, в первую очередь, удобная обувь;</a:t>
            </a:r>
            <a:endParaRPr lang="ru-RU" sz="1200" b="0" strike="noStrike" spc="-1" dirty="0">
              <a:solidFill>
                <a:srgbClr val="595959"/>
              </a:solidFill>
              <a:latin typeface="Euphemia"/>
            </a:endParaRPr>
          </a:p>
          <a:p>
            <a:pPr marL="322920" indent="-3229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404040"/>
                </a:solidFill>
                <a:latin typeface="Century Gothic"/>
              </a:rPr>
              <a:t>посещение церквей и монастырей, которых великое множество в Карелии, также нуждается в предварительной </a:t>
            </a:r>
            <a:r>
              <a:rPr lang="ru-RU" sz="1200" b="1" strike="noStrike" spc="-1" dirty="0" smtClean="0">
                <a:solidFill>
                  <a:srgbClr val="404040"/>
                </a:solidFill>
                <a:latin typeface="Century Gothic"/>
              </a:rPr>
              <a:t>подготовке</a:t>
            </a:r>
            <a:r>
              <a:rPr lang="ru-RU" sz="1200" b="1" spc="-1" dirty="0">
                <a:solidFill>
                  <a:srgbClr val="404040"/>
                </a:solidFill>
                <a:latin typeface="Century Gothic"/>
              </a:rPr>
              <a:t>.</a:t>
            </a:r>
            <a:endParaRPr lang="ru-RU" sz="1200" b="1" strike="noStrike" spc="-1" dirty="0" smtClean="0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1214</TotalTime>
  <Words>668</Words>
  <Application>Microsoft Office PowerPoint</Application>
  <PresentationFormat>Широкоэкранный</PresentationFormat>
  <Paragraphs>67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DejaVu Sans</vt:lpstr>
      <vt:lpstr>Euphemia</vt:lpstr>
      <vt:lpstr>Symbol</vt:lpstr>
      <vt:lpstr>Times New Roman</vt:lpstr>
      <vt:lpstr>Wingdings</vt:lpstr>
      <vt:lpstr>Wingdings 3</vt:lpstr>
      <vt:lpstr>Играющие дети 16 х 9</vt:lpstr>
      <vt:lpstr>Играющие дети 16 х 9</vt:lpstr>
      <vt:lpstr>Играющие дети 16 х 9</vt:lpstr>
      <vt:lpstr>Играющие дети 16 х 9</vt:lpstr>
      <vt:lpstr>Играющие дети 16 х 9</vt:lpstr>
      <vt:lpstr>Играющие дети 16 х 9</vt:lpstr>
      <vt:lpstr>Формирование функциональной грамотности как основное условие интеграции учащихся в современном мире </vt:lpstr>
      <vt:lpstr>   «ОБЕСПЕЧИТЬ ГЛОБАЛЬНУЮ КОНКУРЕНТОСПОСОБ-НОСТЬ РОССИЙСКОГО ОБРАЗОВАНИЯ, ВХОЖДЕНИЕ РОССИЙСКОЙ ФЕДЕРАЦИИ В ЧИСЛО 10 ВЕДУЩИХ СТРАН МИРА ПО КАЧЕСТВУ ОБЩЕГО ОБРАЗОВАНИЯ»</vt:lpstr>
      <vt:lpstr>Приоритетной целью становится формирование функциональной грамотности в системе общего образования  </vt:lpstr>
      <vt:lpstr>Презентация PowerPoint</vt:lpstr>
      <vt:lpstr>1 августа! У Маши и Вити двенадцатый день рождения! Родители подарили детям удивительный подарок: целую неделю летних каникул вся семья проведёт в Карелии. Поездка планируется через неделю, нужно собрать вещи и спланировать отдых, учитывая интересы всех членов семьи.. Дети запаниковали!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P.S.     У Маши и Вити за время путешествия появилось много друзей, которых брат и сестра пригласили на Кубань, подготовив увлекательные экскурсии. Гостей ждали памятники природы, культуры, архитектуры Краснодарского края. А началось путешествие с Северского района. </vt:lpstr>
      <vt:lpstr>Я уверена, решение заданий по функциональной грамотности на любом уроке не только вызовет интерес у ребят, расширит кругозор, заставит мыслить неординарно, но и поможет нам, педагогам,  взрастить замечательных людей, способных ценить прекрасное, заботиться о своей семье, любить свою малую родину, быть патриотом и гордиться своей страной, открывая для себя её красоту и сохраняя её историю.</vt:lpstr>
      <vt:lpstr>Презентация PowerPoint</vt:lpstr>
      <vt:lpstr>СПАСИБО ЗА ВНИМАНИЕ!!!</vt:lpstr>
      <vt:lpstr>Список, использованных ресурсов: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Зубова  Наталья Владимировна,  учитель русского языка и литературы                    МБОУ СОШ №43 станицы Северская                       МО Северский район                                             имени Героя Советского Союза С.Г.Соболева</dc:title>
  <dc:subject/>
  <dc:creator>zubov1978@outlook.com</dc:creator>
  <dc:description/>
  <cp:lastModifiedBy>zubov1978@outlook.com</cp:lastModifiedBy>
  <cp:revision>53</cp:revision>
  <dcterms:created xsi:type="dcterms:W3CDTF">2024-01-10T18:03:59Z</dcterms:created>
  <dcterms:modified xsi:type="dcterms:W3CDTF">2024-04-14T17:42:06Z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