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2" r:id="rId3"/>
    <p:sldId id="270" r:id="rId4"/>
    <p:sldId id="275" r:id="rId5"/>
    <p:sldId id="259" r:id="rId6"/>
    <p:sldId id="274" r:id="rId7"/>
    <p:sldId id="269" r:id="rId8"/>
    <p:sldId id="273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CF4D4A8-B06E-43A1-85A2-2334F0FEF219}" type="datetimeFigureOut">
              <a:rPr lang="ru-RU"/>
              <a:pPr>
                <a:defRPr/>
              </a:pPr>
              <a:t>18.11.2023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78D01E-1456-44D4-8755-5FF8E333A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CCAB5C-AC22-4D89-9E27-4B7F7D268EAC}" type="datetimeFigureOut">
              <a:rPr lang="ru-RU"/>
              <a:pPr>
                <a:defRPr/>
              </a:pPr>
              <a:t>18.11.2023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4C70DAF-F79D-4EB3-AD6D-10E370B54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1D12C-716C-40E2-9FEE-A847352354E2}" type="datetimeFigureOut">
              <a:rPr lang="ru-RU"/>
              <a:pPr>
                <a:defRPr/>
              </a:pPr>
              <a:t>18.11.2023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3354C-4889-4867-B105-E609F4AAC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1377-8396-4771-9472-E1B66C43951B}" type="datetimeFigureOut">
              <a:rPr lang="ru-RU"/>
              <a:pPr>
                <a:defRPr/>
              </a:pPr>
              <a:t>18.11.2023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A8E89-5519-4A77-9975-B3822FAE4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63844-9918-483B-9C19-48C466A19AAF}" type="datetimeFigureOut">
              <a:rPr lang="ru-RU"/>
              <a:pPr>
                <a:defRPr/>
              </a:pPr>
              <a:t>18.11.2023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84C0-68C8-48FA-A910-D890E68CD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8176A-01CD-49E8-83D6-E4F4BF18DFC8}" type="datetimeFigureOut">
              <a:rPr lang="ru-RU"/>
              <a:pPr>
                <a:defRPr/>
              </a:pPr>
              <a:t>18.11.2023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D0702-3560-4A37-9EB8-C39EADCD3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5115F-A592-47CC-9A2A-E18B519D70E5}" type="datetimeFigureOut">
              <a:rPr lang="ru-RU"/>
              <a:pPr>
                <a:defRPr/>
              </a:pPr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80F4D-9238-4A97-A4DD-F77BBBA4C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E6441-F365-4DFA-BDFD-EC90015055DD}" type="datetimeFigureOut">
              <a:rPr lang="ru-RU"/>
              <a:pPr>
                <a:defRPr/>
              </a:pPr>
              <a:t>18.11.2023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9BED3-A8D9-4AF4-8CC8-3ED06B762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28420-8E3B-4C89-AA3D-0E00F48C1635}" type="datetimeFigureOut">
              <a:rPr lang="ru-RU"/>
              <a:pPr>
                <a:defRPr/>
              </a:pPr>
              <a:t>18.11.2023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66695-B79F-4199-9B1A-158489DD4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94804-7DC9-46C7-9735-1904072859B4}" type="datetimeFigureOut">
              <a:rPr lang="ru-RU"/>
              <a:pPr>
                <a:defRPr/>
              </a:pPr>
              <a:t>18.11.2023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21294-F9B5-4CC6-A0D1-E68F959C5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851C-669C-43B8-B7E9-04344C0B3372}" type="datetimeFigureOut">
              <a:rPr lang="ru-RU"/>
              <a:pPr>
                <a:defRPr/>
              </a:pPr>
              <a:t>18.11.2023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7CC2C-4197-4BCD-A5C6-7DE4FB4C9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F9B9E-F756-486D-9E41-63A7A9B7433C}" type="datetimeFigureOut">
              <a:rPr lang="ru-RU"/>
              <a:pPr>
                <a:defRPr/>
              </a:pPr>
              <a:t>18.11.2023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2A062-FD28-44B8-9AB2-F8DC614DF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9BB5B-D0AC-4C96-8E3C-5D0BA216B42C}" type="datetimeFigureOut">
              <a:rPr lang="ru-RU"/>
              <a:pPr>
                <a:defRPr/>
              </a:pPr>
              <a:t>18.11.2023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23402-92BC-4535-87CC-491BD4B74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153890-889C-4260-8061-190761165556}" type="datetimeFigureOut">
              <a:rPr lang="ru-RU"/>
              <a:pPr>
                <a:defRPr/>
              </a:pPr>
              <a:t>18.11.2023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B83590-73D7-448A-88F1-76309E7AF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5" r:id="rId2"/>
    <p:sldLayoutId id="2147483877" r:id="rId3"/>
    <p:sldLayoutId id="2147483874" r:id="rId4"/>
    <p:sldLayoutId id="2147483873" r:id="rId5"/>
    <p:sldLayoutId id="2147483872" r:id="rId6"/>
    <p:sldLayoutId id="2147483871" r:id="rId7"/>
    <p:sldLayoutId id="2147483870" r:id="rId8"/>
    <p:sldLayoutId id="2147483878" r:id="rId9"/>
    <p:sldLayoutId id="2147483869" r:id="rId10"/>
    <p:sldLayoutId id="21474838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lcsd.gov.hk/healthy/graphics/child_e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1557338"/>
            <a:ext cx="7143750" cy="3455987"/>
          </a:xfrm>
        </p:spPr>
        <p:txBody>
          <a:bodyPr/>
          <a:lstStyle/>
          <a:p>
            <a:pPr marR="0" algn="ctr"/>
            <a:r>
              <a:rPr lang="ru-RU" sz="3600" dirty="0"/>
              <a:t>Тема урока:</a:t>
            </a:r>
          </a:p>
          <a:p>
            <a:pPr marR="0" algn="ctr"/>
            <a:r>
              <a:rPr lang="ru-RU" sz="5400" dirty="0">
                <a:solidFill>
                  <a:srgbClr val="C00000"/>
                </a:solidFill>
              </a:rPr>
              <a:t> </a:t>
            </a:r>
            <a:r>
              <a:rPr lang="ru-RU" sz="5400" dirty="0">
                <a:solidFill>
                  <a:srgbClr val="FF0000"/>
                </a:solidFill>
              </a:rPr>
              <a:t>Решение задач на масштаб и пропорцию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55576" y="404813"/>
            <a:ext cx="78169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i="1" dirty="0">
                <a:latin typeface="Consolas" pitchFamily="49" charset="0"/>
              </a:rPr>
              <a:t>Интегрированный урок: математика + география</a:t>
            </a:r>
          </a:p>
        </p:txBody>
      </p:sp>
      <p:pic>
        <p:nvPicPr>
          <p:cNvPr id="1026" name="Рисунок 3" descr="http://img2.vitaportal.ru/sites/default/files/story_files/shutterstock_1537243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3056"/>
            <a:ext cx="4353475" cy="314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/>
          <p:cNvSpPr>
            <a:spLocks noChangeArrowheads="1"/>
          </p:cNvSpPr>
          <p:nvPr/>
        </p:nvSpPr>
        <p:spPr bwMode="ltGray">
          <a:xfrm>
            <a:off x="0" y="0"/>
            <a:ext cx="3733800" cy="1981200"/>
          </a:xfrm>
          <a:prstGeom prst="irregularSeal1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4000" b="1" dirty="0" err="1">
                <a:solidFill>
                  <a:schemeClr val="bg2"/>
                </a:solidFill>
                <a:latin typeface="a_AlgeriusCapsNr" pitchFamily="82" charset="-52"/>
              </a:rPr>
              <a:t>Химия</a:t>
            </a:r>
            <a:r>
              <a:rPr lang="uk-UA" sz="4000" b="1" dirty="0">
                <a:solidFill>
                  <a:schemeClr val="bg2"/>
                </a:solidFill>
                <a:latin typeface="a_AlgeriusCapsNr" pitchFamily="82" charset="-52"/>
              </a:rPr>
              <a:t> </a:t>
            </a:r>
            <a:endParaRPr lang="ru-RU" sz="4000" b="1" dirty="0">
              <a:solidFill>
                <a:schemeClr val="bg2"/>
              </a:solidFill>
              <a:latin typeface="a_AlgeriusCapsNr" pitchFamily="82" charset="-52"/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ltGray">
          <a:xfrm>
            <a:off x="5181600" y="228600"/>
            <a:ext cx="3733800" cy="1981200"/>
          </a:xfrm>
          <a:prstGeom prst="irregularSeal1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4000" b="1" dirty="0" err="1">
                <a:solidFill>
                  <a:schemeClr val="bg2"/>
                </a:solidFill>
                <a:latin typeface="a_AlgeriusCapsNr" pitchFamily="82" charset="-52"/>
              </a:rPr>
              <a:t>Черчение</a:t>
            </a:r>
            <a:endParaRPr lang="ru-RU" sz="4000" b="1" dirty="0">
              <a:solidFill>
                <a:schemeClr val="bg2"/>
              </a:solidFill>
              <a:latin typeface="a_AlgeriusCapsNr" pitchFamily="82" charset="-52"/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ltGray">
          <a:xfrm>
            <a:off x="152400" y="4419600"/>
            <a:ext cx="3733800" cy="1981200"/>
          </a:xfrm>
          <a:prstGeom prst="irregularSeal1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600" b="1" dirty="0" err="1">
                <a:solidFill>
                  <a:schemeClr val="bg2"/>
                </a:solidFill>
                <a:latin typeface="a_AlgeriusCapsNr" pitchFamily="82" charset="-52"/>
              </a:rPr>
              <a:t>Технология</a:t>
            </a:r>
            <a:endParaRPr lang="ru-RU" sz="3600" b="1" dirty="0">
              <a:solidFill>
                <a:schemeClr val="bg2"/>
              </a:solidFill>
              <a:latin typeface="a_AlgeriusCapsNr" pitchFamily="82" charset="-52"/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ltGray">
          <a:xfrm>
            <a:off x="5004048" y="4468813"/>
            <a:ext cx="4139952" cy="2084387"/>
          </a:xfrm>
          <a:prstGeom prst="irregularSeal1">
            <a:avLst/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600" b="1" dirty="0" err="1">
                <a:solidFill>
                  <a:schemeClr val="bg2"/>
                </a:solidFill>
                <a:latin typeface="a_AlgeriusCapsNr" pitchFamily="82" charset="-52"/>
              </a:rPr>
              <a:t>История</a:t>
            </a:r>
            <a:endParaRPr lang="uk-UA" sz="3600" b="1" dirty="0">
              <a:solidFill>
                <a:schemeClr val="bg2"/>
              </a:solidFill>
              <a:latin typeface="a_AlgeriusCapsNr" pitchFamily="82" charset="-52"/>
            </a:endParaRPr>
          </a:p>
          <a:p>
            <a:pPr algn="ctr"/>
            <a:r>
              <a:rPr lang="uk-UA" sz="3600" b="1" dirty="0" err="1">
                <a:solidFill>
                  <a:schemeClr val="bg2"/>
                </a:solidFill>
                <a:latin typeface="a_AlgeriusCapsNr" pitchFamily="82" charset="-52"/>
              </a:rPr>
              <a:t>География</a:t>
            </a:r>
            <a:endParaRPr lang="ru-RU" sz="3600" b="1" dirty="0">
              <a:solidFill>
                <a:schemeClr val="bg2"/>
              </a:solidFill>
              <a:latin typeface="a_AlgeriusCapsNr" pitchFamily="82" charset="-52"/>
            </a:endParaRPr>
          </a:p>
        </p:txBody>
      </p:sp>
      <p:grpSp>
        <p:nvGrpSpPr>
          <p:cNvPr id="38918" name="Group 9"/>
          <p:cNvGrpSpPr>
            <a:grpSpLocks/>
          </p:cNvGrpSpPr>
          <p:nvPr/>
        </p:nvGrpSpPr>
        <p:grpSpPr bwMode="auto">
          <a:xfrm>
            <a:off x="1979613" y="2205038"/>
            <a:ext cx="4679950" cy="1981200"/>
            <a:chOff x="1488" y="1392"/>
            <a:chExt cx="2592" cy="1248"/>
          </a:xfrm>
        </p:grpSpPr>
        <p:sp>
          <p:nvSpPr>
            <p:cNvPr id="38919" name="AutoShape 2"/>
            <p:cNvSpPr>
              <a:spLocks noChangeArrowheads="1"/>
            </p:cNvSpPr>
            <p:nvPr/>
          </p:nvSpPr>
          <p:spPr bwMode="ltGray">
            <a:xfrm>
              <a:off x="1488" y="1392"/>
              <a:ext cx="2592" cy="1248"/>
            </a:xfrm>
            <a:prstGeom prst="irregularSeal1">
              <a:avLst/>
            </a:prstGeom>
            <a:gradFill rotWithShape="0">
              <a:gsLst>
                <a:gs pos="0">
                  <a:srgbClr val="ECF7FB"/>
                </a:gs>
                <a:gs pos="100000">
                  <a:srgbClr val="C1E6F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920" name="Text Box 7"/>
            <p:cNvSpPr txBox="1">
              <a:spLocks noChangeArrowheads="1"/>
            </p:cNvSpPr>
            <p:nvPr/>
          </p:nvSpPr>
          <p:spPr bwMode="ltGray">
            <a:xfrm>
              <a:off x="1887" y="1795"/>
              <a:ext cx="1635" cy="446"/>
            </a:xfrm>
            <a:prstGeom prst="rect">
              <a:avLst/>
            </a:prstGeom>
            <a:gradFill rotWithShape="0">
              <a:gsLst>
                <a:gs pos="0">
                  <a:srgbClr val="ECF7FB"/>
                </a:gs>
                <a:gs pos="100000">
                  <a:srgbClr val="C1E6F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4000" b="1" dirty="0">
                  <a:solidFill>
                    <a:schemeClr val="accent2"/>
                  </a:solidFill>
                  <a:latin typeface="a_AlgeriusCapsNr" pitchFamily="82" charset="-52"/>
                </a:rPr>
                <a:t>Математика</a:t>
              </a:r>
            </a:p>
          </p:txBody>
        </p:sp>
      </p:grpSp>
      <p:sp>
        <p:nvSpPr>
          <p:cNvPr id="38921" name="Line 10"/>
          <p:cNvSpPr>
            <a:spLocks noChangeShapeType="1"/>
          </p:cNvSpPr>
          <p:nvPr/>
        </p:nvSpPr>
        <p:spPr bwMode="ltGray">
          <a:xfrm flipH="1" flipV="1">
            <a:off x="2484438" y="1557338"/>
            <a:ext cx="93503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8922" name="Line 11"/>
          <p:cNvSpPr>
            <a:spLocks noChangeShapeType="1"/>
          </p:cNvSpPr>
          <p:nvPr/>
        </p:nvSpPr>
        <p:spPr bwMode="ltGray">
          <a:xfrm flipV="1">
            <a:off x="5292725" y="1773238"/>
            <a:ext cx="10795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8923" name="Line 12"/>
          <p:cNvSpPr>
            <a:spLocks noChangeShapeType="1"/>
          </p:cNvSpPr>
          <p:nvPr/>
        </p:nvSpPr>
        <p:spPr bwMode="ltGray">
          <a:xfrm>
            <a:off x="5148262" y="3716339"/>
            <a:ext cx="1727993" cy="103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8924" name="Line 13"/>
          <p:cNvSpPr>
            <a:spLocks noChangeShapeType="1"/>
          </p:cNvSpPr>
          <p:nvPr/>
        </p:nvSpPr>
        <p:spPr bwMode="ltGray">
          <a:xfrm flipH="1">
            <a:off x="2700338" y="3789363"/>
            <a:ext cx="8636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8" grpId="0" animBg="1" autoUpdateAnimBg="0"/>
      <p:bldP spid="6149" grpId="0" animBg="1" autoUpdateAnimBg="0"/>
      <p:bldP spid="615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88913"/>
            <a:ext cx="8229600" cy="1295400"/>
          </a:xfrm>
        </p:spPr>
        <p:txBody>
          <a:bodyPr/>
          <a:lstStyle/>
          <a:p>
            <a:pPr algn="ctr"/>
            <a:r>
              <a:rPr lang="uk-UA" dirty="0" err="1">
                <a:solidFill>
                  <a:srgbClr val="FF0000"/>
                </a:solidFill>
              </a:rPr>
              <a:t>Девиз</a:t>
            </a:r>
            <a:r>
              <a:rPr lang="uk-UA" dirty="0">
                <a:solidFill>
                  <a:srgbClr val="FF0000"/>
                </a:solidFill>
              </a:rPr>
              <a:t>  </a:t>
            </a:r>
            <a:r>
              <a:rPr lang="uk-UA" dirty="0" err="1">
                <a:solidFill>
                  <a:srgbClr val="FF0000"/>
                </a:solidFill>
              </a:rPr>
              <a:t>урока</a:t>
            </a:r>
            <a:r>
              <a:rPr lang="uk-UA" dirty="0">
                <a:solidFill>
                  <a:srgbClr val="FF0000"/>
                </a:solidFill>
              </a:rPr>
              <a:t> 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490654" y="1628800"/>
            <a:ext cx="8229600" cy="474947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uk-UA" dirty="0"/>
          </a:p>
          <a:p>
            <a:pPr algn="r">
              <a:buFont typeface="Wingdings 2" pitchFamily="18" charset="2"/>
              <a:buNone/>
            </a:pPr>
            <a:r>
              <a:rPr lang="ru-RU" sz="3600" dirty="0"/>
              <a:t>Человек, не знающий математики, </a:t>
            </a:r>
          </a:p>
          <a:p>
            <a:pPr algn="r">
              <a:buFont typeface="Wingdings 2" pitchFamily="18" charset="2"/>
              <a:buNone/>
            </a:pPr>
            <a:r>
              <a:rPr lang="ru-RU" sz="3600" dirty="0"/>
              <a:t>не способен ни к каким другим наукам.</a:t>
            </a:r>
          </a:p>
          <a:p>
            <a:pPr algn="r">
              <a:buFont typeface="Wingdings 2" pitchFamily="18" charset="2"/>
              <a:buNone/>
            </a:pPr>
            <a:r>
              <a:rPr lang="ru-RU" sz="3600" dirty="0"/>
              <a:t>Роджер Бэкон (1214 - 1294)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"/>
          <a:stretch/>
        </p:blipFill>
        <p:spPr>
          <a:xfrm>
            <a:off x="251521" y="3704942"/>
            <a:ext cx="2664296" cy="296441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pPr algn="ctr"/>
            <a:r>
              <a:rPr lang="ru-RU" sz="5400" i="1" dirty="0"/>
              <a:t>Виды масштабов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647590"/>
              </p:ext>
            </p:extLst>
          </p:nvPr>
        </p:nvGraphicFramePr>
        <p:xfrm>
          <a:off x="179512" y="1196751"/>
          <a:ext cx="8856984" cy="53629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14246">
                  <a:extLst>
                    <a:ext uri="{9D8B030D-6E8A-4147-A177-3AD203B41FA5}">
                      <a16:colId xmlns:a16="http://schemas.microsoft.com/office/drawing/2014/main" val="913029068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58157117"/>
                    </a:ext>
                  </a:extLst>
                </a:gridCol>
                <a:gridCol w="2466274">
                  <a:extLst>
                    <a:ext uri="{9D8B030D-6E8A-4147-A177-3AD203B41FA5}">
                      <a16:colId xmlns:a16="http://schemas.microsoft.com/office/drawing/2014/main" val="4056880168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1969441070"/>
                    </a:ext>
                  </a:extLst>
                </a:gridCol>
              </a:tblGrid>
              <a:tr h="864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nstantia" pitchFamily="18" charset="0"/>
                        </a:rPr>
                        <a:t>Вид</a:t>
                      </a: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nstantia" pitchFamily="18" charset="0"/>
                        </a:rPr>
                        <a:t>ы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nstantia" pitchFamily="18" charset="0"/>
                        </a:rPr>
                        <a:t> масштаба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nstantia" pitchFamily="18" charset="0"/>
                        </a:rPr>
                        <a:t>Как</a:t>
                      </a: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uk-UA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nstantia" pitchFamily="18" charset="0"/>
                        </a:rPr>
                        <a:t>изображается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nstantia" pitchFamily="18" charset="0"/>
                        </a:rPr>
                        <a:t>Что</a:t>
                      </a:r>
                      <a:endParaRPr kumimoji="0" lang="uk-UA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uk-UA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nstantia" pitchFamily="18" charset="0"/>
                        </a:rPr>
                        <a:t>показывает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nstantia" pitchFamily="18" charset="0"/>
                        </a:rPr>
                        <a:t>Для </a:t>
                      </a:r>
                      <a:r>
                        <a:rPr kumimoji="0" lang="uk-UA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nstantia" pitchFamily="18" charset="0"/>
                        </a:rPr>
                        <a:t>чего</a:t>
                      </a: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uk-UA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nstantia" pitchFamily="18" charset="0"/>
                        </a:rPr>
                        <a:t>используется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009094"/>
                  </a:ext>
                </a:extLst>
              </a:tr>
              <a:tr h="1298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Именованный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r>
                        <a:rPr lang="uk-UA" sz="2200" dirty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Словами и</a:t>
                      </a:r>
                    </a:p>
                    <a:p>
                      <a:pPr algn="ctr"/>
                      <a:r>
                        <a:rPr lang="uk-UA" sz="2200" dirty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 числами</a:t>
                      </a:r>
                      <a:endParaRPr lang="ru-RU" sz="220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Во </a:t>
                      </a:r>
                      <a:r>
                        <a:rPr lang="uk-UA" sz="2200" dirty="0" err="1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сколько</a:t>
                      </a:r>
                      <a:r>
                        <a:rPr lang="uk-UA" sz="2200" dirty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 раз </a:t>
                      </a:r>
                      <a:r>
                        <a:rPr lang="uk-UA" sz="2200" dirty="0" err="1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уменьшается</a:t>
                      </a:r>
                      <a:r>
                        <a:rPr lang="uk-UA" sz="2200" dirty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 </a:t>
                      </a:r>
                      <a:r>
                        <a:rPr lang="uk-UA" sz="2200" dirty="0" err="1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расстояние</a:t>
                      </a:r>
                      <a:endParaRPr lang="ru-RU" sz="220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Для </a:t>
                      </a:r>
                      <a:r>
                        <a:rPr lang="uk-UA" sz="2200" dirty="0" err="1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краткой</a:t>
                      </a:r>
                      <a:r>
                        <a:rPr lang="uk-UA" sz="2200" dirty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uk-UA" sz="2200" dirty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записи</a:t>
                      </a:r>
                      <a:endParaRPr lang="ru-RU" sz="220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  <a:p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620229"/>
                  </a:ext>
                </a:extLst>
              </a:tr>
              <a:tr h="13861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+mn-lt"/>
                        </a:rPr>
                        <a:t>Численный</a:t>
                      </a:r>
                    </a:p>
                    <a:p>
                      <a:pPr algn="ctr"/>
                      <a:endParaRPr lang="ru-RU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+mn-lt"/>
                        </a:rPr>
                        <a:t>Дробью</a:t>
                      </a:r>
                    </a:p>
                    <a:p>
                      <a:pPr algn="ctr"/>
                      <a:endParaRPr lang="ru-RU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  <a:latin typeface="+mn-lt"/>
                        </a:rPr>
                        <a:t>Величину </a:t>
                      </a:r>
                    </a:p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  <a:latin typeface="+mn-lt"/>
                        </a:rPr>
                        <a:t>масштаба</a:t>
                      </a:r>
                    </a:p>
                    <a:p>
                      <a:pPr algn="ctr"/>
                      <a:endParaRPr lang="ru-RU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Для определения величины масштаба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418409"/>
                  </a:ext>
                </a:extLst>
              </a:tr>
              <a:tr h="1386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+mn-lt"/>
                        </a:rPr>
                        <a:t>Линейный</a:t>
                      </a:r>
                    </a:p>
                    <a:p>
                      <a:endParaRPr lang="ru-RU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err="1">
                          <a:solidFill>
                            <a:schemeClr val="tx1"/>
                          </a:solidFill>
                          <a:latin typeface="+mn-lt"/>
                        </a:rPr>
                        <a:t>Делениями</a:t>
                      </a:r>
                      <a:r>
                        <a:rPr lang="uk-UA" sz="2200" dirty="0">
                          <a:solidFill>
                            <a:schemeClr val="tx1"/>
                          </a:solidFill>
                          <a:latin typeface="+mn-lt"/>
                        </a:rPr>
                        <a:t> на </a:t>
                      </a:r>
                    </a:p>
                    <a:p>
                      <a:pPr algn="ctr"/>
                      <a:r>
                        <a:rPr lang="uk-UA" sz="2200" dirty="0" err="1">
                          <a:solidFill>
                            <a:schemeClr val="tx1"/>
                          </a:solidFill>
                          <a:latin typeface="+mn-lt"/>
                        </a:rPr>
                        <a:t>линии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Соответствующие делениям расстояния на местности</a:t>
                      </a:r>
                      <a:endParaRPr kumimoji="0" lang="ru-RU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endParaRPr lang="ru-RU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  <a:latin typeface="+mn-lt"/>
                        </a:rPr>
                        <a:t>Для измерения </a:t>
                      </a:r>
                    </a:p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  <a:latin typeface="+mn-lt"/>
                        </a:rPr>
                        <a:t>расстояния циркулем</a:t>
                      </a:r>
                    </a:p>
                    <a:p>
                      <a:endParaRPr lang="ru-RU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086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98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57188"/>
            <a:ext cx="4248472" cy="714375"/>
          </a:xfrm>
        </p:spPr>
        <p:txBody>
          <a:bodyPr/>
          <a:lstStyle/>
          <a:p>
            <a:r>
              <a:rPr lang="ru-RU" sz="4800" i="1" dirty="0"/>
              <a:t>Отношение -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1" y="1428750"/>
            <a:ext cx="7715200" cy="51686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dirty="0"/>
              <a:t>Частное двух чисел;</a:t>
            </a:r>
          </a:p>
          <a:p>
            <a:pPr>
              <a:lnSpc>
                <a:spcPct val="90000"/>
              </a:lnSpc>
            </a:pPr>
            <a:r>
              <a:rPr lang="ru-RU" sz="3200" dirty="0"/>
              <a:t>Оно показывает во сколько раз одно число больше другого;</a:t>
            </a:r>
          </a:p>
          <a:p>
            <a:pPr>
              <a:lnSpc>
                <a:spcPct val="90000"/>
              </a:lnSpc>
            </a:pPr>
            <a:r>
              <a:rPr lang="ru-RU" sz="3200" dirty="0"/>
              <a:t>Какую часть одно число составляет от другого;</a:t>
            </a:r>
          </a:p>
          <a:p>
            <a:pPr>
              <a:lnSpc>
                <a:spcPct val="90000"/>
              </a:lnSpc>
            </a:pPr>
            <a:r>
              <a:rPr lang="ru-RU" sz="3200" dirty="0"/>
              <a:t>Отношение величин вычисляют, если они выражены одинаковыми единицами измерений.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ru-RU" sz="4000" dirty="0"/>
              <a:t>Задача 1.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9"/>
            <a:ext cx="8363272" cy="180019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    От школы до стадиона кратчайшее расстояние составляет 600м. На плане местности отрезок между ними - 6 см. Определите, какой масштаб плана местности?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212976"/>
            <a:ext cx="792088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Задача 2.</a:t>
            </a:r>
          </a:p>
          <a:p>
            <a:r>
              <a:rPr lang="ru-RU" sz="2600" dirty="0">
                <a:latin typeface="+mn-lt"/>
              </a:rPr>
              <a:t>    Длина отрезка на карте 3см. Найти длину       соответствующего отрезка на местности, если    масштаб карты 1: 1000000.</a:t>
            </a:r>
          </a:p>
        </p:txBody>
      </p:sp>
    </p:spTree>
    <p:extLst>
      <p:ext uri="{BB962C8B-B14F-4D97-AF65-F5344CB8AC3E}">
        <p14:creationId xmlns:p14="http://schemas.microsoft.com/office/powerpoint/2010/main" val="348038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i="1" dirty="0">
                <a:latin typeface="Comic Sans MS" pitchFamily="66" charset="0"/>
              </a:rPr>
              <a:t>Ф</a:t>
            </a:r>
            <a:r>
              <a:rPr lang="uk-UA" sz="4800" i="1" dirty="0" err="1">
                <a:latin typeface="Comic Sans MS" pitchFamily="66" charset="0"/>
              </a:rPr>
              <a:t>изкультминутка</a:t>
            </a:r>
            <a:endParaRPr lang="ru-RU" sz="4800" i="1" dirty="0">
              <a:latin typeface="Comic Sans MS" pitchFamily="66" charset="0"/>
            </a:endParaRPr>
          </a:p>
        </p:txBody>
      </p:sp>
      <p:pic>
        <p:nvPicPr>
          <p:cNvPr id="23556" name="Picture 4" descr="child_e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276475"/>
            <a:ext cx="3816350" cy="3529013"/>
          </a:xfrm>
          <a:prstGeom prst="rect">
            <a:avLst/>
          </a:prstGeom>
          <a:noFill/>
        </p:spPr>
      </p:pic>
      <p:pic>
        <p:nvPicPr>
          <p:cNvPr id="23558" name="Picture 6" descr="i?id=473033916-31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1989138"/>
            <a:ext cx="3671888" cy="4248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chemeClr val="accent2"/>
                </a:solidFill>
                <a:latin typeface="Comic Sans MS" pitchFamily="66" charset="0"/>
              </a:rPr>
              <a:t>АНАГРАМЫ</a:t>
            </a:r>
            <a:endParaRPr lang="ru-RU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480620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800" i="1" dirty="0" err="1">
                <a:solidFill>
                  <a:schemeClr val="tx2"/>
                </a:solidFill>
              </a:rPr>
              <a:t>шеотниено</a:t>
            </a:r>
            <a:r>
              <a:rPr lang="uk-UA" sz="4800" i="1" dirty="0">
                <a:solidFill>
                  <a:schemeClr val="tx2"/>
                </a:solidFill>
              </a:rPr>
              <a:t>;</a:t>
            </a:r>
          </a:p>
          <a:p>
            <a:pPr algn="ctr">
              <a:lnSpc>
                <a:spcPct val="90000"/>
              </a:lnSpc>
            </a:pPr>
            <a:endParaRPr lang="uk-UA" sz="4100" i="1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uk-UA" sz="2200" dirty="0"/>
              <a:t> </a:t>
            </a:r>
            <a:r>
              <a:rPr lang="uk-UA" sz="4800" dirty="0" err="1">
                <a:solidFill>
                  <a:schemeClr val="tx2"/>
                </a:solidFill>
              </a:rPr>
              <a:t>цопроряпи</a:t>
            </a:r>
            <a:r>
              <a:rPr lang="uk-UA" sz="3700" dirty="0">
                <a:solidFill>
                  <a:schemeClr val="tx2"/>
                </a:solidFill>
              </a:rPr>
              <a:t>;</a:t>
            </a:r>
            <a:r>
              <a:rPr lang="uk-UA" sz="2200" dirty="0"/>
              <a:t> </a:t>
            </a:r>
          </a:p>
          <a:p>
            <a:pPr algn="r">
              <a:lnSpc>
                <a:spcPct val="90000"/>
              </a:lnSpc>
            </a:pPr>
            <a:endParaRPr lang="uk-UA" sz="2200" dirty="0"/>
          </a:p>
          <a:p>
            <a:pPr algn="r">
              <a:lnSpc>
                <a:spcPct val="90000"/>
              </a:lnSpc>
            </a:pPr>
            <a:r>
              <a:rPr lang="uk-UA" sz="5400" dirty="0" err="1">
                <a:solidFill>
                  <a:schemeClr val="tx2"/>
                </a:solidFill>
              </a:rPr>
              <a:t>дравкат</a:t>
            </a:r>
            <a:r>
              <a:rPr lang="uk-UA" sz="4400" dirty="0">
                <a:solidFill>
                  <a:schemeClr val="tx2"/>
                </a:solidFill>
              </a:rPr>
              <a:t>;</a:t>
            </a:r>
          </a:p>
          <a:p>
            <a:pPr>
              <a:lnSpc>
                <a:spcPct val="90000"/>
              </a:lnSpc>
            </a:pPr>
            <a:endParaRPr lang="uk-UA" sz="2200" dirty="0"/>
          </a:p>
          <a:p>
            <a:pPr>
              <a:lnSpc>
                <a:spcPct val="90000"/>
              </a:lnSpc>
            </a:pPr>
            <a:r>
              <a:rPr lang="uk-UA" sz="2200" dirty="0"/>
              <a:t>   </a:t>
            </a:r>
            <a:r>
              <a:rPr lang="uk-UA" sz="4800" dirty="0" err="1">
                <a:solidFill>
                  <a:schemeClr val="tx2"/>
                </a:solidFill>
              </a:rPr>
              <a:t>шатбамс</a:t>
            </a:r>
            <a:r>
              <a:rPr lang="uk-UA" sz="4100" dirty="0">
                <a:solidFill>
                  <a:schemeClr val="tx2"/>
                </a:solidFill>
              </a:rPr>
              <a:t>. </a:t>
            </a:r>
            <a:endParaRPr lang="ru-RU" sz="4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i="1" dirty="0">
                <a:latin typeface="Comic Sans MS" pitchFamily="66" charset="0"/>
              </a:rPr>
              <a:t>Благодарим  за урок!</a:t>
            </a:r>
          </a:p>
        </p:txBody>
      </p:sp>
      <p:pic>
        <p:nvPicPr>
          <p:cNvPr id="4" name="Содержимое 3" descr="MMAG00373_0000[1].gif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571750" y="2000250"/>
            <a:ext cx="3625850" cy="3487738"/>
          </a:xfrm>
        </p:spPr>
      </p:pic>
      <p:pic>
        <p:nvPicPr>
          <p:cNvPr id="6" name="MSSN00497A0000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667625" y="5661025"/>
            <a:ext cx="7921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8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638</TotalTime>
  <Words>199</Words>
  <Application>Microsoft Office PowerPoint</Application>
  <PresentationFormat>Экран (4:3)</PresentationFormat>
  <Paragraphs>63</Paragraphs>
  <Slides>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a_AlgeriusCapsNr</vt:lpstr>
      <vt:lpstr>Arial</vt:lpstr>
      <vt:lpstr>Calibri</vt:lpstr>
      <vt:lpstr>Comic Sans MS</vt:lpstr>
      <vt:lpstr>Consolas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Девиз  урока :</vt:lpstr>
      <vt:lpstr>Виды масштабов</vt:lpstr>
      <vt:lpstr>Отношение -</vt:lpstr>
      <vt:lpstr>Задача 1.</vt:lpstr>
      <vt:lpstr>Физкультминутка</vt:lpstr>
      <vt:lpstr>АНАГРАМЫ</vt:lpstr>
      <vt:lpstr>Благодарим  за урок!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58</cp:revision>
  <dcterms:created xsi:type="dcterms:W3CDTF">2009-02-04T11:49:38Z</dcterms:created>
  <dcterms:modified xsi:type="dcterms:W3CDTF">2023-11-18T13:11:42Z</dcterms:modified>
</cp:coreProperties>
</file>