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3BE1A3F-8A84-4A7C-BF06-32B5E1CF067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E7675CA-BB87-4E8A-902A-652975AE6D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780928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«Поощрение и наказание как метод педагогического воздействия»</a:t>
            </a:r>
            <a:endParaRPr lang="ru-RU" sz="2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1470025"/>
          </a:xfrm>
        </p:spPr>
        <p:txBody>
          <a:bodyPr/>
          <a:lstStyle/>
          <a:p>
            <a:r>
              <a:rPr lang="ru-RU" b="1" dirty="0" smtClean="0"/>
              <a:t>Практический семинар</a:t>
            </a:r>
            <a:r>
              <a:rPr lang="ru-RU" dirty="0" smtClean="0"/>
              <a:t>-</a:t>
            </a:r>
            <a:r>
              <a:rPr lang="ru-RU" b="1" dirty="0" smtClean="0"/>
              <a:t>тренинг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Анимашки\a0ad67f2f9e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645024"/>
            <a:ext cx="2392288" cy="2883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Упражнение  «Комплименты»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E:\Анимашки\b8421a3760be.gif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48883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Правила работы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ctr"/>
            <a:r>
              <a:rPr lang="ru-RU" sz="4800" dirty="0" smtClean="0"/>
              <a:t>Открытое общение</a:t>
            </a:r>
          </a:p>
          <a:p>
            <a:pPr lvl="0" algn="ctr"/>
            <a:r>
              <a:rPr lang="ru-RU" sz="4800" dirty="0" err="1" smtClean="0"/>
              <a:t>Безоценочное</a:t>
            </a:r>
            <a:r>
              <a:rPr lang="ru-RU" sz="4800" dirty="0" smtClean="0"/>
              <a:t> суждение</a:t>
            </a:r>
          </a:p>
          <a:p>
            <a:pPr lvl="0" algn="ctr"/>
            <a:r>
              <a:rPr lang="ru-RU" sz="4800" dirty="0" smtClean="0"/>
              <a:t>Взаимоуважение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E:\Анимашки\d6c28287ede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1863080" cy="1863080"/>
          </a:xfrm>
          <a:prstGeom prst="rect">
            <a:avLst/>
          </a:prstGeom>
          <a:noFill/>
        </p:spPr>
      </p:pic>
      <p:pic>
        <p:nvPicPr>
          <p:cNvPr id="3075" name="Picture 3" descr="E:\Анимашки\fc14812169b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149080"/>
            <a:ext cx="2524869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rgbClr val="00B050"/>
                </a:solidFill>
              </a:rPr>
              <a:t>Упражнение «Мозговой штурм»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algn="r">
              <a:buNone/>
            </a:pPr>
            <a:r>
              <a:rPr lang="ru-RU" sz="4400" i="1" dirty="0" smtClean="0"/>
              <a:t>В работе педагога  с учащимися лучше </a:t>
            </a:r>
            <a:r>
              <a:rPr lang="ru-RU" sz="4400" b="1" i="1" dirty="0" smtClean="0"/>
              <a:t>поощрение</a:t>
            </a:r>
            <a:r>
              <a:rPr lang="ru-RU" sz="4400" i="1" dirty="0" smtClean="0"/>
              <a:t>, чем наказание.</a:t>
            </a:r>
            <a:endParaRPr lang="ru-RU" sz="4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400" i="1" dirty="0" smtClean="0"/>
              <a:t>В работе педагога с учащимися лучше </a:t>
            </a:r>
            <a:r>
              <a:rPr lang="ru-RU" sz="4400" b="1" i="1" dirty="0" smtClean="0"/>
              <a:t>наказание</a:t>
            </a:r>
            <a:r>
              <a:rPr lang="ru-RU" sz="4400" i="1" dirty="0" smtClean="0"/>
              <a:t>, чем поощрение</a:t>
            </a:r>
            <a:endParaRPr lang="ru-RU" sz="44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E:\Анимашки\shkolnye_kartinki_0-150x15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1428750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Мини – лекция «Что такое наказание?»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Слово </a:t>
            </a:r>
            <a:r>
              <a:rPr lang="ru-RU" b="1" dirty="0" smtClean="0"/>
              <a:t>«наказание» </a:t>
            </a:r>
            <a:r>
              <a:rPr lang="ru-RU" dirty="0" smtClean="0"/>
              <a:t>в словаре русского языка </a:t>
            </a:r>
            <a:r>
              <a:rPr lang="ru-RU" b="1" dirty="0" smtClean="0"/>
              <a:t>С. И. Ожегова </a:t>
            </a:r>
            <a:r>
              <a:rPr lang="ru-RU" dirty="0" smtClean="0"/>
              <a:t>толкуется как </a:t>
            </a:r>
            <a:r>
              <a:rPr lang="ru-RU" b="1" i="1" dirty="0" smtClean="0"/>
              <a:t>«мера воздействия на того, кто совершил проступок, преступление». </a:t>
            </a:r>
            <a:r>
              <a:rPr lang="ru-RU" dirty="0" smtClean="0"/>
              <a:t>Из такого толкования следует, что ребёнок, действительно, должен совершить проступок, чтобы получить наказание.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pic>
        <p:nvPicPr>
          <p:cNvPr id="5124" name="Picture 4" descr="E:\Анимашки\d952b636f64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293096"/>
            <a:ext cx="396044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«Ты – высказывания» 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«Я – высказывания» - </a:t>
            </a:r>
            <a:endParaRPr lang="ru-RU" dirty="0"/>
          </a:p>
        </p:txBody>
      </p:sp>
      <p:pic>
        <p:nvPicPr>
          <p:cNvPr id="7" name="Содержимое 6" descr="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01625" y="2492896"/>
            <a:ext cx="4198367" cy="3024559"/>
          </a:xfrm>
        </p:spPr>
      </p:pic>
      <p:pic>
        <p:nvPicPr>
          <p:cNvPr id="8" name="Содержимое 7" descr="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00600" y="2942533"/>
            <a:ext cx="4038600" cy="2879522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620688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Виды наказаний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i="1" dirty="0" smtClean="0">
                <a:solidFill>
                  <a:schemeClr val="tx1"/>
                </a:solidFill>
              </a:rPr>
              <a:t>Словесное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Физическое наказание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Это шлепки, порка ремнём, подзатыльники и т. д. Для одних физическое наказание совершенно неприемлемо, для других – в порядке вещей. </a:t>
            </a:r>
          </a:p>
          <a:p>
            <a:pPr algn="ctr">
              <a:buNone/>
            </a:pPr>
            <a:r>
              <a:rPr lang="ru-RU" dirty="0" smtClean="0"/>
              <a:t>Жестокость порождает жестокость</a:t>
            </a:r>
            <a:endParaRPr lang="ru-RU" dirty="0"/>
          </a:p>
        </p:txBody>
      </p:sp>
      <p:pic>
        <p:nvPicPr>
          <p:cNvPr id="9218" name="Picture 2" descr="https://www.forumdaily.com/wp-content/uploads/2017/10/Depositphotos_39449931_m-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429000"/>
            <a:ext cx="4536504" cy="3025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Наказание изоляцией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Стояние в углу, запирание в комнате, ванной, туалете, отказ от контакта и т. д. </a:t>
            </a:r>
          </a:p>
          <a:p>
            <a:pPr algn="just">
              <a:buNone/>
            </a:pPr>
            <a:r>
              <a:rPr lang="ru-RU" b="1" dirty="0" smtClean="0"/>
              <a:t>Например, </a:t>
            </a:r>
            <a:r>
              <a:rPr lang="ru-RU" dirty="0" smtClean="0"/>
              <a:t>ребёнка на короткий период исключают из общих занятий. По уговору с остальными детьми в классе никто в это время не обращает на него внимания, общение с ним происходит только по разрешению учителя.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8194" name="Picture 2" descr="https://im0-tub-ua.yandex.net/i?id=5baeb5ee3b889f6986580df0f5f483f5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509120"/>
            <a:ext cx="3131840" cy="234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Наказание трудом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Или, что еще парадоксальнее, уроками, чтением.</a:t>
            </a:r>
          </a:p>
          <a:p>
            <a:pPr algn="just">
              <a:buNone/>
            </a:pPr>
            <a:r>
              <a:rPr lang="ru-RU" dirty="0" smtClean="0"/>
              <a:t>«За то, что получил двойку, будешь всю неделю пылесосить квартиру». </a:t>
            </a:r>
          </a:p>
          <a:p>
            <a:pPr algn="just">
              <a:buNone/>
            </a:pPr>
            <a:r>
              <a:rPr lang="ru-RU" dirty="0" smtClean="0"/>
              <a:t>Ещё более абсурдный приём – </a:t>
            </a:r>
            <a:r>
              <a:rPr lang="ru-RU" b="1" dirty="0" smtClean="0"/>
              <a:t>наказание учёбой. </a:t>
            </a:r>
            <a:r>
              <a:rPr lang="ru-RU" dirty="0" smtClean="0"/>
              <a:t>«За то, что ты опоздал, сядь и прочти 20 страниц». Такие наказания могут на всю жизнь закрепить негативное отношение к труду, учёбе, чтению.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148" name="Picture 4" descr="E:\Анимашки\0_b2971_686f8400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581128"/>
            <a:ext cx="259228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Упражнение «Закидай газетой»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E:\Анимашки\AE86100C-9298-4081-90D1-98C3A30F5D1F_cheerleader6-1.gif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6840759" cy="5301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Притча о медведе в тесной клетке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медведь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556792"/>
            <a:ext cx="5861538" cy="4860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Мини лекция «Что такое поощрение»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        В словаре </a:t>
            </a:r>
            <a:r>
              <a:rPr lang="ru-RU" b="1" dirty="0" smtClean="0"/>
              <a:t>С. И. Ожегова </a:t>
            </a:r>
            <a:r>
              <a:rPr lang="ru-RU" dirty="0" smtClean="0"/>
              <a:t>глагол «поощрить» толкуется как «содействием, сочувствием, наградой одобрить что-нибудь, возбудить желание сделать что-нибудь».</a:t>
            </a:r>
          </a:p>
          <a:p>
            <a:r>
              <a:rPr lang="ru-RU" dirty="0" smtClean="0"/>
              <a:t>        </a:t>
            </a:r>
            <a:r>
              <a:rPr lang="ru-RU" b="1" dirty="0" smtClean="0"/>
              <a:t>Поощрение для ребёнка </a:t>
            </a:r>
            <a:r>
              <a:rPr lang="ru-RU" dirty="0" smtClean="0"/>
              <a:t>– это положительная оценка его поведения или деятельности.</a:t>
            </a:r>
          </a:p>
          <a:p>
            <a:r>
              <a:rPr lang="ru-RU" dirty="0" smtClean="0"/>
              <a:t>        Поощряйте ребенка улыбкой, словом, прикосновением руки, когда он старательно работает на уроке, отвечает у доски, выполняет дополнительное задание, готовит творческие проекты, помогает неуспевающим одноклассникам и т.д.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Упражнение «50 способов похвалить ребенка»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похвала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527174"/>
            <a:ext cx="6120680" cy="485415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Способы похвалить ученика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ru-RU" dirty="0" smtClean="0"/>
              <a:t>Молодец!</a:t>
            </a:r>
          </a:p>
          <a:p>
            <a:pPr algn="ctr"/>
            <a:r>
              <a:rPr lang="ru-RU" dirty="0" smtClean="0"/>
              <a:t>Хорошо придумано!</a:t>
            </a:r>
          </a:p>
          <a:p>
            <a:pPr algn="ctr"/>
            <a:r>
              <a:rPr lang="ru-RU" dirty="0" smtClean="0"/>
              <a:t>Ты преуспеваешь!</a:t>
            </a:r>
          </a:p>
          <a:p>
            <a:pPr algn="ctr"/>
            <a:r>
              <a:rPr lang="ru-RU" dirty="0" smtClean="0"/>
              <a:t>Потрясающе!</a:t>
            </a:r>
          </a:p>
          <a:p>
            <a:pPr algn="ctr"/>
            <a:r>
              <a:rPr lang="ru-RU" dirty="0" smtClean="0"/>
              <a:t>Остроумно!</a:t>
            </a:r>
          </a:p>
          <a:p>
            <a:pPr algn="ctr"/>
            <a:r>
              <a:rPr lang="ru-RU" dirty="0" smtClean="0"/>
              <a:t>Безупречная работа!</a:t>
            </a:r>
          </a:p>
          <a:p>
            <a:pPr algn="ctr"/>
            <a:r>
              <a:rPr lang="ru-RU" dirty="0" smtClean="0"/>
              <a:t>То, что надо!</a:t>
            </a:r>
          </a:p>
          <a:p>
            <a:pPr algn="ctr"/>
            <a:r>
              <a:rPr lang="ru-RU" dirty="0" smtClean="0"/>
              <a:t>Неплохо!</a:t>
            </a:r>
          </a:p>
          <a:p>
            <a:pPr algn="ctr"/>
            <a:r>
              <a:rPr lang="ru-RU" dirty="0" smtClean="0"/>
              <a:t>Чудесно!</a:t>
            </a:r>
          </a:p>
          <a:p>
            <a:pPr algn="ctr"/>
            <a:r>
              <a:rPr lang="ru-RU" dirty="0" smtClean="0"/>
              <a:t>Изумительно!</a:t>
            </a:r>
          </a:p>
          <a:p>
            <a:pPr algn="ctr"/>
            <a:r>
              <a:rPr lang="ru-RU" dirty="0" smtClean="0"/>
              <a:t>Потрудился на совесть!</a:t>
            </a:r>
          </a:p>
          <a:p>
            <a:pPr algn="ctr"/>
            <a:r>
              <a:rPr lang="ru-RU" dirty="0" smtClean="0"/>
              <a:t>Хорошо организовано!</a:t>
            </a:r>
          </a:p>
          <a:p>
            <a:pPr algn="ctr"/>
            <a:r>
              <a:rPr lang="ru-RU" dirty="0" smtClean="0"/>
              <a:t>Это лучше, чем когда-либо!</a:t>
            </a:r>
          </a:p>
          <a:p>
            <a:pPr algn="ctr"/>
            <a:r>
              <a:rPr lang="ru-RU" dirty="0" smtClean="0"/>
              <a:t>Хороший ответ!</a:t>
            </a:r>
          </a:p>
          <a:p>
            <a:pPr algn="ctr"/>
            <a:r>
              <a:rPr lang="ru-RU" dirty="0" smtClean="0"/>
              <a:t>Ты это заслужил!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        </a:t>
            </a:r>
          </a:p>
          <a:p>
            <a:pPr algn="ctr"/>
            <a:r>
              <a:rPr lang="ru-RU" dirty="0"/>
              <a:t>Помните, наказание не должно:</a:t>
            </a:r>
          </a:p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Наказание должно:</a:t>
            </a:r>
          </a:p>
          <a:p>
            <a:pPr algn="ctr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Вредить здоровью</a:t>
            </a:r>
          </a:p>
          <a:p>
            <a:pPr algn="ctr"/>
            <a:r>
              <a:rPr lang="ru-RU" dirty="0" smtClean="0"/>
              <a:t>Употребляться в сомнительных случаях</a:t>
            </a:r>
          </a:p>
          <a:p>
            <a:pPr algn="ctr"/>
            <a:r>
              <a:rPr lang="ru-RU" dirty="0" smtClean="0"/>
              <a:t>Быть унизительным</a:t>
            </a:r>
          </a:p>
          <a:p>
            <a:pPr algn="ctr"/>
            <a:r>
              <a:rPr lang="ru-RU" dirty="0" smtClean="0"/>
              <a:t>Быть  страшным для ребенка (ребенок должен бояться  не наказания, а огорчить родителей)</a:t>
            </a:r>
          </a:p>
          <a:p>
            <a:pPr algn="just">
              <a:buNone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Применяться один раз за один проступок</a:t>
            </a:r>
          </a:p>
          <a:p>
            <a:pPr algn="ctr"/>
            <a:r>
              <a:rPr lang="ru-RU" dirty="0" smtClean="0"/>
              <a:t>Следовать    сразу    за    проступком,    а    не    отсрочено    и сопровождаться прощением</a:t>
            </a:r>
          </a:p>
          <a:p>
            <a:pPr algn="ctr"/>
            <a:r>
              <a:rPr lang="ru-RU" dirty="0" smtClean="0"/>
              <a:t>По серьезности соответствовать проступку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Заключительная часть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Упражнение «Чемодан, корзина, мясорубка»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thumbs.dreamstime.com/z/recycle-bin-12797457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24088">
            <a:off x="6083217" y="1191782"/>
            <a:ext cx="2145372" cy="267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t.depositphotos.com/1020070/4594/v/950/depositphotos_45947735-stock-illustration-happy-travel-brown-leather-suitcas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47474">
            <a:off x="280049" y="1868378"/>
            <a:ext cx="3618285" cy="331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clipart.coolclips.com/480/vectors/tf05311/CoolClips_vc063965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933056"/>
            <a:ext cx="3078088" cy="2672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430</TotalTime>
  <Words>366</Words>
  <Application>Microsoft Office PowerPoint</Application>
  <PresentationFormat>Экран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Практический семинар-тренинг</vt:lpstr>
      <vt:lpstr>    Упражнение  «Комплименты» </vt:lpstr>
      <vt:lpstr>Правила работы</vt:lpstr>
      <vt:lpstr>Упражнение «Мозговой штурм» </vt:lpstr>
      <vt:lpstr>Мини – лекция «Что такое наказание?»</vt:lpstr>
      <vt:lpstr>Виды наказаний Словесное </vt:lpstr>
      <vt:lpstr>Физическое наказание</vt:lpstr>
      <vt:lpstr>Наказание изоляцией</vt:lpstr>
      <vt:lpstr>Наказание трудом</vt:lpstr>
      <vt:lpstr>Упражнение «Закидай газетой» </vt:lpstr>
      <vt:lpstr>Притча о медведе в тесной клетке </vt:lpstr>
      <vt:lpstr>Мини лекция «Что такое поощрение» </vt:lpstr>
      <vt:lpstr>Упражнение «50 способов похвалить ребенка» </vt:lpstr>
      <vt:lpstr>Способы похвалить ученика</vt:lpstr>
      <vt:lpstr>Заключительная часть </vt:lpstr>
      <vt:lpstr>Упражнение «Чемодан, корзина, мясорубка»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 – педагогический семинар</dc:title>
  <dc:creator>Asus</dc:creator>
  <cp:lastModifiedBy>Пользователь Windows</cp:lastModifiedBy>
  <cp:revision>24</cp:revision>
  <dcterms:created xsi:type="dcterms:W3CDTF">2019-10-28T06:40:47Z</dcterms:created>
  <dcterms:modified xsi:type="dcterms:W3CDTF">2020-10-07T12:09:31Z</dcterms:modified>
</cp:coreProperties>
</file>