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95EF-24C7-42AF-B996-64D66A1B63EC}" type="datetimeFigureOut">
              <a:rPr lang="ru-RU" smtClean="0"/>
              <a:pPr/>
              <a:t>24.04.2021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7239-7FB0-49CC-8C6D-1F13B4DA8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95EF-24C7-42AF-B996-64D66A1B63EC}" type="datetimeFigureOut">
              <a:rPr lang="ru-RU" smtClean="0"/>
              <a:pPr/>
              <a:t>24.04.2021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7239-7FB0-49CC-8C6D-1F13B4DA8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95EF-24C7-42AF-B996-64D66A1B63EC}" type="datetimeFigureOut">
              <a:rPr lang="ru-RU" smtClean="0"/>
              <a:pPr/>
              <a:t>24.04.2021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7239-7FB0-49CC-8C6D-1F13B4DA8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95EF-24C7-42AF-B996-64D66A1B63EC}" type="datetimeFigureOut">
              <a:rPr lang="ru-RU" smtClean="0"/>
              <a:pPr/>
              <a:t>24.04.2021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7239-7FB0-49CC-8C6D-1F13B4DA8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95EF-24C7-42AF-B996-64D66A1B63EC}" type="datetimeFigureOut">
              <a:rPr lang="ru-RU" smtClean="0"/>
              <a:pPr/>
              <a:t>24.04.2021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7239-7FB0-49CC-8C6D-1F13B4DA8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95EF-24C7-42AF-B996-64D66A1B63EC}" type="datetimeFigureOut">
              <a:rPr lang="ru-RU" smtClean="0"/>
              <a:pPr/>
              <a:t>24.04.2021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7239-7FB0-49CC-8C6D-1F13B4DA8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95EF-24C7-42AF-B996-64D66A1B63EC}" type="datetimeFigureOut">
              <a:rPr lang="ru-RU" smtClean="0"/>
              <a:pPr/>
              <a:t>24.04.2021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7239-7FB0-49CC-8C6D-1F13B4DA8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95EF-24C7-42AF-B996-64D66A1B63EC}" type="datetimeFigureOut">
              <a:rPr lang="ru-RU" smtClean="0"/>
              <a:pPr/>
              <a:t>24.04.2021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7239-7FB0-49CC-8C6D-1F13B4DA8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95EF-24C7-42AF-B996-64D66A1B63EC}" type="datetimeFigureOut">
              <a:rPr lang="ru-RU" smtClean="0"/>
              <a:pPr/>
              <a:t>24.04.2021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7239-7FB0-49CC-8C6D-1F13B4DA8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95EF-24C7-42AF-B996-64D66A1B63EC}" type="datetimeFigureOut">
              <a:rPr lang="ru-RU" smtClean="0"/>
              <a:pPr/>
              <a:t>24.04.2021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7239-7FB0-49CC-8C6D-1F13B4DA8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95EF-24C7-42AF-B996-64D66A1B63EC}" type="datetimeFigureOut">
              <a:rPr lang="ru-RU" smtClean="0"/>
              <a:pPr/>
              <a:t>24.04.2021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AE77239-7FB0-49CC-8C6D-1F13B4DA82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9595EF-24C7-42AF-B996-64D66A1B63EC}" type="datetimeFigureOut">
              <a:rPr lang="ru-RU" smtClean="0"/>
              <a:pPr/>
              <a:t>24.04.2021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E77239-7FB0-49CC-8C6D-1F13B4DA82F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РАСКРЫТИЕ СКОБОК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математики в 6 классе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Основные этапы урока: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Организационный момент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Подготовка к основному этапу урока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Усвоение новых знаний и способов действий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Закрепление новых знаний и способов действий (работа с учебником)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Контроль и самопроверка знаний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Подведение итогов урока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Информация о домашнем задании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Девиз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060848"/>
            <a:ext cx="7467600" cy="2692896"/>
          </a:xfrm>
        </p:spPr>
        <p:txBody>
          <a:bodyPr>
            <a:normAutofit/>
          </a:bodyPr>
          <a:lstStyle/>
          <a:p>
            <a:pPr marL="620713" indent="-273050">
              <a:buNone/>
            </a:pPr>
            <a:r>
              <a:rPr lang="ru-RU" dirty="0" smtClean="0"/>
              <a:t>«Пусть математика сложна,</a:t>
            </a:r>
          </a:p>
          <a:p>
            <a:pPr marL="620713" indent="-273050">
              <a:buNone/>
            </a:pPr>
            <a:r>
              <a:rPr lang="ru-RU" dirty="0" smtClean="0"/>
              <a:t>Ее до края не познать,</a:t>
            </a:r>
          </a:p>
          <a:p>
            <a:pPr marL="620713" indent="-273050">
              <a:buNone/>
            </a:pPr>
            <a:r>
              <a:rPr lang="ru-RU" dirty="0" smtClean="0"/>
              <a:t>Откроет двери всем она,</a:t>
            </a:r>
          </a:p>
          <a:p>
            <a:pPr marL="620713" indent="-273050">
              <a:buNone/>
            </a:pPr>
            <a:r>
              <a:rPr lang="ru-RU" dirty="0" smtClean="0"/>
              <a:t>В них только надо постучать»</a:t>
            </a:r>
          </a:p>
          <a:p>
            <a:pPr algn="r">
              <a:buNone/>
            </a:pPr>
            <a:r>
              <a:rPr lang="ru-RU" dirty="0" smtClean="0"/>
              <a:t> Д.Пойа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Если перед скобкой «плюс»,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Ничего я не боюсь!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Скобки надо опустить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 пример скорей решить.</a:t>
            </a:r>
          </a:p>
          <a:p>
            <a:pPr lvl="3">
              <a:buNone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lvl="8">
              <a:buNone/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Если перед скобкой «минус»,</a:t>
            </a:r>
          </a:p>
          <a:p>
            <a:pPr lvl="8">
              <a:buNone/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Наведет от там рутину.</a:t>
            </a:r>
          </a:p>
          <a:p>
            <a:pPr lvl="8">
              <a:buNone/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Скобки тоже опущу</a:t>
            </a:r>
          </a:p>
          <a:p>
            <a:pPr lvl="8">
              <a:buNone/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Причем знак я заменю.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27585" y="1052736"/>
          <a:ext cx="6783208" cy="4608512"/>
        </p:xfrm>
        <a:graphic>
          <a:graphicData uri="http://schemas.openxmlformats.org/drawingml/2006/table">
            <a:tbl>
              <a:tblPr/>
              <a:tblGrid>
                <a:gridCol w="3391250"/>
                <a:gridCol w="3391958"/>
              </a:tblGrid>
              <a:tr h="46085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Решите примеры: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а) 8-17</a:t>
                      </a:r>
                      <a:endParaRPr lang="ru-RU" sz="2000" dirty="0" smtClean="0">
                        <a:latin typeface="Times New Roman"/>
                        <a:ea typeface="Calibri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б) -12-7</a:t>
                      </a:r>
                      <a:endParaRPr lang="ru-RU" sz="2000" dirty="0" smtClean="0">
                        <a:latin typeface="Times New Roman"/>
                        <a:ea typeface="Calibri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в) -4+4</a:t>
                      </a:r>
                      <a:endParaRPr lang="ru-RU" sz="2000" dirty="0" smtClean="0">
                        <a:latin typeface="Times New Roman"/>
                        <a:ea typeface="Calibri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г) -4+0,9</a:t>
                      </a:r>
                      <a:endParaRPr lang="ru-RU" sz="2000" dirty="0" smtClean="0">
                        <a:latin typeface="Times New Roman"/>
                        <a:ea typeface="Calibri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Times New Roman"/>
                        </a:rPr>
                        <a:t>д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) -6-0,6</a:t>
                      </a:r>
                      <a:endParaRPr lang="ru-RU" sz="2000" dirty="0" smtClean="0">
                        <a:latin typeface="Times New Roman"/>
                        <a:ea typeface="Calibri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е) -2-(-2,2)</a:t>
                      </a:r>
                      <a:endParaRPr lang="ru-RU" sz="2000" dirty="0" smtClean="0">
                        <a:latin typeface="Times New Roman"/>
                        <a:ea typeface="Calibri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ж) 1,5· (-100)</a:t>
                      </a:r>
                      <a:endParaRPr lang="ru-RU" sz="2000" dirty="0" smtClean="0">
                        <a:latin typeface="Times New Roman"/>
                        <a:ea typeface="Calibri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Times New Roman"/>
                        </a:rPr>
                        <a:t>з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) 10:(-20)</a:t>
                      </a:r>
                      <a:endParaRPr lang="ru-RU" sz="2000" dirty="0" smtClean="0">
                        <a:latin typeface="Times New Roman"/>
                        <a:ea typeface="Calibri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и) -4:(-0,4)</a:t>
                      </a:r>
                      <a:endParaRPr lang="ru-RU" sz="2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 smtClean="0">
                          <a:latin typeface="Times New Roman"/>
                          <a:ea typeface="Times New Roman"/>
                        </a:rPr>
                        <a:t>Игра </a:t>
                      </a:r>
                      <a:r>
                        <a:rPr lang="ru-RU" sz="2000" i="0" dirty="0">
                          <a:latin typeface="Times New Roman"/>
                          <a:ea typeface="Times New Roman"/>
                        </a:rPr>
                        <a:t>«Найди ошибку» </a:t>
                      </a:r>
                      <a:endParaRPr lang="ru-RU" sz="2000" i="0" dirty="0">
                        <a:latin typeface="Times New Roman"/>
                        <a:ea typeface="Calibri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1) 4(</a:t>
                      </a:r>
                      <a:r>
                        <a:rPr lang="ru-RU" sz="2000" i="1" dirty="0" err="1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 + 7) = 4х + 28;</a:t>
                      </a:r>
                      <a:endParaRPr lang="ru-RU" sz="2000" i="1" dirty="0">
                        <a:latin typeface="Times New Roman"/>
                        <a:ea typeface="Calibri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2) -5(х+6) = - 5х + 30;</a:t>
                      </a:r>
                      <a:endParaRPr lang="ru-RU" sz="2000" i="1" dirty="0">
                        <a:latin typeface="Times New Roman"/>
                        <a:ea typeface="Calibri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3) 2(х-7) = 2х – 7;</a:t>
                      </a:r>
                      <a:endParaRPr lang="ru-RU" sz="2000" i="1" dirty="0">
                        <a:latin typeface="Times New Roman"/>
                        <a:ea typeface="Calibri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4) 5 (-</a:t>
                      </a:r>
                      <a:r>
                        <a:rPr lang="ru-RU" sz="2000" i="1" dirty="0" err="1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 + 5) = -5х – 25;</a:t>
                      </a:r>
                      <a:endParaRPr lang="ru-RU" sz="2000" i="1" dirty="0">
                        <a:latin typeface="Times New Roman"/>
                        <a:ea typeface="Calibri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5) 4(9 + </a:t>
                      </a:r>
                      <a:r>
                        <a:rPr lang="ru-RU" sz="2000" i="1" dirty="0" err="1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) = 36 + </a:t>
                      </a:r>
                      <a:r>
                        <a:rPr lang="ru-RU" sz="2000" i="1" dirty="0" err="1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;</a:t>
                      </a:r>
                      <a:endParaRPr lang="ru-RU" sz="2000" i="1" dirty="0">
                        <a:latin typeface="Times New Roman"/>
                        <a:ea typeface="Calibri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6) -8(-4 – </a:t>
                      </a:r>
                      <a:r>
                        <a:rPr lang="ru-RU" sz="2000" i="1" dirty="0" err="1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) = 32 + </a:t>
                      </a:r>
                      <a:r>
                        <a:rPr lang="ru-RU" sz="2000" i="1" dirty="0" smtClean="0">
                          <a:latin typeface="Times New Roman"/>
                          <a:ea typeface="Times New Roman"/>
                        </a:rPr>
                        <a:t>8х</a:t>
                      </a:r>
                      <a:endParaRPr lang="ru-RU" sz="2000" i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467600" cy="1143000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Раскрытие скобок</a:t>
            </a:r>
            <a:r>
              <a:rPr lang="ru-RU" sz="1800" dirty="0" smtClean="0"/>
              <a:t> — это избавление от скобок, которые указывают порядок выполнения действий, а также избавление от скобок, в которые заключены отдельные числа и выражения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800" dirty="0" smtClean="0"/>
              <a:t>Свойство сложения</a:t>
            </a:r>
          </a:p>
          <a:p>
            <a:pPr>
              <a:buNone/>
            </a:pPr>
            <a:r>
              <a:rPr lang="en-US" sz="2800" i="1" dirty="0" smtClean="0"/>
              <a:t>a + (b + c) = a + b + c</a:t>
            </a:r>
            <a:endParaRPr lang="ru-RU" sz="2800" dirty="0" smtClean="0"/>
          </a:p>
          <a:p>
            <a:pPr>
              <a:buNone/>
            </a:pPr>
            <a:r>
              <a:rPr lang="en-US" sz="2800" i="1" dirty="0" smtClean="0"/>
              <a:t>a + (b - c) = a + b – c</a:t>
            </a:r>
            <a:endParaRPr lang="ru-RU" sz="2800" dirty="0" smtClean="0"/>
          </a:p>
          <a:p>
            <a:pPr>
              <a:buNone/>
            </a:pPr>
            <a:endParaRPr lang="ru-RU" dirty="0" smtClean="0"/>
          </a:p>
          <a:p>
            <a:pPr marL="3403600" indent="0">
              <a:buNone/>
            </a:pPr>
            <a:r>
              <a:rPr lang="ru-RU" sz="2800" dirty="0" smtClean="0"/>
              <a:t>Свойство вычитания</a:t>
            </a:r>
          </a:p>
          <a:p>
            <a:pPr marL="3403600" indent="0">
              <a:buNone/>
            </a:pPr>
            <a:r>
              <a:rPr lang="en-US" sz="2800" i="1" dirty="0" smtClean="0"/>
              <a:t>a - (b + c) = a - b - c</a:t>
            </a:r>
            <a:endParaRPr lang="ru-RU" sz="2800" dirty="0" smtClean="0"/>
          </a:p>
          <a:p>
            <a:pPr marL="3403600" indent="0">
              <a:buNone/>
            </a:pPr>
            <a:r>
              <a:rPr lang="en-US" sz="2800" i="1" dirty="0" smtClean="0"/>
              <a:t>a - (b - c) = a - b + c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29408"/>
            <a:ext cx="8352928" cy="485192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3400" b="1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 вариант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1. Упростите выражение, раскрыв скобки, и выполните там, где возможно, действия.</a:t>
            </a:r>
          </a:p>
          <a:p>
            <a:pPr marL="273050" indent="-6350">
              <a:buNone/>
            </a:pP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4х – (3 +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73050" indent="-6350">
              <a:buNone/>
            </a:pP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+ (2x + 2,7)</a:t>
            </a:r>
          </a:p>
          <a:p>
            <a:pPr marL="273050" indent="-6350">
              <a:buNone/>
            </a:pP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-2 – (3,1 – 4x)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2. Решите уравнение:</a:t>
            </a:r>
          </a:p>
          <a:p>
            <a:pPr marL="273050" indent="-6350">
              <a:buNone/>
            </a:pP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4х-13=6х+7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3. На двух стеллажах стояло 450 книг. Когда с одного стеллажа переставили на другой 20 книг, то книг на стеллажах стало поровну. Сколько книг стояло на каждом стеллаже первоначально?</a:t>
            </a:r>
          </a:p>
          <a:p>
            <a:pPr>
              <a:buNone/>
            </a:pPr>
            <a:endParaRPr lang="ru-RU" sz="3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400" b="1" i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 вариант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1. Упростите выражение, раскрыв скобки, и выполните там, где возможно, действия.</a:t>
            </a:r>
          </a:p>
          <a:p>
            <a:pPr marL="273050" indent="-6350">
              <a:buNone/>
            </a:pP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5–(3 +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73050" indent="-6350">
              <a:buNone/>
            </a:pP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+ (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+ 2,7)</a:t>
            </a:r>
          </a:p>
          <a:p>
            <a:pPr marL="273050" indent="-6350">
              <a:buNone/>
            </a:pP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– 2 + (3,1 –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2. Решите уравнение:</a:t>
            </a:r>
          </a:p>
          <a:p>
            <a:pPr marL="273050" indent="-100013">
              <a:buNone/>
            </a:pP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5х-17=7х+9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3. В двух корзинах лежало 32 яблока. Когда с одной корзины переложили 6 яблок, то яблок стало в обеих корзинах поровну. Сколько яблок лежало в каждой корзине первоначально?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7977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Задание 1. Раскройте скобки и найдите значение выражения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а)  - 18 + (7 - 23) 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б)  13 - (9 - 24)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в)   - 0,54 + (3,5 - 2,44) </a:t>
            </a:r>
          </a:p>
          <a:p>
            <a:pPr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Задание 2. Упростите выражение: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+ (1,6 -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б) (4,4 -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) -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в) 2,8 - (5,6 -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г)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m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+ 5,7) + (- 7,3 -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 m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) -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+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- 6,5)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е) (4,6 +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) - (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Домашняя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21888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Придумать задачу и решить ее на тему «Раскрытие скобок»;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Учебник стр.219 , №1254 (а, б); стр. 220, №1255 (а, б); №1256 (а, б); №1258 (а).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</TotalTime>
  <Words>516</Words>
  <Application>Microsoft Office PowerPoint</Application>
  <PresentationFormat>Экран (4:3)</PresentationFormat>
  <Paragraphs>85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РАСКРЫТИЕ СКОБОК</vt:lpstr>
      <vt:lpstr>Основные этапы урока: </vt:lpstr>
      <vt:lpstr>Девиз урока:</vt:lpstr>
      <vt:lpstr>Слайд 4</vt:lpstr>
      <vt:lpstr>Слайд 5</vt:lpstr>
      <vt:lpstr>Раскрытие скобок — это избавление от скобок, которые указывают порядок выполнения действий, а также избавление от скобок, в которые заключены отдельные числа и выражения</vt:lpstr>
      <vt:lpstr>Самостоятельная работа</vt:lpstr>
      <vt:lpstr>Слайд 8</vt:lpstr>
      <vt:lpstr>Домашняя работа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РАСКРЫТИЕ СКОБОК</dc:title>
  <dc:creator>ученик</dc:creator>
  <cp:lastModifiedBy>ученик</cp:lastModifiedBy>
  <cp:revision>9</cp:revision>
  <dcterms:created xsi:type="dcterms:W3CDTF">2021-04-23T08:23:09Z</dcterms:created>
  <dcterms:modified xsi:type="dcterms:W3CDTF">2021-04-24T07:29:16Z</dcterms:modified>
</cp:coreProperties>
</file>